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57" r:id="rId4"/>
    <p:sldId id="258" r:id="rId5"/>
    <p:sldId id="275" r:id="rId6"/>
    <p:sldId id="269" r:id="rId7"/>
    <p:sldId id="271" r:id="rId8"/>
    <p:sldId id="261" r:id="rId9"/>
  </p:sldIdLst>
  <p:sldSz cx="9144000" cy="6858000" type="screen4x3"/>
  <p:notesSz cx="6810375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9FF46-F028-4A78-A50E-0C484CBC7DB5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6336A-B850-4BB1-8DD5-0D276A5156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24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ECA51-290B-4B6E-A568-2A213E298CEB}" type="slidenum">
              <a:rPr lang="de-AT"/>
              <a:pPr/>
              <a:t>3</a:t>
            </a:fld>
            <a:endParaRPr lang="de-AT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/>
              <a:t>Headline targets:</a:t>
            </a:r>
          </a:p>
          <a:p>
            <a:pPr>
              <a:buFontTx/>
              <a:buChar char="•"/>
            </a:pPr>
            <a:r>
              <a:rPr lang="de-AT"/>
              <a:t>Aiming to bring 75% the employment rate for woman and men aged 20-64</a:t>
            </a:r>
          </a:p>
          <a:p>
            <a:pPr>
              <a:buFontTx/>
              <a:buChar char="•"/>
            </a:pPr>
            <a:r>
              <a:rPr lang="de-AT"/>
              <a:t>Improving the conditions for research and development, combined public and private investment levels in this sector to 3% of GDP</a:t>
            </a:r>
          </a:p>
          <a:p>
            <a:pPr>
              <a:buFontTx/>
              <a:buChar char="•"/>
            </a:pPr>
            <a:r>
              <a:rPr lang="de-AT"/>
              <a:t>Reducing greenhouse gas emissions by 20% compared to 1990 levels; increasing renewables in final consumption to 20%, moving towards a 20% increase in energy efficiency</a:t>
            </a:r>
          </a:p>
          <a:p>
            <a:pPr>
              <a:buFontTx/>
              <a:buChar char="•"/>
            </a:pPr>
            <a:r>
              <a:rPr lang="de-AT"/>
              <a:t>Improving education levelx, in particular by aiming to reduce school drop-out rates and by increasing the share of the population having completed tertiary or equivalent education</a:t>
            </a:r>
          </a:p>
          <a:p>
            <a:pPr>
              <a:buFontTx/>
              <a:buChar char="•"/>
            </a:pPr>
            <a:r>
              <a:rPr lang="de-AT"/>
              <a:t>Promoting social inclusion, in particular through the reduction of poverty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71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62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85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43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3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96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17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62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2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50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4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E340-A73E-4944-9A15-94DDBDB69ECC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04538-8167-465B-9705-8F216A3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1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cation.alberta.ca/media/6451052/the_fourth_way_of_leadership_and_change-andy_hargreaves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ducation.alberta.ca/media/6451052/the_fourth_way_of_leadership_and_change-andy_hargreave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4000" b="1" dirty="0" err="1" smtClean="0"/>
              <a:t>Russian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Strategy</a:t>
            </a:r>
            <a:r>
              <a:rPr lang="de-DE" sz="4000" b="1" dirty="0" smtClean="0"/>
              <a:t> 2020 </a:t>
            </a:r>
            <a:r>
              <a:rPr lang="de-DE" sz="4000" b="1" dirty="0" err="1" smtClean="0"/>
              <a:t>for</a:t>
            </a:r>
            <a:r>
              <a:rPr lang="de-DE" sz="4000" b="1" dirty="0" smtClean="0"/>
              <a:t> Education</a:t>
            </a:r>
            <a:br>
              <a:rPr lang="de-DE" sz="4000" b="1" dirty="0" smtClean="0"/>
            </a:br>
            <a:r>
              <a:rPr lang="de-DE" sz="4000" b="1" dirty="0" smtClean="0"/>
              <a:t>-</a:t>
            </a:r>
            <a:br>
              <a:rPr lang="de-DE" sz="4000" b="1" dirty="0" smtClean="0"/>
            </a:br>
            <a:r>
              <a:rPr lang="de-DE" sz="4000" b="1" dirty="0" smtClean="0"/>
              <a:t>a European </a:t>
            </a:r>
            <a:r>
              <a:rPr lang="de-DE" sz="4000" b="1" dirty="0" err="1" smtClean="0"/>
              <a:t>viewpoint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3600" dirty="0" smtClean="0"/>
              <a:t>Anton Dobart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752600"/>
          </a:xfrm>
        </p:spPr>
        <p:txBody>
          <a:bodyPr>
            <a:normAutofit/>
          </a:bodyPr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err="1" smtClean="0">
                <a:solidFill>
                  <a:schemeClr val="tx1"/>
                </a:solidFill>
              </a:rPr>
              <a:t>Yaroslavl</a:t>
            </a:r>
            <a:r>
              <a:rPr lang="de-DE" sz="2800" dirty="0">
                <a:solidFill>
                  <a:schemeClr val="tx1"/>
                </a:solidFill>
              </a:rPr>
              <a:t>-</a:t>
            </a:r>
            <a:r>
              <a:rPr lang="de-DE" sz="2800" dirty="0" smtClean="0">
                <a:solidFill>
                  <a:schemeClr val="tx1"/>
                </a:solidFill>
              </a:rPr>
              <a:t>Education Forum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April 2012</a:t>
            </a:r>
            <a:endParaRPr lang="de-DE" sz="2400" dirty="0">
              <a:solidFill>
                <a:schemeClr val="tx1"/>
              </a:solidFill>
            </a:endParaRPr>
          </a:p>
        </p:txBody>
      </p:sp>
      <p:pic>
        <p:nvPicPr>
          <p:cNvPr id="4" name="Picture 4" descr="Unbenann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876925"/>
            <a:ext cx="15113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5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5081131" y="1186874"/>
            <a:ext cx="4032448" cy="2478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000" dirty="0" smtClean="0">
                <a:latin typeface="Arial" pitchFamily="34" charset="0"/>
                <a:cs typeface="Arial" pitchFamily="34" charset="0"/>
              </a:rPr>
              <a:t>Critical Thinking and Problem Solving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000" dirty="0" smtClean="0">
                <a:latin typeface="Arial" pitchFamily="34" charset="0"/>
                <a:cs typeface="Arial" pitchFamily="34" charset="0"/>
              </a:rPr>
              <a:t>Collaboration </a:t>
            </a: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Across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Networks and </a:t>
            </a: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Leading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Influence</a:t>
            </a:r>
            <a:endParaRPr lang="de-DE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Agility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and Adaptability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000" dirty="0" smtClean="0">
                <a:latin typeface="Arial" pitchFamily="34" charset="0"/>
                <a:cs typeface="Arial" pitchFamily="34" charset="0"/>
              </a:rPr>
              <a:t>Initiative and </a:t>
            </a: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Entrepreneurialism</a:t>
            </a:r>
            <a:endParaRPr lang="de-DE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Effective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Oral and </a:t>
            </a: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Written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Communication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Accessing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Analyzing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Information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Curiosity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and Imagination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de-DE" sz="1050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lnSpc>
                <a:spcPct val="150000"/>
              </a:lnSpc>
              <a:buFont typeface="Arial" pitchFamily="34" charset="0"/>
              <a:buNone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Tony Wagner: The Global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Achievement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Gap</a:t>
            </a:r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565138" y="827420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Seven </a:t>
            </a:r>
            <a:r>
              <a:rPr lang="de-DE" dirty="0" err="1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Survival</a:t>
            </a:r>
            <a:r>
              <a:rPr lang="de-DE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Skills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907704" y="246071"/>
            <a:ext cx="5748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err="1" smtClean="0">
                <a:latin typeface="Arial" pitchFamily="34" charset="0"/>
                <a:cs typeface="Arial" pitchFamily="34" charset="0"/>
              </a:rPr>
              <a:t>Competences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and Skills 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21st Century</a:t>
            </a:r>
            <a:endParaRPr lang="de-DE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27417"/>
            <a:ext cx="4639117" cy="28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99" y="3557905"/>
            <a:ext cx="4311403" cy="214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68" y="4149080"/>
            <a:ext cx="44196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41" y="3665172"/>
            <a:ext cx="4199472" cy="2703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403895"/>
            <a:ext cx="2103175" cy="33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5" y="6380704"/>
            <a:ext cx="3697997" cy="237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Unbenann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70748"/>
            <a:ext cx="15113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48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64801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de-AT" sz="1800" b="1" dirty="0"/>
              <a:t>EU 2020 – A </a:t>
            </a:r>
            <a:r>
              <a:rPr lang="de-AT" sz="1800" b="1" dirty="0" err="1"/>
              <a:t>new</a:t>
            </a:r>
            <a:r>
              <a:rPr lang="de-AT" sz="1800" b="1" dirty="0"/>
              <a:t> European </a:t>
            </a:r>
            <a:r>
              <a:rPr lang="de-AT" sz="1800" b="1" dirty="0" err="1"/>
              <a:t>Strategy</a:t>
            </a:r>
            <a:r>
              <a:rPr lang="de-AT" sz="1800" b="1" dirty="0"/>
              <a:t> </a:t>
            </a:r>
            <a:r>
              <a:rPr lang="de-AT" sz="1800" b="1" dirty="0" err="1"/>
              <a:t>for</a:t>
            </a:r>
            <a:r>
              <a:rPr lang="de-AT" sz="1800" b="1" dirty="0"/>
              <a:t> Jobs </a:t>
            </a:r>
            <a:r>
              <a:rPr lang="de-AT" sz="1800" b="1" dirty="0" err="1"/>
              <a:t>and</a:t>
            </a:r>
            <a:r>
              <a:rPr lang="de-AT" sz="1800" b="1" dirty="0"/>
              <a:t> </a:t>
            </a:r>
            <a:r>
              <a:rPr lang="de-AT" sz="1800" b="1" dirty="0" smtClean="0"/>
              <a:t>Growth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de-AT" sz="1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	</a:t>
            </a:r>
            <a:r>
              <a:rPr lang="en-US" sz="1600" b="1" dirty="0" smtClean="0"/>
              <a:t>The </a:t>
            </a:r>
            <a:r>
              <a:rPr lang="en-US" sz="1600" b="1" dirty="0"/>
              <a:t>new strategy will focus on the key areas where action is needed to boost Europe’s competitiveness </a:t>
            </a:r>
            <a:r>
              <a:rPr lang="en-US" sz="1600" b="1" dirty="0" smtClean="0"/>
              <a:t>and growth </a:t>
            </a:r>
            <a:r>
              <a:rPr lang="en-US" sz="1600" b="1" dirty="0"/>
              <a:t>potential: knowledge and innovation, a greener economy, high employment and social </a:t>
            </a:r>
            <a:r>
              <a:rPr lang="en-US" sz="1600" b="1" dirty="0" smtClean="0"/>
              <a:t>inclusion</a:t>
            </a:r>
          </a:p>
          <a:p>
            <a:pPr>
              <a:lnSpc>
                <a:spcPct val="90000"/>
              </a:lnSpc>
              <a:buFontTx/>
              <a:buNone/>
            </a:pPr>
            <a:endParaRPr lang="de-AT" sz="1400" dirty="0" smtClean="0"/>
          </a:p>
          <a:p>
            <a:pPr>
              <a:lnSpc>
                <a:spcPct val="90000"/>
              </a:lnSpc>
              <a:buFontTx/>
              <a:buNone/>
            </a:pPr>
            <a:endParaRPr lang="de-AT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Three</a:t>
            </a:r>
            <a:r>
              <a:rPr lang="de-AT" sz="1400" b="1" dirty="0"/>
              <a:t> </a:t>
            </a:r>
            <a:r>
              <a:rPr lang="de-AT" sz="1400" b="1" dirty="0" err="1"/>
              <a:t>priorities</a:t>
            </a:r>
            <a:r>
              <a:rPr lang="de-AT" sz="1400" b="1" dirty="0"/>
              <a:t> </a:t>
            </a:r>
            <a:r>
              <a:rPr lang="de-AT" sz="1400" b="1" dirty="0" err="1"/>
              <a:t>should</a:t>
            </a:r>
            <a:r>
              <a:rPr lang="de-AT" sz="1400" b="1" dirty="0"/>
              <a:t> </a:t>
            </a:r>
            <a:r>
              <a:rPr lang="de-AT" sz="1400" b="1" dirty="0" err="1"/>
              <a:t>be</a:t>
            </a:r>
            <a:r>
              <a:rPr lang="de-AT" sz="1400" b="1" dirty="0"/>
              <a:t> </a:t>
            </a:r>
            <a:r>
              <a:rPr lang="de-AT" sz="1400" b="1" dirty="0" err="1"/>
              <a:t>the</a:t>
            </a:r>
            <a:r>
              <a:rPr lang="de-AT" sz="1400" b="1" dirty="0"/>
              <a:t> </a:t>
            </a:r>
            <a:r>
              <a:rPr lang="de-AT" sz="1400" b="1" dirty="0" err="1"/>
              <a:t>heart</a:t>
            </a:r>
            <a:r>
              <a:rPr lang="de-AT" sz="1400" b="1" dirty="0"/>
              <a:t> </a:t>
            </a:r>
            <a:r>
              <a:rPr lang="de-AT" sz="1400" b="1" dirty="0" err="1"/>
              <a:t>of</a:t>
            </a:r>
            <a:r>
              <a:rPr lang="de-AT" sz="1400" b="1" dirty="0"/>
              <a:t> Europe 2020:</a:t>
            </a:r>
          </a:p>
          <a:p>
            <a:pPr>
              <a:lnSpc>
                <a:spcPct val="90000"/>
              </a:lnSpc>
            </a:pPr>
            <a:r>
              <a:rPr lang="de-AT" sz="1400" dirty="0"/>
              <a:t>Smart </a:t>
            </a:r>
            <a:r>
              <a:rPr lang="de-AT" sz="1400" dirty="0" err="1"/>
              <a:t>growth</a:t>
            </a:r>
            <a:r>
              <a:rPr lang="de-AT" sz="1400" dirty="0"/>
              <a:t> – </a:t>
            </a:r>
            <a:r>
              <a:rPr lang="de-AT" sz="1400" dirty="0" err="1"/>
              <a:t>developing</a:t>
            </a:r>
            <a:r>
              <a:rPr lang="de-AT" sz="1400" dirty="0"/>
              <a:t> an </a:t>
            </a:r>
            <a:r>
              <a:rPr lang="de-AT" sz="1400" dirty="0" err="1"/>
              <a:t>economy</a:t>
            </a:r>
            <a:r>
              <a:rPr lang="de-AT" sz="1400" dirty="0"/>
              <a:t> </a:t>
            </a:r>
            <a:r>
              <a:rPr lang="de-AT" sz="1400" dirty="0" err="1"/>
              <a:t>based</a:t>
            </a:r>
            <a:r>
              <a:rPr lang="de-AT" sz="1400" dirty="0"/>
              <a:t> on </a:t>
            </a:r>
            <a:r>
              <a:rPr lang="de-AT" sz="1400" dirty="0" err="1"/>
              <a:t>knowledge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innovation</a:t>
            </a:r>
            <a:endParaRPr lang="de-AT" sz="1400" dirty="0"/>
          </a:p>
          <a:p>
            <a:pPr>
              <a:lnSpc>
                <a:spcPct val="90000"/>
              </a:lnSpc>
            </a:pPr>
            <a:r>
              <a:rPr lang="de-AT" sz="1400" dirty="0" err="1"/>
              <a:t>Sustainable</a:t>
            </a:r>
            <a:r>
              <a:rPr lang="de-AT" sz="1400" dirty="0"/>
              <a:t> </a:t>
            </a:r>
            <a:r>
              <a:rPr lang="de-AT" sz="1400" dirty="0" err="1"/>
              <a:t>growth</a:t>
            </a:r>
            <a:r>
              <a:rPr lang="de-AT" sz="1400" dirty="0"/>
              <a:t> – </a:t>
            </a:r>
            <a:r>
              <a:rPr lang="de-AT" sz="1400" dirty="0" err="1"/>
              <a:t>promoting</a:t>
            </a:r>
            <a:r>
              <a:rPr lang="de-AT" sz="1400" dirty="0"/>
              <a:t> a </a:t>
            </a:r>
            <a:r>
              <a:rPr lang="de-AT" sz="1400" dirty="0" err="1"/>
              <a:t>more</a:t>
            </a:r>
            <a:r>
              <a:rPr lang="de-AT" sz="1400" dirty="0"/>
              <a:t> </a:t>
            </a:r>
            <a:r>
              <a:rPr lang="de-AT" sz="1400" dirty="0" err="1"/>
              <a:t>resource</a:t>
            </a:r>
            <a:r>
              <a:rPr lang="de-AT" sz="1400" dirty="0"/>
              <a:t> </a:t>
            </a:r>
            <a:r>
              <a:rPr lang="de-AT" sz="1400" dirty="0" err="1"/>
              <a:t>efficient</a:t>
            </a:r>
            <a:r>
              <a:rPr lang="de-AT" sz="1400" dirty="0"/>
              <a:t>, </a:t>
            </a:r>
            <a:r>
              <a:rPr lang="de-AT" sz="1400" dirty="0" err="1"/>
              <a:t>greener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more</a:t>
            </a:r>
            <a:r>
              <a:rPr lang="de-AT" sz="1400" dirty="0"/>
              <a:t> </a:t>
            </a:r>
            <a:r>
              <a:rPr lang="de-AT" sz="1400" dirty="0" err="1"/>
              <a:t>competitive</a:t>
            </a:r>
            <a:r>
              <a:rPr lang="de-AT" sz="1400" dirty="0"/>
              <a:t> </a:t>
            </a:r>
            <a:r>
              <a:rPr lang="de-AT" sz="1400" dirty="0" err="1"/>
              <a:t>economy</a:t>
            </a:r>
            <a:endParaRPr lang="de-AT" sz="1400" dirty="0"/>
          </a:p>
          <a:p>
            <a:pPr>
              <a:lnSpc>
                <a:spcPct val="90000"/>
              </a:lnSpc>
            </a:pPr>
            <a:r>
              <a:rPr lang="de-AT" sz="1400" dirty="0" err="1"/>
              <a:t>Inclusive</a:t>
            </a:r>
            <a:r>
              <a:rPr lang="de-AT" sz="1400" dirty="0"/>
              <a:t> </a:t>
            </a:r>
            <a:r>
              <a:rPr lang="de-AT" sz="1400" dirty="0" err="1"/>
              <a:t>growth</a:t>
            </a:r>
            <a:r>
              <a:rPr lang="de-AT" sz="1400" dirty="0"/>
              <a:t> – </a:t>
            </a:r>
            <a:r>
              <a:rPr lang="de-AT" sz="1400" dirty="0" err="1"/>
              <a:t>fostering</a:t>
            </a:r>
            <a:r>
              <a:rPr lang="de-AT" sz="1400" dirty="0"/>
              <a:t> a high-</a:t>
            </a:r>
            <a:r>
              <a:rPr lang="de-AT" sz="1400" dirty="0" err="1"/>
              <a:t>employment</a:t>
            </a:r>
            <a:r>
              <a:rPr lang="de-AT" sz="1400" dirty="0"/>
              <a:t> </a:t>
            </a:r>
            <a:r>
              <a:rPr lang="de-AT" sz="1400" dirty="0" err="1"/>
              <a:t>economy</a:t>
            </a:r>
            <a:r>
              <a:rPr lang="de-AT" sz="1400" dirty="0"/>
              <a:t> </a:t>
            </a:r>
            <a:r>
              <a:rPr lang="de-AT" sz="1400" dirty="0" err="1"/>
              <a:t>delivering</a:t>
            </a:r>
            <a:r>
              <a:rPr lang="de-AT" sz="1400" dirty="0"/>
              <a:t> </a:t>
            </a:r>
            <a:r>
              <a:rPr lang="de-AT" sz="1400" dirty="0" err="1"/>
              <a:t>economic</a:t>
            </a:r>
            <a:r>
              <a:rPr lang="de-AT" sz="1400" dirty="0"/>
              <a:t>, </a:t>
            </a:r>
            <a:r>
              <a:rPr lang="de-AT" sz="1400" dirty="0" err="1"/>
              <a:t>social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territorial </a:t>
            </a:r>
            <a:r>
              <a:rPr lang="de-AT" sz="1400" dirty="0" err="1"/>
              <a:t>cohesion</a:t>
            </a:r>
            <a:endParaRPr lang="de-AT" sz="1400" dirty="0"/>
          </a:p>
          <a:p>
            <a:pPr>
              <a:lnSpc>
                <a:spcPct val="90000"/>
              </a:lnSpc>
            </a:pPr>
            <a:endParaRPr lang="de-AT" sz="900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de-AT" sz="1800" b="1" dirty="0" err="1"/>
              <a:t>Flagship</a:t>
            </a:r>
            <a:r>
              <a:rPr lang="de-AT" sz="1800" b="1" dirty="0"/>
              <a:t> initiatives</a:t>
            </a:r>
          </a:p>
          <a:p>
            <a:pPr>
              <a:lnSpc>
                <a:spcPct val="90000"/>
              </a:lnSpc>
            </a:pPr>
            <a:endParaRPr lang="de-AT" sz="1800" dirty="0"/>
          </a:p>
          <a:p>
            <a:pPr>
              <a:lnSpc>
                <a:spcPct val="90000"/>
              </a:lnSpc>
            </a:pPr>
            <a:r>
              <a:rPr lang="de-AT" sz="1400" dirty="0"/>
              <a:t>European Digital </a:t>
            </a:r>
            <a:r>
              <a:rPr lang="de-AT" sz="1400" dirty="0" smtClean="0"/>
              <a:t>Agenda</a:t>
            </a:r>
            <a:endParaRPr lang="de-AT" sz="1400" dirty="0"/>
          </a:p>
          <a:p>
            <a:pPr>
              <a:lnSpc>
                <a:spcPct val="90000"/>
              </a:lnSpc>
            </a:pPr>
            <a:r>
              <a:rPr lang="de-AT" sz="1400" dirty="0"/>
              <a:t>Industrial </a:t>
            </a:r>
            <a:r>
              <a:rPr lang="de-AT" sz="1400" dirty="0" err="1"/>
              <a:t>Policy</a:t>
            </a:r>
            <a:r>
              <a:rPr lang="de-AT" sz="1400" dirty="0"/>
              <a:t> </a:t>
            </a:r>
            <a:r>
              <a:rPr lang="de-AT" sz="1400" dirty="0" err="1"/>
              <a:t>for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globalised</a:t>
            </a:r>
            <a:r>
              <a:rPr lang="de-AT" sz="1400" dirty="0"/>
              <a:t> </a:t>
            </a:r>
            <a:r>
              <a:rPr lang="de-AT" sz="1400" dirty="0" err="1" smtClean="0"/>
              <a:t>era</a:t>
            </a:r>
            <a:endParaRPr lang="de-AT" sz="1400" dirty="0"/>
          </a:p>
          <a:p>
            <a:pPr>
              <a:lnSpc>
                <a:spcPct val="90000"/>
              </a:lnSpc>
            </a:pPr>
            <a:r>
              <a:rPr lang="de-AT" sz="1400" dirty="0"/>
              <a:t>Innovation </a:t>
            </a:r>
            <a:r>
              <a:rPr lang="de-AT" sz="1400" dirty="0" smtClean="0"/>
              <a:t>Union</a:t>
            </a:r>
          </a:p>
          <a:p>
            <a:pPr>
              <a:lnSpc>
                <a:spcPct val="90000"/>
              </a:lnSpc>
            </a:pPr>
            <a:r>
              <a:rPr lang="de-AT" sz="1400" dirty="0" smtClean="0"/>
              <a:t>Youth </a:t>
            </a:r>
            <a:r>
              <a:rPr lang="de-AT" sz="1400" dirty="0"/>
              <a:t>on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smtClean="0"/>
              <a:t>Move</a:t>
            </a:r>
            <a:endParaRPr lang="de-AT" sz="1400" dirty="0"/>
          </a:p>
          <a:p>
            <a:pPr>
              <a:lnSpc>
                <a:spcPct val="90000"/>
              </a:lnSpc>
            </a:pPr>
            <a:r>
              <a:rPr lang="de-AT" sz="1400" dirty="0"/>
              <a:t>New </a:t>
            </a:r>
            <a:r>
              <a:rPr lang="de-AT" sz="1400" dirty="0" err="1"/>
              <a:t>skills</a:t>
            </a:r>
            <a:r>
              <a:rPr lang="de-AT" sz="1400" dirty="0"/>
              <a:t> </a:t>
            </a:r>
            <a:r>
              <a:rPr lang="de-AT" sz="1400" dirty="0" err="1"/>
              <a:t>for</a:t>
            </a:r>
            <a:r>
              <a:rPr lang="de-AT" sz="1400" dirty="0"/>
              <a:t> </a:t>
            </a:r>
            <a:r>
              <a:rPr lang="de-AT" sz="1400" dirty="0" err="1"/>
              <a:t>new</a:t>
            </a:r>
            <a:r>
              <a:rPr lang="de-AT" sz="1400" dirty="0"/>
              <a:t> </a:t>
            </a:r>
            <a:r>
              <a:rPr lang="de-AT" sz="1400" dirty="0" err="1" smtClean="0"/>
              <a:t>jobs</a:t>
            </a:r>
            <a:endParaRPr lang="de-AT" sz="1400" dirty="0" smtClean="0"/>
          </a:p>
          <a:p>
            <a:pPr>
              <a:lnSpc>
                <a:spcPct val="90000"/>
              </a:lnSpc>
            </a:pPr>
            <a:r>
              <a:rPr lang="de-AT" sz="1400" dirty="0" err="1" smtClean="0"/>
              <a:t>Platform</a:t>
            </a:r>
            <a:r>
              <a:rPr lang="de-AT" sz="1400" dirty="0" smtClean="0"/>
              <a:t> </a:t>
            </a:r>
            <a:r>
              <a:rPr lang="de-AT" sz="1400" dirty="0" err="1"/>
              <a:t>against</a:t>
            </a:r>
            <a:r>
              <a:rPr lang="de-AT" sz="1400" dirty="0"/>
              <a:t> </a:t>
            </a:r>
            <a:r>
              <a:rPr lang="de-AT" sz="1400" dirty="0" err="1" smtClean="0"/>
              <a:t>poverty</a:t>
            </a:r>
            <a:endParaRPr lang="de-AT" sz="1400" dirty="0"/>
          </a:p>
          <a:p>
            <a:pPr>
              <a:lnSpc>
                <a:spcPct val="90000"/>
              </a:lnSpc>
            </a:pPr>
            <a:r>
              <a:rPr lang="de-AT" sz="1400" dirty="0" err="1"/>
              <a:t>Resource</a:t>
            </a:r>
            <a:r>
              <a:rPr lang="de-AT" sz="1400" dirty="0"/>
              <a:t> </a:t>
            </a:r>
            <a:r>
              <a:rPr lang="de-AT" sz="1400" dirty="0" err="1"/>
              <a:t>efficient</a:t>
            </a:r>
            <a:r>
              <a:rPr lang="de-AT" sz="1400" dirty="0"/>
              <a:t> Europe will </a:t>
            </a:r>
            <a:r>
              <a:rPr lang="de-AT" sz="1400" dirty="0" err="1"/>
              <a:t>be</a:t>
            </a:r>
            <a:r>
              <a:rPr lang="de-AT" sz="1400" dirty="0"/>
              <a:t> </a:t>
            </a:r>
            <a:r>
              <a:rPr lang="de-AT" sz="1400" dirty="0" err="1"/>
              <a:t>delivered</a:t>
            </a:r>
            <a:r>
              <a:rPr lang="de-AT" sz="1400" dirty="0"/>
              <a:t> </a:t>
            </a:r>
            <a:r>
              <a:rPr lang="de-AT" sz="1400" dirty="0" err="1"/>
              <a:t>through</a:t>
            </a:r>
            <a:r>
              <a:rPr lang="de-AT" sz="1400" dirty="0"/>
              <a:t> a </a:t>
            </a:r>
            <a:r>
              <a:rPr lang="de-AT" sz="1400" dirty="0" err="1"/>
              <a:t>number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different initiatives in </a:t>
            </a:r>
            <a:r>
              <a:rPr lang="de-AT" sz="1400" dirty="0" err="1"/>
              <a:t>the</a:t>
            </a:r>
            <a:r>
              <a:rPr lang="de-AT" sz="1400" dirty="0"/>
              <a:t> 2010 </a:t>
            </a:r>
            <a:r>
              <a:rPr lang="de-AT" sz="1400" dirty="0" err="1"/>
              <a:t>Commission</a:t>
            </a:r>
            <a:r>
              <a:rPr lang="de-AT" sz="1400" dirty="0"/>
              <a:t> Work Programm</a:t>
            </a:r>
          </a:p>
          <a:p>
            <a:pPr>
              <a:lnSpc>
                <a:spcPct val="90000"/>
              </a:lnSpc>
            </a:pPr>
            <a:endParaRPr lang="de-AT" sz="1400" dirty="0"/>
          </a:p>
        </p:txBody>
      </p:sp>
      <p:pic>
        <p:nvPicPr>
          <p:cNvPr id="61444" name="Picture 4" descr="Unbenann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876925"/>
            <a:ext cx="15113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00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68362"/>
          </a:xfrm>
        </p:spPr>
        <p:txBody>
          <a:bodyPr/>
          <a:lstStyle/>
          <a:p>
            <a:r>
              <a:rPr lang="de-AT" sz="3200" b="1" dirty="0"/>
              <a:t>Strategic Framework </a:t>
            </a:r>
            <a:r>
              <a:rPr lang="de-AT" sz="3200" b="1" dirty="0" smtClean="0"/>
              <a:t>E&amp;T 2020</a:t>
            </a:r>
            <a:endParaRPr lang="de-AT" sz="3200" b="1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5435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de-AT" sz="1000" b="1" dirty="0"/>
          </a:p>
          <a:p>
            <a:pPr>
              <a:lnSpc>
                <a:spcPct val="80000"/>
              </a:lnSpc>
            </a:pPr>
            <a:r>
              <a:rPr lang="de-AT" sz="1600" b="1" dirty="0" err="1"/>
              <a:t>Make</a:t>
            </a:r>
            <a:r>
              <a:rPr lang="de-AT" sz="1600" b="1" dirty="0"/>
              <a:t> </a:t>
            </a:r>
            <a:r>
              <a:rPr lang="de-AT" sz="1600" b="1" dirty="0" err="1"/>
              <a:t>lifelong</a:t>
            </a:r>
            <a:r>
              <a:rPr lang="de-AT" sz="1600" b="1" dirty="0"/>
              <a:t> </a:t>
            </a:r>
            <a:r>
              <a:rPr lang="de-AT" sz="1600" b="1" dirty="0" err="1"/>
              <a:t>learning</a:t>
            </a:r>
            <a:r>
              <a:rPr lang="de-AT" sz="1600" b="1" dirty="0"/>
              <a:t> </a:t>
            </a:r>
            <a:r>
              <a:rPr lang="de-AT" sz="1600" b="1" dirty="0" err="1"/>
              <a:t>and</a:t>
            </a:r>
            <a:r>
              <a:rPr lang="de-AT" sz="1600" b="1" dirty="0"/>
              <a:t> </a:t>
            </a:r>
            <a:r>
              <a:rPr lang="de-AT" sz="1600" b="1" dirty="0" err="1"/>
              <a:t>mobilty</a:t>
            </a:r>
            <a:r>
              <a:rPr lang="de-AT" sz="1600" b="1" dirty="0"/>
              <a:t> a </a:t>
            </a:r>
            <a:r>
              <a:rPr lang="de-AT" sz="1600" b="1" dirty="0" err="1"/>
              <a:t>reality</a:t>
            </a:r>
            <a:endParaRPr lang="de-AT" sz="1600" b="1" dirty="0"/>
          </a:p>
          <a:p>
            <a:pPr lvl="2">
              <a:lnSpc>
                <a:spcPct val="80000"/>
              </a:lnSpc>
            </a:pPr>
            <a:r>
              <a:rPr lang="de-AT" sz="1600" dirty="0" err="1"/>
              <a:t>Lifelong</a:t>
            </a:r>
            <a:r>
              <a:rPr lang="de-AT" sz="1600" dirty="0"/>
              <a:t> </a:t>
            </a:r>
            <a:r>
              <a:rPr lang="de-AT" sz="1600" dirty="0" err="1"/>
              <a:t>learning</a:t>
            </a:r>
            <a:r>
              <a:rPr lang="de-AT" sz="1600" dirty="0"/>
              <a:t> </a:t>
            </a:r>
            <a:r>
              <a:rPr lang="de-AT" sz="1600" dirty="0" err="1"/>
              <a:t>strategies</a:t>
            </a:r>
            <a:r>
              <a:rPr lang="de-AT" sz="1600" dirty="0"/>
              <a:t>, incl. </a:t>
            </a:r>
            <a:r>
              <a:rPr lang="de-AT" sz="1600" dirty="0" err="1"/>
              <a:t>guidance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/>
              <a:t>EQF/</a:t>
            </a:r>
            <a:r>
              <a:rPr lang="de-AT" sz="1600" dirty="0" err="1"/>
              <a:t>validation</a:t>
            </a:r>
            <a:r>
              <a:rPr lang="de-AT" sz="1600" dirty="0"/>
              <a:t>/</a:t>
            </a:r>
            <a:r>
              <a:rPr lang="de-AT" sz="1600" dirty="0" err="1"/>
              <a:t>learning</a:t>
            </a:r>
            <a:r>
              <a:rPr lang="de-AT" sz="1600" dirty="0"/>
              <a:t> </a:t>
            </a:r>
            <a:r>
              <a:rPr lang="de-AT" sz="1600" dirty="0" err="1"/>
              <a:t>outcomes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 err="1"/>
              <a:t>Expanding</a:t>
            </a:r>
            <a:r>
              <a:rPr lang="de-AT" sz="1600" dirty="0"/>
              <a:t> Learning Mobility</a:t>
            </a:r>
          </a:p>
          <a:p>
            <a:pPr>
              <a:lnSpc>
                <a:spcPct val="80000"/>
              </a:lnSpc>
            </a:pPr>
            <a:r>
              <a:rPr lang="de-AT" sz="1600" b="1" dirty="0" err="1"/>
              <a:t>Improve</a:t>
            </a:r>
            <a:r>
              <a:rPr lang="de-AT" sz="1600" b="1" dirty="0"/>
              <a:t> </a:t>
            </a:r>
            <a:r>
              <a:rPr lang="de-AT" sz="1600" b="1" dirty="0" err="1"/>
              <a:t>quality</a:t>
            </a:r>
            <a:r>
              <a:rPr lang="de-AT" sz="1600" b="1" dirty="0"/>
              <a:t> </a:t>
            </a:r>
            <a:r>
              <a:rPr lang="de-AT" sz="1600" b="1" dirty="0" err="1"/>
              <a:t>and</a:t>
            </a:r>
            <a:r>
              <a:rPr lang="de-AT" sz="1600" b="1" dirty="0"/>
              <a:t> </a:t>
            </a:r>
            <a:r>
              <a:rPr lang="de-AT" sz="1600" b="1" dirty="0" err="1"/>
              <a:t>efficiency</a:t>
            </a:r>
            <a:endParaRPr lang="de-AT" sz="1600" b="1" dirty="0"/>
          </a:p>
          <a:p>
            <a:pPr lvl="2">
              <a:lnSpc>
                <a:spcPct val="80000"/>
              </a:lnSpc>
            </a:pPr>
            <a:r>
              <a:rPr lang="de-AT" sz="1600" dirty="0"/>
              <a:t>Language </a:t>
            </a:r>
            <a:r>
              <a:rPr lang="de-AT" sz="1600" dirty="0" err="1"/>
              <a:t>competences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/>
              <a:t>Professional </a:t>
            </a:r>
            <a:r>
              <a:rPr lang="de-AT" sz="1600" dirty="0" err="1"/>
              <a:t>development</a:t>
            </a:r>
            <a:r>
              <a:rPr lang="de-AT" sz="1600" dirty="0"/>
              <a:t> </a:t>
            </a:r>
            <a:r>
              <a:rPr lang="de-AT" sz="1600" dirty="0" err="1"/>
              <a:t>of</a:t>
            </a:r>
            <a:r>
              <a:rPr lang="de-AT" sz="1600" dirty="0"/>
              <a:t> </a:t>
            </a:r>
            <a:r>
              <a:rPr lang="de-AT" sz="1600" dirty="0" err="1"/>
              <a:t>teachers</a:t>
            </a:r>
            <a:r>
              <a:rPr lang="de-AT" sz="1600" dirty="0"/>
              <a:t> </a:t>
            </a:r>
            <a:r>
              <a:rPr lang="de-AT" sz="1600" dirty="0" err="1"/>
              <a:t>and</a:t>
            </a:r>
            <a:r>
              <a:rPr lang="de-AT" sz="1600" dirty="0"/>
              <a:t> </a:t>
            </a:r>
            <a:r>
              <a:rPr lang="de-AT" sz="1600" dirty="0" err="1"/>
              <a:t>trainers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 err="1"/>
              <a:t>Governance</a:t>
            </a:r>
            <a:r>
              <a:rPr lang="de-AT" sz="1600" dirty="0"/>
              <a:t> </a:t>
            </a:r>
            <a:r>
              <a:rPr lang="de-AT" sz="1600" dirty="0" err="1"/>
              <a:t>and</a:t>
            </a:r>
            <a:r>
              <a:rPr lang="de-AT" sz="1600" dirty="0"/>
              <a:t> </a:t>
            </a:r>
            <a:r>
              <a:rPr lang="de-AT" sz="1600" dirty="0" err="1"/>
              <a:t>funding</a:t>
            </a:r>
            <a:endParaRPr lang="de-AT" sz="1600" dirty="0"/>
          </a:p>
          <a:p>
            <a:pPr lvl="3">
              <a:lnSpc>
                <a:spcPct val="80000"/>
              </a:lnSpc>
            </a:pPr>
            <a:r>
              <a:rPr lang="de-AT" sz="1600" dirty="0"/>
              <a:t>HE </a:t>
            </a:r>
            <a:r>
              <a:rPr lang="de-AT" sz="1600" dirty="0" err="1"/>
              <a:t>Modernisation</a:t>
            </a:r>
            <a:endParaRPr lang="de-AT" sz="1600" dirty="0"/>
          </a:p>
          <a:p>
            <a:pPr lvl="3">
              <a:lnSpc>
                <a:spcPct val="80000"/>
              </a:lnSpc>
            </a:pPr>
            <a:r>
              <a:rPr lang="de-AT" sz="1600" dirty="0"/>
              <a:t>VET </a:t>
            </a:r>
            <a:r>
              <a:rPr lang="de-AT" sz="1600" dirty="0" err="1"/>
              <a:t>quality</a:t>
            </a:r>
            <a:r>
              <a:rPr lang="de-AT" sz="1600" dirty="0"/>
              <a:t> </a:t>
            </a:r>
            <a:r>
              <a:rPr lang="de-AT" sz="1600" dirty="0" err="1"/>
              <a:t>assurance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/>
              <a:t>Basic </a:t>
            </a:r>
            <a:r>
              <a:rPr lang="de-AT" sz="1600" dirty="0" err="1"/>
              <a:t>skills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/>
              <a:t>New </a:t>
            </a:r>
            <a:r>
              <a:rPr lang="de-AT" sz="1600" dirty="0" err="1"/>
              <a:t>skills</a:t>
            </a:r>
            <a:r>
              <a:rPr lang="de-AT" sz="1600" dirty="0"/>
              <a:t> </a:t>
            </a:r>
            <a:r>
              <a:rPr lang="de-AT" sz="1600" dirty="0" err="1"/>
              <a:t>for</a:t>
            </a:r>
            <a:r>
              <a:rPr lang="de-AT" sz="1600" dirty="0"/>
              <a:t> </a:t>
            </a:r>
            <a:r>
              <a:rPr lang="de-AT" sz="1600" dirty="0" err="1"/>
              <a:t>new</a:t>
            </a:r>
            <a:r>
              <a:rPr lang="de-AT" sz="1600" dirty="0"/>
              <a:t> </a:t>
            </a:r>
            <a:r>
              <a:rPr lang="de-AT" sz="1600" dirty="0" err="1"/>
              <a:t>jobs</a:t>
            </a:r>
            <a:endParaRPr lang="de-AT" sz="1200" b="1" dirty="0"/>
          </a:p>
          <a:p>
            <a:pPr>
              <a:lnSpc>
                <a:spcPct val="80000"/>
              </a:lnSpc>
            </a:pPr>
            <a:r>
              <a:rPr lang="de-AT" sz="1600" b="1" dirty="0"/>
              <a:t>Promote </a:t>
            </a:r>
            <a:r>
              <a:rPr lang="de-AT" sz="1600" b="1" dirty="0" err="1"/>
              <a:t>equity</a:t>
            </a:r>
            <a:r>
              <a:rPr lang="de-AT" sz="1600" b="1" dirty="0"/>
              <a:t> </a:t>
            </a:r>
            <a:r>
              <a:rPr lang="de-AT" sz="1600" b="1" dirty="0" err="1"/>
              <a:t>and</a:t>
            </a:r>
            <a:r>
              <a:rPr lang="de-AT" sz="1600" b="1" dirty="0"/>
              <a:t> </a:t>
            </a:r>
            <a:r>
              <a:rPr lang="de-AT" sz="1600" b="1" dirty="0" err="1"/>
              <a:t>active</a:t>
            </a:r>
            <a:r>
              <a:rPr lang="de-AT" sz="1600" b="1" dirty="0"/>
              <a:t> </a:t>
            </a:r>
            <a:r>
              <a:rPr lang="de-AT" sz="1600" b="1" dirty="0" err="1"/>
              <a:t>citizenship</a:t>
            </a:r>
            <a:endParaRPr lang="de-AT" sz="1600" b="1" dirty="0"/>
          </a:p>
          <a:p>
            <a:pPr lvl="2">
              <a:lnSpc>
                <a:spcPct val="80000"/>
              </a:lnSpc>
            </a:pPr>
            <a:r>
              <a:rPr lang="de-AT" sz="1600" dirty="0"/>
              <a:t>Early </a:t>
            </a:r>
            <a:r>
              <a:rPr lang="de-AT" sz="1600" dirty="0" err="1"/>
              <a:t>school</a:t>
            </a:r>
            <a:r>
              <a:rPr lang="de-AT" sz="1600" dirty="0"/>
              <a:t> </a:t>
            </a:r>
            <a:r>
              <a:rPr lang="de-AT" sz="1600" dirty="0" err="1"/>
              <a:t>leaver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 err="1"/>
              <a:t>Pre</a:t>
            </a:r>
            <a:r>
              <a:rPr lang="de-AT" sz="1600" dirty="0"/>
              <a:t>-primary </a:t>
            </a:r>
            <a:r>
              <a:rPr lang="de-AT" sz="1600" dirty="0" err="1"/>
              <a:t>education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 err="1"/>
              <a:t>Migrants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 err="1"/>
              <a:t>Learners</a:t>
            </a:r>
            <a:r>
              <a:rPr lang="de-AT" sz="1600" dirty="0"/>
              <a:t> </a:t>
            </a:r>
            <a:r>
              <a:rPr lang="de-AT" sz="1600" dirty="0" err="1"/>
              <a:t>with</a:t>
            </a:r>
            <a:r>
              <a:rPr lang="de-AT" sz="1600" dirty="0"/>
              <a:t> </a:t>
            </a:r>
            <a:r>
              <a:rPr lang="de-AT" sz="1600" dirty="0" err="1"/>
              <a:t>special</a:t>
            </a:r>
            <a:r>
              <a:rPr lang="de-AT" sz="1600" dirty="0"/>
              <a:t> </a:t>
            </a:r>
            <a:r>
              <a:rPr lang="de-AT" sz="1600" dirty="0" err="1"/>
              <a:t>needs</a:t>
            </a:r>
            <a:endParaRPr lang="de-AT" sz="1600" dirty="0"/>
          </a:p>
          <a:p>
            <a:pPr>
              <a:lnSpc>
                <a:spcPct val="80000"/>
              </a:lnSpc>
            </a:pPr>
            <a:r>
              <a:rPr lang="de-AT" sz="1600" b="1" dirty="0"/>
              <a:t>Promote </a:t>
            </a:r>
            <a:r>
              <a:rPr lang="de-AT" sz="1600" b="1" dirty="0" err="1"/>
              <a:t>innovation</a:t>
            </a:r>
            <a:r>
              <a:rPr lang="de-AT" sz="1600" b="1" dirty="0"/>
              <a:t> </a:t>
            </a:r>
            <a:r>
              <a:rPr lang="de-AT" sz="1600" b="1" dirty="0" err="1"/>
              <a:t>and</a:t>
            </a:r>
            <a:r>
              <a:rPr lang="de-AT" sz="1600" b="1" dirty="0"/>
              <a:t> </a:t>
            </a:r>
            <a:r>
              <a:rPr lang="de-AT" sz="1600" b="1" dirty="0" err="1"/>
              <a:t>creativity</a:t>
            </a:r>
            <a:r>
              <a:rPr lang="de-AT" sz="1600" b="1" dirty="0"/>
              <a:t>, </a:t>
            </a:r>
            <a:r>
              <a:rPr lang="de-AT" sz="1600" b="1" dirty="0" err="1"/>
              <a:t>including</a:t>
            </a:r>
            <a:r>
              <a:rPr lang="de-AT" sz="1600" b="1" dirty="0"/>
              <a:t> </a:t>
            </a:r>
            <a:r>
              <a:rPr lang="de-AT" sz="1600" b="1" dirty="0" err="1"/>
              <a:t>entrepreneurship</a:t>
            </a:r>
            <a:endParaRPr lang="de-AT" sz="1600" b="1" dirty="0"/>
          </a:p>
          <a:p>
            <a:pPr lvl="2">
              <a:lnSpc>
                <a:spcPct val="80000"/>
              </a:lnSpc>
            </a:pPr>
            <a:r>
              <a:rPr lang="de-AT" sz="1600" dirty="0"/>
              <a:t>Transversal </a:t>
            </a:r>
            <a:r>
              <a:rPr lang="de-AT" sz="1600" dirty="0" err="1"/>
              <a:t>key</a:t>
            </a:r>
            <a:r>
              <a:rPr lang="de-AT" sz="1600" dirty="0"/>
              <a:t> </a:t>
            </a:r>
            <a:r>
              <a:rPr lang="de-AT" sz="1600" dirty="0" err="1"/>
              <a:t>competences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/>
              <a:t>Innovation </a:t>
            </a:r>
            <a:r>
              <a:rPr lang="de-AT" sz="1600" dirty="0" err="1"/>
              <a:t>friendly</a:t>
            </a:r>
            <a:r>
              <a:rPr lang="de-AT" sz="1600" dirty="0"/>
              <a:t> </a:t>
            </a:r>
            <a:r>
              <a:rPr lang="de-AT" sz="1600" dirty="0" err="1"/>
              <a:t>institutions</a:t>
            </a:r>
            <a:endParaRPr lang="de-AT" sz="1600" dirty="0"/>
          </a:p>
          <a:p>
            <a:pPr lvl="2">
              <a:lnSpc>
                <a:spcPct val="80000"/>
              </a:lnSpc>
            </a:pPr>
            <a:r>
              <a:rPr lang="de-AT" sz="1600" dirty="0" err="1"/>
              <a:t>Partnership</a:t>
            </a:r>
            <a:endParaRPr lang="de-AT" sz="1600" dirty="0"/>
          </a:p>
          <a:p>
            <a:pPr lvl="4">
              <a:lnSpc>
                <a:spcPct val="80000"/>
              </a:lnSpc>
            </a:pPr>
            <a:endParaRPr lang="de-AT" sz="1600" dirty="0"/>
          </a:p>
          <a:p>
            <a:pPr>
              <a:lnSpc>
                <a:spcPct val="80000"/>
              </a:lnSpc>
            </a:pPr>
            <a:endParaRPr lang="de-AT" sz="2000" dirty="0"/>
          </a:p>
          <a:p>
            <a:pPr>
              <a:lnSpc>
                <a:spcPct val="80000"/>
              </a:lnSpc>
            </a:pPr>
            <a:endParaRPr lang="de-AT" sz="1400" dirty="0"/>
          </a:p>
        </p:txBody>
      </p:sp>
      <p:pic>
        <p:nvPicPr>
          <p:cNvPr id="60422" name="Picture 6" descr="Unbenann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876925"/>
            <a:ext cx="15113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08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61678"/>
            <a:ext cx="4392488" cy="375034"/>
          </a:xfrm>
        </p:spPr>
        <p:txBody>
          <a:bodyPr>
            <a:noAutofit/>
          </a:bodyPr>
          <a:lstStyle/>
          <a:p>
            <a:r>
              <a:rPr lang="en-GB" sz="2400" b="1" dirty="0"/>
              <a:t>E</a:t>
            </a:r>
            <a:r>
              <a:rPr lang="en-GB" sz="2400" b="1" dirty="0" smtClean="0"/>
              <a:t>ducational </a:t>
            </a:r>
            <a:r>
              <a:rPr lang="en-GB" sz="2400" b="1" dirty="0" smtClean="0"/>
              <a:t>Trends and Settings 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646938"/>
            <a:ext cx="3754760" cy="5158326"/>
          </a:xfrm>
        </p:spPr>
        <p:txBody>
          <a:bodyPr>
            <a:normAutofit/>
          </a:bodyPr>
          <a:lstStyle/>
          <a:p>
            <a:pPr lvl="0"/>
            <a:endParaRPr lang="en-GB" sz="1300" dirty="0" smtClean="0"/>
          </a:p>
          <a:p>
            <a:pPr lvl="0"/>
            <a:r>
              <a:rPr lang="en-GB" sz="1400" dirty="0" smtClean="0"/>
              <a:t>Students</a:t>
            </a:r>
            <a:r>
              <a:rPr lang="en-GB" sz="1400" dirty="0"/>
              <a:t>‘ identities and destinies will be fluid</a:t>
            </a:r>
            <a:r>
              <a:rPr lang="en-GB" sz="1400" dirty="0" smtClean="0"/>
              <a:t>;</a:t>
            </a:r>
          </a:p>
          <a:p>
            <a:r>
              <a:rPr lang="en-US" sz="1400" dirty="0"/>
              <a:t>Customized </a:t>
            </a:r>
            <a:r>
              <a:rPr lang="en-US" sz="1400" dirty="0" smtClean="0"/>
              <a:t>learning</a:t>
            </a:r>
          </a:p>
          <a:p>
            <a:pPr lvl="0"/>
            <a:r>
              <a:rPr lang="en-GB" sz="1400" dirty="0"/>
              <a:t>Education will be user-led, teach less learn </a:t>
            </a:r>
            <a:r>
              <a:rPr lang="en-GB" sz="1400" dirty="0" smtClean="0"/>
              <a:t>more</a:t>
            </a:r>
          </a:p>
          <a:p>
            <a:r>
              <a:rPr lang="en-GB" sz="1400" dirty="0"/>
              <a:t>Education will be lifelong, formal and informal;</a:t>
            </a:r>
            <a:endParaRPr lang="de-DE" sz="1400" dirty="0"/>
          </a:p>
          <a:p>
            <a:pPr lvl="0"/>
            <a:r>
              <a:rPr lang="en-GB" sz="1400" dirty="0" smtClean="0"/>
              <a:t>Schools </a:t>
            </a:r>
            <a:r>
              <a:rPr lang="en-GB" sz="1400" dirty="0"/>
              <a:t>will be culturally heterogeneous</a:t>
            </a:r>
            <a:r>
              <a:rPr lang="en-GB" sz="1400" dirty="0" smtClean="0"/>
              <a:t>;</a:t>
            </a:r>
          </a:p>
          <a:p>
            <a:r>
              <a:rPr lang="en-GB" sz="1400" dirty="0"/>
              <a:t>Schooling as response to social and cultural </a:t>
            </a:r>
            <a:r>
              <a:rPr lang="en-GB" sz="1400" dirty="0" smtClean="0"/>
              <a:t>diversity</a:t>
            </a:r>
          </a:p>
          <a:p>
            <a:r>
              <a:rPr lang="en-US" sz="1400" dirty="0"/>
              <a:t>Collaborative group </a:t>
            </a:r>
            <a:r>
              <a:rPr lang="en-US" sz="1400" dirty="0" smtClean="0"/>
              <a:t>learning</a:t>
            </a:r>
          </a:p>
          <a:p>
            <a:pPr lvl="0"/>
            <a:r>
              <a:rPr lang="en-GB" sz="1400" dirty="0"/>
              <a:t>Roles will be blurred and overlapping;</a:t>
            </a:r>
            <a:endParaRPr lang="de-DE" sz="1400" dirty="0"/>
          </a:p>
          <a:p>
            <a:pPr lvl="0"/>
            <a:r>
              <a:rPr lang="en-GB" sz="1400" dirty="0" smtClean="0"/>
              <a:t>Education </a:t>
            </a:r>
            <a:r>
              <a:rPr lang="en-GB" sz="1400" dirty="0"/>
              <a:t>will be unconstrained by time and place</a:t>
            </a:r>
            <a:r>
              <a:rPr lang="en-GB" sz="1400" dirty="0" smtClean="0"/>
              <a:t>;</a:t>
            </a:r>
          </a:p>
          <a:p>
            <a:r>
              <a:rPr lang="en-US" sz="1400" dirty="0"/>
              <a:t>Availability of diverse knowledge sources</a:t>
            </a:r>
          </a:p>
          <a:p>
            <a:pPr lvl="0"/>
            <a:r>
              <a:rPr lang="en-GB" sz="1400" dirty="0" smtClean="0"/>
              <a:t>Schools </a:t>
            </a:r>
            <a:r>
              <a:rPr lang="en-GB" sz="1400" dirty="0"/>
              <a:t>and teachers will be embedded in complex, interconnected networks; and</a:t>
            </a:r>
            <a:r>
              <a:rPr lang="en-GB" sz="1400" dirty="0" smtClean="0"/>
              <a:t>,</a:t>
            </a:r>
          </a:p>
          <a:p>
            <a:r>
              <a:rPr lang="en-US" sz="1400" dirty="0"/>
              <a:t>Assessment of the conceptual understanding</a:t>
            </a:r>
            <a:endParaRPr lang="de-AT" sz="1400" dirty="0"/>
          </a:p>
          <a:p>
            <a:pPr lvl="0"/>
            <a:endParaRPr lang="de-DE" sz="1300" dirty="0"/>
          </a:p>
          <a:p>
            <a:pPr lvl="0"/>
            <a:endParaRPr lang="de-DE" sz="1300" dirty="0" smtClean="0"/>
          </a:p>
          <a:p>
            <a:endParaRPr lang="de-DE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4221088"/>
            <a:ext cx="4269929" cy="2061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  <a:buFontTx/>
              <a:buNone/>
            </a:pPr>
            <a:endParaRPr lang="en-GB" sz="1300" b="1" dirty="0" smtClean="0">
              <a:solidFill>
                <a:srgbClr val="CC0099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de-AT" sz="1600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5076056" y="980728"/>
            <a:ext cx="3780566" cy="4608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5913" lvl="1" indent="0">
              <a:buFont typeface="Arial" pitchFamily="34" charset="0"/>
              <a:buNone/>
            </a:pPr>
            <a:r>
              <a:rPr lang="en-US" sz="1500" dirty="0" smtClean="0"/>
              <a:t>Teachers now and in the future must know how to:</a:t>
            </a:r>
          </a:p>
          <a:p>
            <a:r>
              <a:rPr lang="en-US" sz="1500" dirty="0" smtClean="0"/>
              <a:t>Teach the </a:t>
            </a:r>
            <a:r>
              <a:rPr lang="en-US" sz="1500" dirty="0" err="1" smtClean="0"/>
              <a:t>Googled</a:t>
            </a:r>
            <a:r>
              <a:rPr lang="en-US" sz="1500" dirty="0" smtClean="0"/>
              <a:t> learner, who has grown up on virtual-reality games and can find out almost everything with a few taps of the finger;</a:t>
            </a:r>
          </a:p>
          <a:p>
            <a:r>
              <a:rPr lang="en-US" sz="1500" dirty="0" smtClean="0"/>
              <a:t>Work with a student body that’s increasingly diverse (by 2030, 40 percent of students or more will be second-language learners);</a:t>
            </a:r>
          </a:p>
          <a:p>
            <a:r>
              <a:rPr lang="en-US" sz="1500" dirty="0" smtClean="0"/>
              <a:t>Prepare kids to compete for jobs in a global marketplace where communication, collaboration, critical thinking, and creative problem-solving are the “new basics”;</a:t>
            </a:r>
          </a:p>
          <a:p>
            <a:r>
              <a:rPr lang="en-US" sz="1500" dirty="0" smtClean="0"/>
              <a:t>Help students monitor their own learning using sophisticated tools to assess whether they meet high academic standards, and fine-tuning instruction when they don’t; and</a:t>
            </a:r>
          </a:p>
          <a:p>
            <a:r>
              <a:rPr lang="en-US" sz="1500" dirty="0" smtClean="0"/>
              <a:t>Connect teaching to the needs of communities as economic churn creates family and societal instability, pushing schools to integrate health and social services with academic learning.</a:t>
            </a:r>
          </a:p>
          <a:p>
            <a:endParaRPr lang="en-US" sz="1400" dirty="0" smtClean="0"/>
          </a:p>
          <a:p>
            <a:endParaRPr lang="de-DE" sz="14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5087541" y="332656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dirty="0" smtClean="0">
                <a:solidFill>
                  <a:srgbClr val="CC0099"/>
                </a:solidFill>
              </a:rPr>
              <a:t>Professionalism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de-DE" sz="1800" dirty="0"/>
          </a:p>
        </p:txBody>
      </p:sp>
      <p:pic>
        <p:nvPicPr>
          <p:cNvPr id="10" name="Picture 4" descr="Unbenann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876925"/>
            <a:ext cx="15113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el 1"/>
          <p:cNvSpPr txBox="1">
            <a:spLocks/>
          </p:cNvSpPr>
          <p:nvPr/>
        </p:nvSpPr>
        <p:spPr bwMode="auto">
          <a:xfrm>
            <a:off x="683568" y="6182296"/>
            <a:ext cx="4234403" cy="427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Teaching 2030: The </a:t>
            </a:r>
            <a:r>
              <a:rPr lang="en-US" sz="1000" dirty="0"/>
              <a:t>Education Students Need </a:t>
            </a:r>
            <a:r>
              <a:rPr lang="en-US" sz="1000" dirty="0" smtClean="0"/>
              <a:t>and Deserve, by Barnett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1827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The </a:t>
            </a:r>
            <a:r>
              <a:rPr lang="de-DE" sz="3600" dirty="0" err="1"/>
              <a:t>Fourth</a:t>
            </a:r>
            <a:r>
              <a:rPr lang="de-DE" sz="3600" dirty="0"/>
              <a:t> Way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7824" y="1268760"/>
            <a:ext cx="252028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/>
              <a:t>National Vision</a:t>
            </a:r>
          </a:p>
          <a:p>
            <a:pPr marL="0" indent="0" algn="ctr">
              <a:buNone/>
            </a:pPr>
            <a:r>
              <a:rPr lang="en-US" sz="1800" dirty="0"/>
              <a:t>Government</a:t>
            </a:r>
          </a:p>
          <a:p>
            <a:pPr marL="0" indent="0" algn="ctr">
              <a:buNone/>
            </a:pPr>
            <a:r>
              <a:rPr lang="en-US" sz="1800" dirty="0"/>
              <a:t>Steering and</a:t>
            </a:r>
          </a:p>
          <a:p>
            <a:pPr marL="0" indent="0" algn="ctr">
              <a:buNone/>
            </a:pPr>
            <a:r>
              <a:rPr lang="en-US" sz="1800" dirty="0"/>
              <a:t>Support</a:t>
            </a:r>
            <a:endParaRPr lang="de-DE" sz="18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3130161" y="2996952"/>
            <a:ext cx="252028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i="1" dirty="0"/>
              <a:t>Learning</a:t>
            </a:r>
          </a:p>
          <a:p>
            <a:pPr marL="0" indent="0" algn="ctr">
              <a:buFontTx/>
              <a:buNone/>
            </a:pPr>
            <a:r>
              <a:rPr lang="en-US" sz="1600" i="1" dirty="0"/>
              <a:t>and</a:t>
            </a:r>
          </a:p>
          <a:p>
            <a:pPr marL="0" indent="0" algn="ctr">
              <a:buFontTx/>
              <a:buNone/>
            </a:pPr>
            <a:r>
              <a:rPr lang="en-US" sz="1600" i="1" dirty="0"/>
              <a:t>Results</a:t>
            </a:r>
            <a:endParaRPr lang="de-DE" sz="1600" i="1" dirty="0"/>
          </a:p>
        </p:txBody>
      </p:sp>
      <p:sp>
        <p:nvSpPr>
          <p:cNvPr id="5" name="Rechteck 4"/>
          <p:cNvSpPr/>
          <p:nvPr/>
        </p:nvSpPr>
        <p:spPr>
          <a:xfrm>
            <a:off x="899592" y="4653136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Public</a:t>
            </a:r>
          </a:p>
          <a:p>
            <a:pPr algn="ctr"/>
            <a:r>
              <a:rPr lang="de-DE" dirty="0"/>
              <a:t>Engagement</a:t>
            </a:r>
          </a:p>
        </p:txBody>
      </p:sp>
      <p:sp>
        <p:nvSpPr>
          <p:cNvPr id="6" name="Rechteck 5"/>
          <p:cNvSpPr/>
          <p:nvPr/>
        </p:nvSpPr>
        <p:spPr>
          <a:xfrm>
            <a:off x="6156176" y="4610162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Professional</a:t>
            </a:r>
          </a:p>
          <a:p>
            <a:pPr algn="ctr"/>
            <a:r>
              <a:rPr lang="de-DE" dirty="0" err="1" smtClean="0"/>
              <a:t>Involvement</a:t>
            </a:r>
            <a:endParaRPr lang="de-DE" dirty="0" smtClean="0"/>
          </a:p>
        </p:txBody>
      </p:sp>
      <p:sp>
        <p:nvSpPr>
          <p:cNvPr id="7" name="Pfeil nach oben und unten 6"/>
          <p:cNvSpPr/>
          <p:nvPr/>
        </p:nvSpPr>
        <p:spPr>
          <a:xfrm rot="1728445">
            <a:off x="2033228" y="1991484"/>
            <a:ext cx="648072" cy="2480654"/>
          </a:xfrm>
          <a:prstGeom prst="upDownArrow">
            <a:avLst>
              <a:gd name="adj1" fmla="val 55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43082">
            <a:off x="5836303" y="2134463"/>
            <a:ext cx="1500187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36278">
            <a:off x="3721224" y="3871295"/>
            <a:ext cx="1500187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Unbenan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949950"/>
            <a:ext cx="1512887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501868" y="5807257"/>
            <a:ext cx="38884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Source: </a:t>
            </a:r>
            <a:r>
              <a:rPr lang="de-DE" sz="900" u="sng" dirty="0">
                <a:hlinkClick r:id="rId4"/>
              </a:rPr>
              <a:t>http://education.alberta.ca/media/6451052/the_fourth_way_of_leadership_and_change-andy_hargreaves.pdf</a:t>
            </a:r>
            <a:r>
              <a:rPr lang="de-DE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06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Five Pillars of Purpose and Partnership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An Inspiring and Inclusive </a:t>
            </a:r>
            <a:r>
              <a:rPr lang="en-US" sz="1800" b="1" dirty="0" smtClean="0"/>
              <a:t>Vision</a:t>
            </a:r>
          </a:p>
          <a:p>
            <a:endParaRPr lang="en-US" sz="1800" dirty="0"/>
          </a:p>
          <a:p>
            <a:r>
              <a:rPr lang="de-DE" sz="1800" b="1" dirty="0" smtClean="0"/>
              <a:t>Public Engagement</a:t>
            </a:r>
          </a:p>
          <a:p>
            <a:endParaRPr lang="de-DE" sz="1800" dirty="0"/>
          </a:p>
          <a:p>
            <a:r>
              <a:rPr lang="de-DE" sz="1800" b="1" dirty="0" err="1" smtClean="0"/>
              <a:t>No</a:t>
            </a:r>
            <a:r>
              <a:rPr lang="de-DE" sz="1800" b="1" dirty="0" smtClean="0"/>
              <a:t> </a:t>
            </a:r>
            <a:r>
              <a:rPr lang="de-DE" sz="1800" b="1" dirty="0" err="1"/>
              <a:t>Achievement</a:t>
            </a:r>
            <a:r>
              <a:rPr lang="de-DE" sz="1800" b="1" dirty="0"/>
              <a:t> </a:t>
            </a:r>
            <a:r>
              <a:rPr lang="de-DE" sz="1800" b="1" dirty="0" err="1"/>
              <a:t>Without</a:t>
            </a:r>
            <a:r>
              <a:rPr lang="de-DE" sz="1800" b="1" dirty="0"/>
              <a:t> </a:t>
            </a:r>
            <a:r>
              <a:rPr lang="de-DE" sz="1800" b="1" dirty="0" smtClean="0"/>
              <a:t>Investment</a:t>
            </a:r>
          </a:p>
          <a:p>
            <a:endParaRPr lang="de-DE" sz="1800" dirty="0"/>
          </a:p>
          <a:p>
            <a:r>
              <a:rPr lang="de-DE" sz="1800" b="1" dirty="0" smtClean="0"/>
              <a:t>Corporate </a:t>
            </a:r>
            <a:r>
              <a:rPr lang="de-DE" sz="1800" b="1" dirty="0"/>
              <a:t>Educational </a:t>
            </a:r>
            <a:r>
              <a:rPr lang="de-DE" sz="1800" b="1" dirty="0" smtClean="0"/>
              <a:t>Responsibility</a:t>
            </a:r>
          </a:p>
          <a:p>
            <a:endParaRPr lang="de-DE" sz="1800" dirty="0"/>
          </a:p>
          <a:p>
            <a:r>
              <a:rPr lang="en-US" sz="1800" b="1" dirty="0" smtClean="0"/>
              <a:t>Students </a:t>
            </a:r>
            <a:r>
              <a:rPr lang="en-US" sz="1800" b="1" dirty="0"/>
              <a:t>as Partners in Change</a:t>
            </a:r>
            <a:endParaRPr lang="de-DE" sz="18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5805263"/>
            <a:ext cx="38884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Source: </a:t>
            </a:r>
            <a:r>
              <a:rPr lang="de-DE" sz="900" u="sng" dirty="0">
                <a:hlinkClick r:id="rId2"/>
              </a:rPr>
              <a:t>http://education.alberta.ca/media/6451052/the_fourth_way_of_leadership_and_change-andy_hargreaves.pdf</a:t>
            </a:r>
            <a:r>
              <a:rPr lang="de-DE" sz="900" dirty="0"/>
              <a:t> </a:t>
            </a:r>
          </a:p>
        </p:txBody>
      </p:sp>
      <p:pic>
        <p:nvPicPr>
          <p:cNvPr id="5" name="Picture 4" descr="Unbenan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949950"/>
            <a:ext cx="1512887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/>
              <a:t>Thank you for your </a:t>
            </a:r>
            <a:br>
              <a:rPr lang="de-AT" b="1"/>
            </a:br>
            <a:r>
              <a:rPr lang="de-AT" b="1"/>
              <a:t>attention!</a:t>
            </a:r>
          </a:p>
        </p:txBody>
      </p:sp>
      <p:pic>
        <p:nvPicPr>
          <p:cNvPr id="67590" name="Picture 6" descr="Unbenann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876925"/>
            <a:ext cx="15113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2117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Bildschirmpräsentation (4:3)</PresentationFormat>
  <Paragraphs>113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Russian Strategy 2020 for Education - a European viewpoint  Anton Dobart</vt:lpstr>
      <vt:lpstr>PowerPoint-Präsentation</vt:lpstr>
      <vt:lpstr>PowerPoint-Präsentation</vt:lpstr>
      <vt:lpstr>Strategic Framework E&amp;T 2020</vt:lpstr>
      <vt:lpstr>Educational Trends and Settings </vt:lpstr>
      <vt:lpstr>The Fourth Way</vt:lpstr>
      <vt:lpstr>Five Pillars of Purpose and Partnership</vt:lpstr>
      <vt:lpstr>Thank you for your  attention!</vt:lpstr>
    </vt:vector>
  </TitlesOfParts>
  <Company>bm: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Gärtner Julia</dc:creator>
  <cp:lastModifiedBy>Gärtner Julia</cp:lastModifiedBy>
  <cp:revision>19</cp:revision>
  <cp:lastPrinted>2012-04-18T10:47:26Z</cp:lastPrinted>
  <dcterms:created xsi:type="dcterms:W3CDTF">2012-04-17T10:44:18Z</dcterms:created>
  <dcterms:modified xsi:type="dcterms:W3CDTF">2012-04-18T13:23:32Z</dcterms:modified>
</cp:coreProperties>
</file>