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 id="2147483710" r:id="rId3"/>
    <p:sldMasterId id="2147483685" r:id="rId4"/>
  </p:sldMasterIdLst>
  <p:sldIdLst>
    <p:sldId id="256" r:id="rId5"/>
    <p:sldId id="284" r:id="rId6"/>
    <p:sldId id="258" r:id="rId7"/>
    <p:sldId id="273" r:id="rId8"/>
    <p:sldId id="286" r:id="rId9"/>
    <p:sldId id="265" r:id="rId10"/>
    <p:sldId id="287" r:id="rId11"/>
    <p:sldId id="275" r:id="rId12"/>
    <p:sldId id="288" r:id="rId13"/>
    <p:sldId id="276" r:id="rId14"/>
    <p:sldId id="289" r:id="rId15"/>
    <p:sldId id="263" r:id="rId16"/>
    <p:sldId id="277" r:id="rId17"/>
    <p:sldId id="278" r:id="rId18"/>
    <p:sldId id="293" r:id="rId19"/>
    <p:sldId id="264" r:id="rId20"/>
    <p:sldId id="294" r:id="rId21"/>
    <p:sldId id="280" r:id="rId22"/>
    <p:sldId id="295" r:id="rId23"/>
    <p:sldId id="281" r:id="rId24"/>
    <p:sldId id="282" r:id="rId25"/>
    <p:sldId id="297" r:id="rId26"/>
    <p:sldId id="268" r:id="rId27"/>
    <p:sldId id="298" r:id="rId28"/>
    <p:sldId id="271" r:id="rId2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777" autoAdjust="0"/>
    <p:restoredTop sz="95673" autoAdjust="0"/>
  </p:normalViewPr>
  <p:slideViewPr>
    <p:cSldViewPr>
      <p:cViewPr>
        <p:scale>
          <a:sx n="125" d="100"/>
          <a:sy n="125" d="100"/>
        </p:scale>
        <p:origin x="-996" y="7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stanislaw.drzazdzews.MEN\Pulpit\2011.06.16%20Belgrad%20PISA\Materia&#322;y%20Belgrad\PLLL%20wska&#378;niki%202011\wykszta&#322;cenie%20-%20struktura\Edu%20HE%20absolwenci%201960-2009.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stanislaw.drzazdzews.MEN\Pulpit\Edu%2015-24%20rank.xls"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747108490555459E-2"/>
          <c:y val="4.2747413276606083E-2"/>
          <c:w val="0.84377228969181395"/>
          <c:h val="0.83512924828131463"/>
        </c:manualLayout>
      </c:layout>
      <c:barChart>
        <c:barDir val="col"/>
        <c:grouping val="clustered"/>
        <c:varyColors val="0"/>
        <c:ser>
          <c:idx val="0"/>
          <c:order val="0"/>
          <c:tx>
            <c:strRef>
              <c:f>Arkusz1!$C$1</c:f>
              <c:strCache>
                <c:ptCount val="1"/>
                <c:pt idx="0">
                  <c:v>2010</c:v>
                </c:pt>
              </c:strCache>
            </c:strRef>
          </c:tx>
          <c:invertIfNegative val="0"/>
          <c:cat>
            <c:strRef>
              <c:f>Arkusz1!$B$2:$B$29</c:f>
              <c:strCache>
                <c:ptCount val="28"/>
                <c:pt idx="0">
                  <c:v>EU </c:v>
                </c:pt>
                <c:pt idx="1">
                  <c:v>PL</c:v>
                </c:pt>
                <c:pt idx="2">
                  <c:v>SI</c:v>
                </c:pt>
                <c:pt idx="3">
                  <c:v>CZ</c:v>
                </c:pt>
                <c:pt idx="4">
                  <c:v>SK</c:v>
                </c:pt>
                <c:pt idx="5">
                  <c:v>FI</c:v>
                </c:pt>
                <c:pt idx="6">
                  <c:v>IE</c:v>
                </c:pt>
                <c:pt idx="7">
                  <c:v>NL</c:v>
                </c:pt>
                <c:pt idx="8">
                  <c:v>LT</c:v>
                </c:pt>
                <c:pt idx="9">
                  <c:v>AT</c:v>
                </c:pt>
                <c:pt idx="10">
                  <c:v>BE</c:v>
                </c:pt>
                <c:pt idx="11">
                  <c:v>EE</c:v>
                </c:pt>
                <c:pt idx="12">
                  <c:v>FR</c:v>
                </c:pt>
                <c:pt idx="13">
                  <c:v>EL</c:v>
                </c:pt>
                <c:pt idx="14">
                  <c:v>DE</c:v>
                </c:pt>
                <c:pt idx="15">
                  <c:v>DK</c:v>
                </c:pt>
                <c:pt idx="16">
                  <c:v>LU</c:v>
                </c:pt>
                <c:pt idx="17">
                  <c:v>SE</c:v>
                </c:pt>
                <c:pt idx="18">
                  <c:v>CY</c:v>
                </c:pt>
                <c:pt idx="19">
                  <c:v>HU</c:v>
                </c:pt>
                <c:pt idx="20">
                  <c:v>PT</c:v>
                </c:pt>
                <c:pt idx="21">
                  <c:v>BG</c:v>
                </c:pt>
                <c:pt idx="22">
                  <c:v>RO</c:v>
                </c:pt>
                <c:pt idx="23">
                  <c:v>LV</c:v>
                </c:pt>
                <c:pt idx="24">
                  <c:v>ES</c:v>
                </c:pt>
                <c:pt idx="25">
                  <c:v>IT</c:v>
                </c:pt>
                <c:pt idx="26">
                  <c:v>MT</c:v>
                </c:pt>
                <c:pt idx="27">
                  <c:v>UK</c:v>
                </c:pt>
              </c:strCache>
            </c:strRef>
          </c:cat>
          <c:val>
            <c:numRef>
              <c:f>Arkusz1!$C$2:$C$29</c:f>
              <c:numCache>
                <c:formatCode>0%</c:formatCode>
                <c:ptCount val="28"/>
                <c:pt idx="0">
                  <c:v>0.14100000000000001</c:v>
                </c:pt>
                <c:pt idx="1">
                  <c:v>5.4000000000000006E-2</c:v>
                </c:pt>
                <c:pt idx="2">
                  <c:v>5.000000000000001E-2</c:v>
                </c:pt>
                <c:pt idx="3">
                  <c:v>4.9000000000000023E-2</c:v>
                </c:pt>
                <c:pt idx="4">
                  <c:v>4.7000000000000021E-2</c:v>
                </c:pt>
                <c:pt idx="5">
                  <c:v>0.10299999999999998</c:v>
                </c:pt>
                <c:pt idx="6">
                  <c:v>0.10500000000000002</c:v>
                </c:pt>
                <c:pt idx="7">
                  <c:v>0.10100000000000002</c:v>
                </c:pt>
                <c:pt idx="8">
                  <c:v>8.1000000000000016E-2</c:v>
                </c:pt>
                <c:pt idx="9">
                  <c:v>8.3000000000000046E-2</c:v>
                </c:pt>
                <c:pt idx="10">
                  <c:v>0.11899999999999999</c:v>
                </c:pt>
                <c:pt idx="11">
                  <c:v>0.11600000000000003</c:v>
                </c:pt>
                <c:pt idx="12">
                  <c:v>0.128</c:v>
                </c:pt>
                <c:pt idx="13">
                  <c:v>0.13700000000000001</c:v>
                </c:pt>
                <c:pt idx="14">
                  <c:v>0.11899999999999999</c:v>
                </c:pt>
                <c:pt idx="15">
                  <c:v>0.10700000000000003</c:v>
                </c:pt>
                <c:pt idx="16">
                  <c:v>7.1000000000000008E-2</c:v>
                </c:pt>
                <c:pt idx="17">
                  <c:v>9.7000000000000017E-2</c:v>
                </c:pt>
                <c:pt idx="18">
                  <c:v>0.126</c:v>
                </c:pt>
                <c:pt idx="19">
                  <c:v>0.10500000000000002</c:v>
                </c:pt>
                <c:pt idx="20">
                  <c:v>0.28700000000000009</c:v>
                </c:pt>
                <c:pt idx="21">
                  <c:v>0.13900000000000001</c:v>
                </c:pt>
                <c:pt idx="22">
                  <c:v>0.18400000000000005</c:v>
                </c:pt>
                <c:pt idx="23">
                  <c:v>0.13300000000000001</c:v>
                </c:pt>
                <c:pt idx="24">
                  <c:v>0.28400000000000009</c:v>
                </c:pt>
                <c:pt idx="25">
                  <c:v>0.18800000000000006</c:v>
                </c:pt>
                <c:pt idx="26">
                  <c:v>0.36900000000000016</c:v>
                </c:pt>
                <c:pt idx="27">
                  <c:v>0.14900000000000005</c:v>
                </c:pt>
              </c:numCache>
            </c:numRef>
          </c:val>
        </c:ser>
        <c:ser>
          <c:idx val="1"/>
          <c:order val="1"/>
          <c:tx>
            <c:strRef>
              <c:f>Arkusz1!$D$1</c:f>
              <c:strCache>
                <c:ptCount val="1"/>
                <c:pt idx="0">
                  <c:v>2020</c:v>
                </c:pt>
              </c:strCache>
            </c:strRef>
          </c:tx>
          <c:spPr>
            <a:solidFill>
              <a:srgbClr val="FF0000"/>
            </a:solidFill>
          </c:spPr>
          <c:invertIfNegative val="0"/>
          <c:cat>
            <c:strRef>
              <c:f>Arkusz1!$B$2:$B$29</c:f>
              <c:strCache>
                <c:ptCount val="28"/>
                <c:pt idx="0">
                  <c:v>EU </c:v>
                </c:pt>
                <c:pt idx="1">
                  <c:v>PL</c:v>
                </c:pt>
                <c:pt idx="2">
                  <c:v>SI</c:v>
                </c:pt>
                <c:pt idx="3">
                  <c:v>CZ</c:v>
                </c:pt>
                <c:pt idx="4">
                  <c:v>SK</c:v>
                </c:pt>
                <c:pt idx="5">
                  <c:v>FI</c:v>
                </c:pt>
                <c:pt idx="6">
                  <c:v>IE</c:v>
                </c:pt>
                <c:pt idx="7">
                  <c:v>NL</c:v>
                </c:pt>
                <c:pt idx="8">
                  <c:v>LT</c:v>
                </c:pt>
                <c:pt idx="9">
                  <c:v>AT</c:v>
                </c:pt>
                <c:pt idx="10">
                  <c:v>BE</c:v>
                </c:pt>
                <c:pt idx="11">
                  <c:v>EE</c:v>
                </c:pt>
                <c:pt idx="12">
                  <c:v>FR</c:v>
                </c:pt>
                <c:pt idx="13">
                  <c:v>EL</c:v>
                </c:pt>
                <c:pt idx="14">
                  <c:v>DE</c:v>
                </c:pt>
                <c:pt idx="15">
                  <c:v>DK</c:v>
                </c:pt>
                <c:pt idx="16">
                  <c:v>LU</c:v>
                </c:pt>
                <c:pt idx="17">
                  <c:v>SE</c:v>
                </c:pt>
                <c:pt idx="18">
                  <c:v>CY</c:v>
                </c:pt>
                <c:pt idx="19">
                  <c:v>HU</c:v>
                </c:pt>
                <c:pt idx="20">
                  <c:v>PT</c:v>
                </c:pt>
                <c:pt idx="21">
                  <c:v>BG</c:v>
                </c:pt>
                <c:pt idx="22">
                  <c:v>RO</c:v>
                </c:pt>
                <c:pt idx="23">
                  <c:v>LV</c:v>
                </c:pt>
                <c:pt idx="24">
                  <c:v>ES</c:v>
                </c:pt>
                <c:pt idx="25">
                  <c:v>IT</c:v>
                </c:pt>
                <c:pt idx="26">
                  <c:v>MT</c:v>
                </c:pt>
                <c:pt idx="27">
                  <c:v>UK</c:v>
                </c:pt>
              </c:strCache>
            </c:strRef>
          </c:cat>
          <c:val>
            <c:numRef>
              <c:f>Arkusz1!$D$2:$D$29</c:f>
              <c:numCache>
                <c:formatCode>0%</c:formatCode>
                <c:ptCount val="28"/>
                <c:pt idx="0">
                  <c:v>0.1</c:v>
                </c:pt>
                <c:pt idx="1">
                  <c:v>4.5000000000000019E-2</c:v>
                </c:pt>
                <c:pt idx="2">
                  <c:v>5.000000000000001E-2</c:v>
                </c:pt>
                <c:pt idx="3">
                  <c:v>5.5000000000000021E-2</c:v>
                </c:pt>
                <c:pt idx="4">
                  <c:v>6.0000000000000019E-2</c:v>
                </c:pt>
                <c:pt idx="5">
                  <c:v>8.0000000000000029E-2</c:v>
                </c:pt>
                <c:pt idx="6">
                  <c:v>8.0000000000000029E-2</c:v>
                </c:pt>
                <c:pt idx="7">
                  <c:v>8.0000000000000029E-2</c:v>
                </c:pt>
                <c:pt idx="8">
                  <c:v>9.0000000000000038E-2</c:v>
                </c:pt>
                <c:pt idx="9">
                  <c:v>9.5000000000000043E-2</c:v>
                </c:pt>
                <c:pt idx="10">
                  <c:v>9.5000000000000043E-2</c:v>
                </c:pt>
                <c:pt idx="11">
                  <c:v>9.5000000000000043E-2</c:v>
                </c:pt>
                <c:pt idx="12">
                  <c:v>9.5000000000000043E-2</c:v>
                </c:pt>
                <c:pt idx="13">
                  <c:v>9.7000000000000017E-2</c:v>
                </c:pt>
                <c:pt idx="14">
                  <c:v>0.1</c:v>
                </c:pt>
                <c:pt idx="15">
                  <c:v>0.1</c:v>
                </c:pt>
                <c:pt idx="16">
                  <c:v>0.1</c:v>
                </c:pt>
                <c:pt idx="17">
                  <c:v>0.1</c:v>
                </c:pt>
                <c:pt idx="18">
                  <c:v>0.1</c:v>
                </c:pt>
                <c:pt idx="19">
                  <c:v>0.1</c:v>
                </c:pt>
                <c:pt idx="20">
                  <c:v>0.1</c:v>
                </c:pt>
                <c:pt idx="21">
                  <c:v>0.11000000000000001</c:v>
                </c:pt>
                <c:pt idx="22">
                  <c:v>0.11300000000000002</c:v>
                </c:pt>
                <c:pt idx="23">
                  <c:v>0.13400000000000001</c:v>
                </c:pt>
                <c:pt idx="24">
                  <c:v>0.15000000000000005</c:v>
                </c:pt>
                <c:pt idx="25">
                  <c:v>0.16000000000000003</c:v>
                </c:pt>
                <c:pt idx="26">
                  <c:v>0.29000000000000009</c:v>
                </c:pt>
                <c:pt idx="27">
                  <c:v>0</c:v>
                </c:pt>
              </c:numCache>
            </c:numRef>
          </c:val>
        </c:ser>
        <c:dLbls>
          <c:showLegendKey val="0"/>
          <c:showVal val="0"/>
          <c:showCatName val="0"/>
          <c:showSerName val="0"/>
          <c:showPercent val="0"/>
          <c:showBubbleSize val="0"/>
        </c:dLbls>
        <c:gapWidth val="150"/>
        <c:axId val="61980032"/>
        <c:axId val="62063744"/>
      </c:barChart>
      <c:catAx>
        <c:axId val="61980032"/>
        <c:scaling>
          <c:orientation val="minMax"/>
        </c:scaling>
        <c:delete val="0"/>
        <c:axPos val="b"/>
        <c:numFmt formatCode="0%" sourceLinked="1"/>
        <c:majorTickMark val="out"/>
        <c:minorTickMark val="none"/>
        <c:tickLblPos val="nextTo"/>
        <c:txPr>
          <a:bodyPr/>
          <a:lstStyle/>
          <a:p>
            <a:pPr>
              <a:defRPr lang="pl-PL" b="1" baseline="0">
                <a:solidFill>
                  <a:srgbClr val="002060"/>
                </a:solidFill>
              </a:defRPr>
            </a:pPr>
            <a:endParaRPr lang="ru-RU"/>
          </a:p>
        </c:txPr>
        <c:crossAx val="62063744"/>
        <c:crosses val="autoZero"/>
        <c:auto val="1"/>
        <c:lblAlgn val="ctr"/>
        <c:lblOffset val="100"/>
        <c:noMultiLvlLbl val="0"/>
      </c:catAx>
      <c:valAx>
        <c:axId val="62063744"/>
        <c:scaling>
          <c:orientation val="minMax"/>
        </c:scaling>
        <c:delete val="0"/>
        <c:axPos val="l"/>
        <c:majorGridlines/>
        <c:numFmt formatCode="0%" sourceLinked="1"/>
        <c:majorTickMark val="out"/>
        <c:minorTickMark val="none"/>
        <c:tickLblPos val="nextTo"/>
        <c:txPr>
          <a:bodyPr/>
          <a:lstStyle/>
          <a:p>
            <a:pPr>
              <a:defRPr lang="pl-PL" b="1" baseline="0">
                <a:solidFill>
                  <a:srgbClr val="002060"/>
                </a:solidFill>
              </a:defRPr>
            </a:pPr>
            <a:endParaRPr lang="ru-RU"/>
          </a:p>
        </c:txPr>
        <c:crossAx val="61980032"/>
        <c:crosses val="autoZero"/>
        <c:crossBetween val="between"/>
      </c:valAx>
      <c:spPr>
        <a:noFill/>
        <a:ln w="21173">
          <a:noFill/>
        </a:ln>
      </c:spPr>
    </c:plotArea>
    <c:legend>
      <c:legendPos val="r"/>
      <c:layout/>
      <c:overlay val="0"/>
      <c:txPr>
        <a:bodyPr/>
        <a:lstStyle/>
        <a:p>
          <a:pPr>
            <a:defRPr lang="pl-PL" b="1" baseline="0">
              <a:solidFill>
                <a:srgbClr val="002060"/>
              </a:solidFill>
            </a:defRPr>
          </a:pPr>
          <a:endParaRPr lang="ru-RU"/>
        </a:p>
      </c:txPr>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747108490555459E-2"/>
          <c:y val="4.274741327660609E-2"/>
          <c:w val="0.84377228969181395"/>
          <c:h val="0.83512924828131463"/>
        </c:manualLayout>
      </c:layout>
      <c:barChart>
        <c:barDir val="col"/>
        <c:grouping val="clustered"/>
        <c:varyColors val="0"/>
        <c:ser>
          <c:idx val="0"/>
          <c:order val="0"/>
          <c:tx>
            <c:strRef>
              <c:f>Arkusz1!$C$1</c:f>
              <c:strCache>
                <c:ptCount val="1"/>
                <c:pt idx="0">
                  <c:v>2010</c:v>
                </c:pt>
              </c:strCache>
            </c:strRef>
          </c:tx>
          <c:invertIfNegative val="0"/>
          <c:cat>
            <c:strRef>
              <c:f>Arkusz1!$B$2:$B$29</c:f>
              <c:strCache>
                <c:ptCount val="28"/>
                <c:pt idx="0">
                  <c:v>EU </c:v>
                </c:pt>
                <c:pt idx="1">
                  <c:v>PL</c:v>
                </c:pt>
                <c:pt idx="2">
                  <c:v>SI</c:v>
                </c:pt>
                <c:pt idx="3">
                  <c:v>CZ</c:v>
                </c:pt>
                <c:pt idx="4">
                  <c:v>SK</c:v>
                </c:pt>
                <c:pt idx="5">
                  <c:v>FI</c:v>
                </c:pt>
                <c:pt idx="6">
                  <c:v>IE</c:v>
                </c:pt>
                <c:pt idx="7">
                  <c:v>NL</c:v>
                </c:pt>
                <c:pt idx="8">
                  <c:v>LT</c:v>
                </c:pt>
                <c:pt idx="9">
                  <c:v>AT</c:v>
                </c:pt>
                <c:pt idx="10">
                  <c:v>BE</c:v>
                </c:pt>
                <c:pt idx="11">
                  <c:v>EE</c:v>
                </c:pt>
                <c:pt idx="12">
                  <c:v>FR</c:v>
                </c:pt>
                <c:pt idx="13">
                  <c:v>EL</c:v>
                </c:pt>
                <c:pt idx="14">
                  <c:v>DE</c:v>
                </c:pt>
                <c:pt idx="15">
                  <c:v>DK</c:v>
                </c:pt>
                <c:pt idx="16">
                  <c:v>LU</c:v>
                </c:pt>
                <c:pt idx="17">
                  <c:v>SE</c:v>
                </c:pt>
                <c:pt idx="18">
                  <c:v>CY</c:v>
                </c:pt>
                <c:pt idx="19">
                  <c:v>HU</c:v>
                </c:pt>
                <c:pt idx="20">
                  <c:v>PT</c:v>
                </c:pt>
                <c:pt idx="21">
                  <c:v>BG</c:v>
                </c:pt>
                <c:pt idx="22">
                  <c:v>RO</c:v>
                </c:pt>
                <c:pt idx="23">
                  <c:v>LV</c:v>
                </c:pt>
                <c:pt idx="24">
                  <c:v>ES</c:v>
                </c:pt>
                <c:pt idx="25">
                  <c:v>IT</c:v>
                </c:pt>
                <c:pt idx="26">
                  <c:v>MT</c:v>
                </c:pt>
                <c:pt idx="27">
                  <c:v>UK</c:v>
                </c:pt>
              </c:strCache>
            </c:strRef>
          </c:cat>
          <c:val>
            <c:numRef>
              <c:f>Arkusz1!$C$2:$C$29</c:f>
              <c:numCache>
                <c:formatCode>0%</c:formatCode>
                <c:ptCount val="28"/>
                <c:pt idx="0">
                  <c:v>0.14100000000000001</c:v>
                </c:pt>
                <c:pt idx="1">
                  <c:v>5.3999999999999999E-2</c:v>
                </c:pt>
                <c:pt idx="2">
                  <c:v>0.05</c:v>
                </c:pt>
                <c:pt idx="3">
                  <c:v>4.9000000000000009E-2</c:v>
                </c:pt>
                <c:pt idx="4">
                  <c:v>4.7000000000000007E-2</c:v>
                </c:pt>
                <c:pt idx="5">
                  <c:v>0.10299999999999998</c:v>
                </c:pt>
                <c:pt idx="6">
                  <c:v>0.10500000000000001</c:v>
                </c:pt>
                <c:pt idx="7">
                  <c:v>0.10100000000000002</c:v>
                </c:pt>
                <c:pt idx="8">
                  <c:v>8.1000000000000003E-2</c:v>
                </c:pt>
                <c:pt idx="9">
                  <c:v>8.3000000000000018E-2</c:v>
                </c:pt>
                <c:pt idx="10">
                  <c:v>0.11899999999999998</c:v>
                </c:pt>
                <c:pt idx="11">
                  <c:v>0.11600000000000002</c:v>
                </c:pt>
                <c:pt idx="12">
                  <c:v>0.128</c:v>
                </c:pt>
                <c:pt idx="13">
                  <c:v>0.13700000000000001</c:v>
                </c:pt>
                <c:pt idx="14">
                  <c:v>0.11899999999999998</c:v>
                </c:pt>
                <c:pt idx="15">
                  <c:v>0.10700000000000001</c:v>
                </c:pt>
                <c:pt idx="16">
                  <c:v>7.0999999999999994E-2</c:v>
                </c:pt>
                <c:pt idx="17">
                  <c:v>9.7000000000000003E-2</c:v>
                </c:pt>
                <c:pt idx="18">
                  <c:v>0.126</c:v>
                </c:pt>
                <c:pt idx="19">
                  <c:v>0.10500000000000001</c:v>
                </c:pt>
                <c:pt idx="20">
                  <c:v>0.28700000000000003</c:v>
                </c:pt>
                <c:pt idx="21">
                  <c:v>0.13900000000000001</c:v>
                </c:pt>
                <c:pt idx="22">
                  <c:v>0.18400000000000002</c:v>
                </c:pt>
                <c:pt idx="23">
                  <c:v>0.13300000000000001</c:v>
                </c:pt>
                <c:pt idx="24">
                  <c:v>0.28400000000000003</c:v>
                </c:pt>
                <c:pt idx="25">
                  <c:v>0.18800000000000003</c:v>
                </c:pt>
                <c:pt idx="26">
                  <c:v>0.36900000000000011</c:v>
                </c:pt>
                <c:pt idx="27">
                  <c:v>0.14900000000000002</c:v>
                </c:pt>
              </c:numCache>
            </c:numRef>
          </c:val>
        </c:ser>
        <c:ser>
          <c:idx val="1"/>
          <c:order val="1"/>
          <c:tx>
            <c:strRef>
              <c:f>Arkusz1!$D$1</c:f>
              <c:strCache>
                <c:ptCount val="1"/>
                <c:pt idx="0">
                  <c:v>2020</c:v>
                </c:pt>
              </c:strCache>
            </c:strRef>
          </c:tx>
          <c:spPr>
            <a:solidFill>
              <a:srgbClr val="FF0000"/>
            </a:solidFill>
          </c:spPr>
          <c:invertIfNegative val="0"/>
          <c:cat>
            <c:strRef>
              <c:f>Arkusz1!$B$2:$B$29</c:f>
              <c:strCache>
                <c:ptCount val="28"/>
                <c:pt idx="0">
                  <c:v>EU </c:v>
                </c:pt>
                <c:pt idx="1">
                  <c:v>PL</c:v>
                </c:pt>
                <c:pt idx="2">
                  <c:v>SI</c:v>
                </c:pt>
                <c:pt idx="3">
                  <c:v>CZ</c:v>
                </c:pt>
                <c:pt idx="4">
                  <c:v>SK</c:v>
                </c:pt>
                <c:pt idx="5">
                  <c:v>FI</c:v>
                </c:pt>
                <c:pt idx="6">
                  <c:v>IE</c:v>
                </c:pt>
                <c:pt idx="7">
                  <c:v>NL</c:v>
                </c:pt>
                <c:pt idx="8">
                  <c:v>LT</c:v>
                </c:pt>
                <c:pt idx="9">
                  <c:v>AT</c:v>
                </c:pt>
                <c:pt idx="10">
                  <c:v>BE</c:v>
                </c:pt>
                <c:pt idx="11">
                  <c:v>EE</c:v>
                </c:pt>
                <c:pt idx="12">
                  <c:v>FR</c:v>
                </c:pt>
                <c:pt idx="13">
                  <c:v>EL</c:v>
                </c:pt>
                <c:pt idx="14">
                  <c:v>DE</c:v>
                </c:pt>
                <c:pt idx="15">
                  <c:v>DK</c:v>
                </c:pt>
                <c:pt idx="16">
                  <c:v>LU</c:v>
                </c:pt>
                <c:pt idx="17">
                  <c:v>SE</c:v>
                </c:pt>
                <c:pt idx="18">
                  <c:v>CY</c:v>
                </c:pt>
                <c:pt idx="19">
                  <c:v>HU</c:v>
                </c:pt>
                <c:pt idx="20">
                  <c:v>PT</c:v>
                </c:pt>
                <c:pt idx="21">
                  <c:v>BG</c:v>
                </c:pt>
                <c:pt idx="22">
                  <c:v>RO</c:v>
                </c:pt>
                <c:pt idx="23">
                  <c:v>LV</c:v>
                </c:pt>
                <c:pt idx="24">
                  <c:v>ES</c:v>
                </c:pt>
                <c:pt idx="25">
                  <c:v>IT</c:v>
                </c:pt>
                <c:pt idx="26">
                  <c:v>MT</c:v>
                </c:pt>
                <c:pt idx="27">
                  <c:v>UK</c:v>
                </c:pt>
              </c:strCache>
            </c:strRef>
          </c:cat>
          <c:val>
            <c:numRef>
              <c:f>Arkusz1!$D$2:$D$29</c:f>
              <c:numCache>
                <c:formatCode>0%</c:formatCode>
                <c:ptCount val="28"/>
                <c:pt idx="0">
                  <c:v>0.1</c:v>
                </c:pt>
                <c:pt idx="1">
                  <c:v>4.5000000000000005E-2</c:v>
                </c:pt>
                <c:pt idx="2">
                  <c:v>0.05</c:v>
                </c:pt>
                <c:pt idx="3">
                  <c:v>5.5000000000000007E-2</c:v>
                </c:pt>
                <c:pt idx="4">
                  <c:v>6.0000000000000005E-2</c:v>
                </c:pt>
                <c:pt idx="5">
                  <c:v>8.0000000000000016E-2</c:v>
                </c:pt>
                <c:pt idx="6">
                  <c:v>8.0000000000000016E-2</c:v>
                </c:pt>
                <c:pt idx="7">
                  <c:v>8.0000000000000016E-2</c:v>
                </c:pt>
                <c:pt idx="8">
                  <c:v>9.0000000000000011E-2</c:v>
                </c:pt>
                <c:pt idx="9">
                  <c:v>9.5000000000000015E-2</c:v>
                </c:pt>
                <c:pt idx="10">
                  <c:v>9.5000000000000015E-2</c:v>
                </c:pt>
                <c:pt idx="11">
                  <c:v>9.5000000000000015E-2</c:v>
                </c:pt>
                <c:pt idx="12">
                  <c:v>9.5000000000000015E-2</c:v>
                </c:pt>
                <c:pt idx="13">
                  <c:v>9.7000000000000003E-2</c:v>
                </c:pt>
                <c:pt idx="14">
                  <c:v>0.1</c:v>
                </c:pt>
                <c:pt idx="15">
                  <c:v>0.1</c:v>
                </c:pt>
                <c:pt idx="16">
                  <c:v>0.1</c:v>
                </c:pt>
                <c:pt idx="17">
                  <c:v>0.1</c:v>
                </c:pt>
                <c:pt idx="18">
                  <c:v>0.1</c:v>
                </c:pt>
                <c:pt idx="19">
                  <c:v>0.1</c:v>
                </c:pt>
                <c:pt idx="20">
                  <c:v>0.1</c:v>
                </c:pt>
                <c:pt idx="21">
                  <c:v>0.11</c:v>
                </c:pt>
                <c:pt idx="22">
                  <c:v>0.113</c:v>
                </c:pt>
                <c:pt idx="23">
                  <c:v>0.13400000000000001</c:v>
                </c:pt>
                <c:pt idx="24">
                  <c:v>0.15000000000000002</c:v>
                </c:pt>
                <c:pt idx="25">
                  <c:v>0.16</c:v>
                </c:pt>
                <c:pt idx="26">
                  <c:v>0.29000000000000004</c:v>
                </c:pt>
                <c:pt idx="27">
                  <c:v>0</c:v>
                </c:pt>
              </c:numCache>
            </c:numRef>
          </c:val>
        </c:ser>
        <c:dLbls>
          <c:showLegendKey val="0"/>
          <c:showVal val="0"/>
          <c:showCatName val="0"/>
          <c:showSerName val="0"/>
          <c:showPercent val="0"/>
          <c:showBubbleSize val="0"/>
        </c:dLbls>
        <c:gapWidth val="150"/>
        <c:axId val="65375232"/>
        <c:axId val="65393408"/>
      </c:barChart>
      <c:catAx>
        <c:axId val="65375232"/>
        <c:scaling>
          <c:orientation val="minMax"/>
        </c:scaling>
        <c:delete val="0"/>
        <c:axPos val="b"/>
        <c:numFmt formatCode="0%" sourceLinked="1"/>
        <c:majorTickMark val="out"/>
        <c:minorTickMark val="none"/>
        <c:tickLblPos val="nextTo"/>
        <c:txPr>
          <a:bodyPr/>
          <a:lstStyle/>
          <a:p>
            <a:pPr>
              <a:defRPr lang="pl-PL" b="1" baseline="0">
                <a:solidFill>
                  <a:srgbClr val="002060"/>
                </a:solidFill>
              </a:defRPr>
            </a:pPr>
            <a:endParaRPr lang="ru-RU"/>
          </a:p>
        </c:txPr>
        <c:crossAx val="65393408"/>
        <c:crosses val="autoZero"/>
        <c:auto val="1"/>
        <c:lblAlgn val="ctr"/>
        <c:lblOffset val="100"/>
        <c:noMultiLvlLbl val="0"/>
      </c:catAx>
      <c:valAx>
        <c:axId val="65393408"/>
        <c:scaling>
          <c:orientation val="minMax"/>
        </c:scaling>
        <c:delete val="0"/>
        <c:axPos val="l"/>
        <c:majorGridlines/>
        <c:numFmt formatCode="0%" sourceLinked="1"/>
        <c:majorTickMark val="out"/>
        <c:minorTickMark val="none"/>
        <c:tickLblPos val="nextTo"/>
        <c:txPr>
          <a:bodyPr/>
          <a:lstStyle/>
          <a:p>
            <a:pPr>
              <a:defRPr lang="pl-PL" b="1" baseline="0">
                <a:solidFill>
                  <a:srgbClr val="002060"/>
                </a:solidFill>
              </a:defRPr>
            </a:pPr>
            <a:endParaRPr lang="ru-RU"/>
          </a:p>
        </c:txPr>
        <c:crossAx val="65375232"/>
        <c:crosses val="autoZero"/>
        <c:crossBetween val="between"/>
      </c:valAx>
      <c:spPr>
        <a:noFill/>
        <a:ln w="21173">
          <a:noFill/>
        </a:ln>
      </c:spPr>
    </c:plotArea>
    <c:legend>
      <c:legendPos val="r"/>
      <c:layout/>
      <c:overlay val="0"/>
      <c:txPr>
        <a:bodyPr/>
        <a:lstStyle/>
        <a:p>
          <a:pPr>
            <a:defRPr lang="pl-PL" b="1" baseline="0">
              <a:solidFill>
                <a:srgbClr val="002060"/>
              </a:solidFill>
            </a:defRPr>
          </a:pPr>
          <a:endParaRPr lang="ru-RU"/>
        </a:p>
      </c:txPr>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766120466940666E-2"/>
          <c:y val="4.7640418171699207E-2"/>
          <c:w val="0.88289283403982421"/>
          <c:h val="0.83565741358043799"/>
        </c:manualLayout>
      </c:layout>
      <c:barChart>
        <c:barDir val="col"/>
        <c:grouping val="clustered"/>
        <c:varyColors val="0"/>
        <c:ser>
          <c:idx val="0"/>
          <c:order val="0"/>
          <c:tx>
            <c:strRef>
              <c:f>Arkusz2!$C$1</c:f>
              <c:strCache>
                <c:ptCount val="1"/>
                <c:pt idx="0">
                  <c:v>2010</c:v>
                </c:pt>
              </c:strCache>
            </c:strRef>
          </c:tx>
          <c:invertIfNegative val="0"/>
          <c:cat>
            <c:strRef>
              <c:f>Arkusz2!$B$2:$B$29</c:f>
              <c:strCache>
                <c:ptCount val="28"/>
                <c:pt idx="0">
                  <c:v>EU </c:v>
                </c:pt>
                <c:pt idx="1">
                  <c:v>IE</c:v>
                </c:pt>
                <c:pt idx="2">
                  <c:v>FR</c:v>
                </c:pt>
                <c:pt idx="3">
                  <c:v>BE</c:v>
                </c:pt>
                <c:pt idx="4">
                  <c:v>CY</c:v>
                </c:pt>
                <c:pt idx="5">
                  <c:v>PL</c:v>
                </c:pt>
                <c:pt idx="6">
                  <c:v>NL</c:v>
                </c:pt>
                <c:pt idx="7">
                  <c:v>SE</c:v>
                </c:pt>
                <c:pt idx="8">
                  <c:v>ES</c:v>
                </c:pt>
                <c:pt idx="9">
                  <c:v>DE</c:v>
                </c:pt>
                <c:pt idx="10">
                  <c:v>FI</c:v>
                </c:pt>
                <c:pt idx="11">
                  <c:v>DK</c:v>
                </c:pt>
                <c:pt idx="12">
                  <c:v>EE</c:v>
                </c:pt>
                <c:pt idx="13">
                  <c:v>LT</c:v>
                </c:pt>
                <c:pt idx="14">
                  <c:v>LU</c:v>
                </c:pt>
                <c:pt idx="15">
                  <c:v>PT</c:v>
                </c:pt>
                <c:pt idx="16">
                  <c:v>SI</c:v>
                </c:pt>
                <c:pt idx="17">
                  <c:v>SK</c:v>
                </c:pt>
                <c:pt idx="18">
                  <c:v>AT</c:v>
                </c:pt>
                <c:pt idx="19">
                  <c:v>BG</c:v>
                </c:pt>
                <c:pt idx="20">
                  <c:v>LV</c:v>
                </c:pt>
                <c:pt idx="21">
                  <c:v>MT</c:v>
                </c:pt>
                <c:pt idx="22">
                  <c:v>CZ</c:v>
                </c:pt>
                <c:pt idx="23">
                  <c:v>EL</c:v>
                </c:pt>
                <c:pt idx="24">
                  <c:v>HU</c:v>
                </c:pt>
                <c:pt idx="25">
                  <c:v>IT</c:v>
                </c:pt>
                <c:pt idx="26">
                  <c:v>RO</c:v>
                </c:pt>
                <c:pt idx="27">
                  <c:v>UK</c:v>
                </c:pt>
              </c:strCache>
            </c:strRef>
          </c:cat>
          <c:val>
            <c:numRef>
              <c:f>Arkusz2!$C$2:$C$29</c:f>
              <c:numCache>
                <c:formatCode>0%</c:formatCode>
                <c:ptCount val="28"/>
                <c:pt idx="0">
                  <c:v>0.33600000000000013</c:v>
                </c:pt>
                <c:pt idx="1">
                  <c:v>0.49900000000000011</c:v>
                </c:pt>
                <c:pt idx="2">
                  <c:v>0.43500000000000011</c:v>
                </c:pt>
                <c:pt idx="3">
                  <c:v>0.44400000000000001</c:v>
                </c:pt>
                <c:pt idx="4">
                  <c:v>0.45100000000000001</c:v>
                </c:pt>
                <c:pt idx="5">
                  <c:v>0.35300000000000009</c:v>
                </c:pt>
                <c:pt idx="6">
                  <c:v>0.41400000000000009</c:v>
                </c:pt>
                <c:pt idx="7">
                  <c:v>0.45800000000000002</c:v>
                </c:pt>
                <c:pt idx="8">
                  <c:v>0.40600000000000008</c:v>
                </c:pt>
                <c:pt idx="9">
                  <c:v>0.29800000000000015</c:v>
                </c:pt>
                <c:pt idx="10">
                  <c:v>0.45700000000000002</c:v>
                </c:pt>
                <c:pt idx="11">
                  <c:v>0.47000000000000008</c:v>
                </c:pt>
                <c:pt idx="12">
                  <c:v>0.4</c:v>
                </c:pt>
                <c:pt idx="13">
                  <c:v>0.43800000000000011</c:v>
                </c:pt>
                <c:pt idx="14">
                  <c:v>0.46100000000000002</c:v>
                </c:pt>
                <c:pt idx="15">
                  <c:v>0.23500000000000001</c:v>
                </c:pt>
                <c:pt idx="16">
                  <c:v>0.34800000000000009</c:v>
                </c:pt>
                <c:pt idx="17">
                  <c:v>0.221</c:v>
                </c:pt>
                <c:pt idx="18">
                  <c:v>0.23500000000000001</c:v>
                </c:pt>
                <c:pt idx="19">
                  <c:v>0.27700000000000002</c:v>
                </c:pt>
                <c:pt idx="20">
                  <c:v>0.32300000000000012</c:v>
                </c:pt>
                <c:pt idx="21">
                  <c:v>0.18600000000000005</c:v>
                </c:pt>
                <c:pt idx="22">
                  <c:v>0.20400000000000001</c:v>
                </c:pt>
                <c:pt idx="23">
                  <c:v>0.28400000000000009</c:v>
                </c:pt>
                <c:pt idx="24">
                  <c:v>0.25700000000000001</c:v>
                </c:pt>
                <c:pt idx="25">
                  <c:v>0.19800000000000001</c:v>
                </c:pt>
                <c:pt idx="26">
                  <c:v>0.18100000000000005</c:v>
                </c:pt>
                <c:pt idx="27">
                  <c:v>0.4300000000000001</c:v>
                </c:pt>
              </c:numCache>
            </c:numRef>
          </c:val>
        </c:ser>
        <c:ser>
          <c:idx val="1"/>
          <c:order val="1"/>
          <c:tx>
            <c:strRef>
              <c:f>Arkusz2!$D$1</c:f>
              <c:strCache>
                <c:ptCount val="1"/>
                <c:pt idx="0">
                  <c:v>2020</c:v>
                </c:pt>
              </c:strCache>
            </c:strRef>
          </c:tx>
          <c:spPr>
            <a:solidFill>
              <a:srgbClr val="FF0000"/>
            </a:solidFill>
          </c:spPr>
          <c:invertIfNegative val="0"/>
          <c:cat>
            <c:strRef>
              <c:f>Arkusz2!$B$2:$B$29</c:f>
              <c:strCache>
                <c:ptCount val="28"/>
                <c:pt idx="0">
                  <c:v>EU </c:v>
                </c:pt>
                <c:pt idx="1">
                  <c:v>IE</c:v>
                </c:pt>
                <c:pt idx="2">
                  <c:v>FR</c:v>
                </c:pt>
                <c:pt idx="3">
                  <c:v>BE</c:v>
                </c:pt>
                <c:pt idx="4">
                  <c:v>CY</c:v>
                </c:pt>
                <c:pt idx="5">
                  <c:v>PL</c:v>
                </c:pt>
                <c:pt idx="6">
                  <c:v>NL</c:v>
                </c:pt>
                <c:pt idx="7">
                  <c:v>SE</c:v>
                </c:pt>
                <c:pt idx="8">
                  <c:v>ES</c:v>
                </c:pt>
                <c:pt idx="9">
                  <c:v>DE</c:v>
                </c:pt>
                <c:pt idx="10">
                  <c:v>FI</c:v>
                </c:pt>
                <c:pt idx="11">
                  <c:v>DK</c:v>
                </c:pt>
                <c:pt idx="12">
                  <c:v>EE</c:v>
                </c:pt>
                <c:pt idx="13">
                  <c:v>LT</c:v>
                </c:pt>
                <c:pt idx="14">
                  <c:v>LU</c:v>
                </c:pt>
                <c:pt idx="15">
                  <c:v>PT</c:v>
                </c:pt>
                <c:pt idx="16">
                  <c:v>SI</c:v>
                </c:pt>
                <c:pt idx="17">
                  <c:v>SK</c:v>
                </c:pt>
                <c:pt idx="18">
                  <c:v>AT</c:v>
                </c:pt>
                <c:pt idx="19">
                  <c:v>BG</c:v>
                </c:pt>
                <c:pt idx="20">
                  <c:v>LV</c:v>
                </c:pt>
                <c:pt idx="21">
                  <c:v>MT</c:v>
                </c:pt>
                <c:pt idx="22">
                  <c:v>CZ</c:v>
                </c:pt>
                <c:pt idx="23">
                  <c:v>EL</c:v>
                </c:pt>
                <c:pt idx="24">
                  <c:v>HU</c:v>
                </c:pt>
                <c:pt idx="25">
                  <c:v>IT</c:v>
                </c:pt>
                <c:pt idx="26">
                  <c:v>RO</c:v>
                </c:pt>
                <c:pt idx="27">
                  <c:v>UK</c:v>
                </c:pt>
              </c:strCache>
            </c:strRef>
          </c:cat>
          <c:val>
            <c:numRef>
              <c:f>Arkusz2!$D$2:$D$29</c:f>
              <c:numCache>
                <c:formatCode>0%</c:formatCode>
                <c:ptCount val="28"/>
                <c:pt idx="0">
                  <c:v>0.4</c:v>
                </c:pt>
                <c:pt idx="1">
                  <c:v>0.6000000000000002</c:v>
                </c:pt>
                <c:pt idx="2">
                  <c:v>0.5</c:v>
                </c:pt>
                <c:pt idx="3">
                  <c:v>0.47000000000000008</c:v>
                </c:pt>
                <c:pt idx="4">
                  <c:v>0.46</c:v>
                </c:pt>
                <c:pt idx="5">
                  <c:v>0.45</c:v>
                </c:pt>
                <c:pt idx="6">
                  <c:v>0.45</c:v>
                </c:pt>
                <c:pt idx="7">
                  <c:v>0.45</c:v>
                </c:pt>
                <c:pt idx="8">
                  <c:v>0.44</c:v>
                </c:pt>
                <c:pt idx="9">
                  <c:v>0.4200000000000001</c:v>
                </c:pt>
                <c:pt idx="10">
                  <c:v>0.4200000000000001</c:v>
                </c:pt>
                <c:pt idx="11">
                  <c:v>0.4</c:v>
                </c:pt>
                <c:pt idx="12">
                  <c:v>0.4</c:v>
                </c:pt>
                <c:pt idx="13">
                  <c:v>0.4</c:v>
                </c:pt>
                <c:pt idx="14">
                  <c:v>0.4</c:v>
                </c:pt>
                <c:pt idx="15">
                  <c:v>0.4</c:v>
                </c:pt>
                <c:pt idx="16">
                  <c:v>0.4</c:v>
                </c:pt>
                <c:pt idx="17">
                  <c:v>0.4</c:v>
                </c:pt>
                <c:pt idx="18">
                  <c:v>0.38000000000000012</c:v>
                </c:pt>
                <c:pt idx="19">
                  <c:v>0.3600000000000001</c:v>
                </c:pt>
                <c:pt idx="20">
                  <c:v>0.3600000000000001</c:v>
                </c:pt>
                <c:pt idx="21">
                  <c:v>0.33000000000000013</c:v>
                </c:pt>
                <c:pt idx="22">
                  <c:v>0.32000000000000012</c:v>
                </c:pt>
                <c:pt idx="23">
                  <c:v>0.32000000000000012</c:v>
                </c:pt>
                <c:pt idx="24">
                  <c:v>0.30300000000000016</c:v>
                </c:pt>
                <c:pt idx="25">
                  <c:v>0.27</c:v>
                </c:pt>
                <c:pt idx="26">
                  <c:v>0.26700000000000002</c:v>
                </c:pt>
                <c:pt idx="27">
                  <c:v>0</c:v>
                </c:pt>
              </c:numCache>
            </c:numRef>
          </c:val>
        </c:ser>
        <c:dLbls>
          <c:showLegendKey val="0"/>
          <c:showVal val="0"/>
          <c:showCatName val="0"/>
          <c:showSerName val="0"/>
          <c:showPercent val="0"/>
          <c:showBubbleSize val="0"/>
        </c:dLbls>
        <c:gapWidth val="150"/>
        <c:axId val="20793984"/>
        <c:axId val="20795776"/>
      </c:barChart>
      <c:catAx>
        <c:axId val="20793984"/>
        <c:scaling>
          <c:orientation val="minMax"/>
        </c:scaling>
        <c:delete val="0"/>
        <c:axPos val="b"/>
        <c:numFmt formatCode="General" sourceLinked="1"/>
        <c:majorTickMark val="out"/>
        <c:minorTickMark val="none"/>
        <c:tickLblPos val="nextTo"/>
        <c:txPr>
          <a:bodyPr/>
          <a:lstStyle/>
          <a:p>
            <a:pPr algn="ctr">
              <a:defRPr lang="pl-PL" sz="1000" b="1" i="0" u="none" strike="noStrike" kern="1200" baseline="0">
                <a:solidFill>
                  <a:srgbClr val="002060"/>
                </a:solidFill>
                <a:latin typeface="+mn-lt"/>
                <a:ea typeface="+mn-ea"/>
                <a:cs typeface="+mn-cs"/>
              </a:defRPr>
            </a:pPr>
            <a:endParaRPr lang="ru-RU"/>
          </a:p>
        </c:txPr>
        <c:crossAx val="20795776"/>
        <c:crosses val="autoZero"/>
        <c:auto val="1"/>
        <c:lblAlgn val="ctr"/>
        <c:lblOffset val="100"/>
        <c:noMultiLvlLbl val="0"/>
      </c:catAx>
      <c:valAx>
        <c:axId val="20795776"/>
        <c:scaling>
          <c:orientation val="minMax"/>
        </c:scaling>
        <c:delete val="0"/>
        <c:axPos val="l"/>
        <c:majorGridlines/>
        <c:numFmt formatCode="0%" sourceLinked="1"/>
        <c:majorTickMark val="out"/>
        <c:minorTickMark val="none"/>
        <c:tickLblPos val="nextTo"/>
        <c:txPr>
          <a:bodyPr/>
          <a:lstStyle/>
          <a:p>
            <a:pPr>
              <a:defRPr lang="pl-PL" sz="677" b="1">
                <a:solidFill>
                  <a:srgbClr val="002060"/>
                </a:solidFill>
              </a:defRPr>
            </a:pPr>
            <a:endParaRPr lang="ru-RU"/>
          </a:p>
        </c:txPr>
        <c:crossAx val="20793984"/>
        <c:crosses val="autoZero"/>
        <c:crossBetween val="between"/>
      </c:valAx>
      <c:spPr>
        <a:noFill/>
        <a:ln w="21505">
          <a:noFill/>
        </a:ln>
      </c:spPr>
    </c:plotArea>
    <c:legend>
      <c:legendPos val="r"/>
      <c:layout/>
      <c:overlay val="0"/>
      <c:txPr>
        <a:bodyPr/>
        <a:lstStyle/>
        <a:p>
          <a:pPr>
            <a:defRPr lang="pl-PL" b="1">
              <a:solidFill>
                <a:srgbClr val="002060"/>
              </a:solidFill>
            </a:defRPr>
          </a:pPr>
          <a:endParaRPr lang="ru-RU"/>
        </a:p>
      </c:txPr>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766120466940666E-2"/>
          <c:y val="4.7640418171699207E-2"/>
          <c:w val="0.88289283403982433"/>
          <c:h val="0.83565741358043821"/>
        </c:manualLayout>
      </c:layout>
      <c:barChart>
        <c:barDir val="col"/>
        <c:grouping val="clustered"/>
        <c:varyColors val="0"/>
        <c:ser>
          <c:idx val="0"/>
          <c:order val="0"/>
          <c:tx>
            <c:strRef>
              <c:f>Arkusz2!$C$1</c:f>
              <c:strCache>
                <c:ptCount val="1"/>
                <c:pt idx="0">
                  <c:v>2010</c:v>
                </c:pt>
              </c:strCache>
            </c:strRef>
          </c:tx>
          <c:invertIfNegative val="0"/>
          <c:cat>
            <c:strRef>
              <c:f>Arkusz2!$B$2:$B$29</c:f>
              <c:strCache>
                <c:ptCount val="28"/>
                <c:pt idx="0">
                  <c:v>EU </c:v>
                </c:pt>
                <c:pt idx="1">
                  <c:v>IE</c:v>
                </c:pt>
                <c:pt idx="2">
                  <c:v>FR</c:v>
                </c:pt>
                <c:pt idx="3">
                  <c:v>BE</c:v>
                </c:pt>
                <c:pt idx="4">
                  <c:v>CY</c:v>
                </c:pt>
                <c:pt idx="5">
                  <c:v>PL</c:v>
                </c:pt>
                <c:pt idx="6">
                  <c:v>NL</c:v>
                </c:pt>
                <c:pt idx="7">
                  <c:v>SE</c:v>
                </c:pt>
                <c:pt idx="8">
                  <c:v>ES</c:v>
                </c:pt>
                <c:pt idx="9">
                  <c:v>DE</c:v>
                </c:pt>
                <c:pt idx="10">
                  <c:v>FI</c:v>
                </c:pt>
                <c:pt idx="11">
                  <c:v>DK</c:v>
                </c:pt>
                <c:pt idx="12">
                  <c:v>EE</c:v>
                </c:pt>
                <c:pt idx="13">
                  <c:v>LT</c:v>
                </c:pt>
                <c:pt idx="14">
                  <c:v>LU</c:v>
                </c:pt>
                <c:pt idx="15">
                  <c:v>PT</c:v>
                </c:pt>
                <c:pt idx="16">
                  <c:v>SI</c:v>
                </c:pt>
                <c:pt idx="17">
                  <c:v>SK</c:v>
                </c:pt>
                <c:pt idx="18">
                  <c:v>AT</c:v>
                </c:pt>
                <c:pt idx="19">
                  <c:v>BG</c:v>
                </c:pt>
                <c:pt idx="20">
                  <c:v>LV</c:v>
                </c:pt>
                <c:pt idx="21">
                  <c:v>MT</c:v>
                </c:pt>
                <c:pt idx="22">
                  <c:v>CZ</c:v>
                </c:pt>
                <c:pt idx="23">
                  <c:v>EL</c:v>
                </c:pt>
                <c:pt idx="24">
                  <c:v>HU</c:v>
                </c:pt>
                <c:pt idx="25">
                  <c:v>IT</c:v>
                </c:pt>
                <c:pt idx="26">
                  <c:v>RO</c:v>
                </c:pt>
                <c:pt idx="27">
                  <c:v>UK</c:v>
                </c:pt>
              </c:strCache>
            </c:strRef>
          </c:cat>
          <c:val>
            <c:numRef>
              <c:f>Arkusz2!$C$2:$C$29</c:f>
              <c:numCache>
                <c:formatCode>0%</c:formatCode>
                <c:ptCount val="28"/>
                <c:pt idx="0">
                  <c:v>0.33600000000000008</c:v>
                </c:pt>
                <c:pt idx="1">
                  <c:v>0.49900000000000005</c:v>
                </c:pt>
                <c:pt idx="2">
                  <c:v>0.43500000000000005</c:v>
                </c:pt>
                <c:pt idx="3">
                  <c:v>0.44400000000000001</c:v>
                </c:pt>
                <c:pt idx="4">
                  <c:v>0.45100000000000001</c:v>
                </c:pt>
                <c:pt idx="5">
                  <c:v>0.35300000000000004</c:v>
                </c:pt>
                <c:pt idx="6">
                  <c:v>0.41400000000000003</c:v>
                </c:pt>
                <c:pt idx="7">
                  <c:v>0.45800000000000002</c:v>
                </c:pt>
                <c:pt idx="8">
                  <c:v>0.40600000000000008</c:v>
                </c:pt>
                <c:pt idx="9">
                  <c:v>0.2980000000000001</c:v>
                </c:pt>
                <c:pt idx="10">
                  <c:v>0.45700000000000002</c:v>
                </c:pt>
                <c:pt idx="11">
                  <c:v>0.47000000000000003</c:v>
                </c:pt>
                <c:pt idx="12">
                  <c:v>0.4</c:v>
                </c:pt>
                <c:pt idx="13">
                  <c:v>0.43800000000000006</c:v>
                </c:pt>
                <c:pt idx="14">
                  <c:v>0.46100000000000002</c:v>
                </c:pt>
                <c:pt idx="15">
                  <c:v>0.23500000000000001</c:v>
                </c:pt>
                <c:pt idx="16">
                  <c:v>0.34800000000000003</c:v>
                </c:pt>
                <c:pt idx="17">
                  <c:v>0.221</c:v>
                </c:pt>
                <c:pt idx="18">
                  <c:v>0.23500000000000001</c:v>
                </c:pt>
                <c:pt idx="19">
                  <c:v>0.27700000000000002</c:v>
                </c:pt>
                <c:pt idx="20">
                  <c:v>0.32300000000000006</c:v>
                </c:pt>
                <c:pt idx="21">
                  <c:v>0.18600000000000003</c:v>
                </c:pt>
                <c:pt idx="22">
                  <c:v>0.20400000000000001</c:v>
                </c:pt>
                <c:pt idx="23">
                  <c:v>0.28400000000000003</c:v>
                </c:pt>
                <c:pt idx="24">
                  <c:v>0.25700000000000001</c:v>
                </c:pt>
                <c:pt idx="25">
                  <c:v>0.19800000000000001</c:v>
                </c:pt>
                <c:pt idx="26">
                  <c:v>0.18100000000000002</c:v>
                </c:pt>
                <c:pt idx="27">
                  <c:v>0.43000000000000005</c:v>
                </c:pt>
              </c:numCache>
            </c:numRef>
          </c:val>
        </c:ser>
        <c:ser>
          <c:idx val="1"/>
          <c:order val="1"/>
          <c:tx>
            <c:strRef>
              <c:f>Arkusz2!$D$1</c:f>
              <c:strCache>
                <c:ptCount val="1"/>
                <c:pt idx="0">
                  <c:v>2020</c:v>
                </c:pt>
              </c:strCache>
            </c:strRef>
          </c:tx>
          <c:spPr>
            <a:solidFill>
              <a:srgbClr val="FF0000"/>
            </a:solidFill>
          </c:spPr>
          <c:invertIfNegative val="0"/>
          <c:cat>
            <c:strRef>
              <c:f>Arkusz2!$B$2:$B$29</c:f>
              <c:strCache>
                <c:ptCount val="28"/>
                <c:pt idx="0">
                  <c:v>EU </c:v>
                </c:pt>
                <c:pt idx="1">
                  <c:v>IE</c:v>
                </c:pt>
                <c:pt idx="2">
                  <c:v>FR</c:v>
                </c:pt>
                <c:pt idx="3">
                  <c:v>BE</c:v>
                </c:pt>
                <c:pt idx="4">
                  <c:v>CY</c:v>
                </c:pt>
                <c:pt idx="5">
                  <c:v>PL</c:v>
                </c:pt>
                <c:pt idx="6">
                  <c:v>NL</c:v>
                </c:pt>
                <c:pt idx="7">
                  <c:v>SE</c:v>
                </c:pt>
                <c:pt idx="8">
                  <c:v>ES</c:v>
                </c:pt>
                <c:pt idx="9">
                  <c:v>DE</c:v>
                </c:pt>
                <c:pt idx="10">
                  <c:v>FI</c:v>
                </c:pt>
                <c:pt idx="11">
                  <c:v>DK</c:v>
                </c:pt>
                <c:pt idx="12">
                  <c:v>EE</c:v>
                </c:pt>
                <c:pt idx="13">
                  <c:v>LT</c:v>
                </c:pt>
                <c:pt idx="14">
                  <c:v>LU</c:v>
                </c:pt>
                <c:pt idx="15">
                  <c:v>PT</c:v>
                </c:pt>
                <c:pt idx="16">
                  <c:v>SI</c:v>
                </c:pt>
                <c:pt idx="17">
                  <c:v>SK</c:v>
                </c:pt>
                <c:pt idx="18">
                  <c:v>AT</c:v>
                </c:pt>
                <c:pt idx="19">
                  <c:v>BG</c:v>
                </c:pt>
                <c:pt idx="20">
                  <c:v>LV</c:v>
                </c:pt>
                <c:pt idx="21">
                  <c:v>MT</c:v>
                </c:pt>
                <c:pt idx="22">
                  <c:v>CZ</c:v>
                </c:pt>
                <c:pt idx="23">
                  <c:v>EL</c:v>
                </c:pt>
                <c:pt idx="24">
                  <c:v>HU</c:v>
                </c:pt>
                <c:pt idx="25">
                  <c:v>IT</c:v>
                </c:pt>
                <c:pt idx="26">
                  <c:v>RO</c:v>
                </c:pt>
                <c:pt idx="27">
                  <c:v>UK</c:v>
                </c:pt>
              </c:strCache>
            </c:strRef>
          </c:cat>
          <c:val>
            <c:numRef>
              <c:f>Arkusz2!$D$2:$D$29</c:f>
              <c:numCache>
                <c:formatCode>0%</c:formatCode>
                <c:ptCount val="28"/>
                <c:pt idx="0">
                  <c:v>0.4</c:v>
                </c:pt>
                <c:pt idx="1">
                  <c:v>0.60000000000000009</c:v>
                </c:pt>
                <c:pt idx="2">
                  <c:v>0.5</c:v>
                </c:pt>
                <c:pt idx="3">
                  <c:v>0.47000000000000003</c:v>
                </c:pt>
                <c:pt idx="4">
                  <c:v>0.46</c:v>
                </c:pt>
                <c:pt idx="5">
                  <c:v>0.45</c:v>
                </c:pt>
                <c:pt idx="6">
                  <c:v>0.45</c:v>
                </c:pt>
                <c:pt idx="7">
                  <c:v>0.45</c:v>
                </c:pt>
                <c:pt idx="8">
                  <c:v>0.44</c:v>
                </c:pt>
                <c:pt idx="9">
                  <c:v>0.42000000000000004</c:v>
                </c:pt>
                <c:pt idx="10">
                  <c:v>0.42000000000000004</c:v>
                </c:pt>
                <c:pt idx="11">
                  <c:v>0.4</c:v>
                </c:pt>
                <c:pt idx="12">
                  <c:v>0.4</c:v>
                </c:pt>
                <c:pt idx="13">
                  <c:v>0.4</c:v>
                </c:pt>
                <c:pt idx="14">
                  <c:v>0.4</c:v>
                </c:pt>
                <c:pt idx="15">
                  <c:v>0.4</c:v>
                </c:pt>
                <c:pt idx="16">
                  <c:v>0.4</c:v>
                </c:pt>
                <c:pt idx="17">
                  <c:v>0.4</c:v>
                </c:pt>
                <c:pt idx="18">
                  <c:v>0.38000000000000006</c:v>
                </c:pt>
                <c:pt idx="19">
                  <c:v>0.36000000000000004</c:v>
                </c:pt>
                <c:pt idx="20">
                  <c:v>0.36000000000000004</c:v>
                </c:pt>
                <c:pt idx="21">
                  <c:v>0.33000000000000007</c:v>
                </c:pt>
                <c:pt idx="22">
                  <c:v>0.32000000000000006</c:v>
                </c:pt>
                <c:pt idx="23">
                  <c:v>0.32000000000000006</c:v>
                </c:pt>
                <c:pt idx="24">
                  <c:v>0.3030000000000001</c:v>
                </c:pt>
                <c:pt idx="25">
                  <c:v>0.27</c:v>
                </c:pt>
                <c:pt idx="26">
                  <c:v>0.26700000000000002</c:v>
                </c:pt>
                <c:pt idx="27">
                  <c:v>0</c:v>
                </c:pt>
              </c:numCache>
            </c:numRef>
          </c:val>
        </c:ser>
        <c:dLbls>
          <c:showLegendKey val="0"/>
          <c:showVal val="0"/>
          <c:showCatName val="0"/>
          <c:showSerName val="0"/>
          <c:showPercent val="0"/>
          <c:showBubbleSize val="0"/>
        </c:dLbls>
        <c:gapWidth val="150"/>
        <c:axId val="20736256"/>
        <c:axId val="20742144"/>
      </c:barChart>
      <c:catAx>
        <c:axId val="20736256"/>
        <c:scaling>
          <c:orientation val="minMax"/>
        </c:scaling>
        <c:delete val="0"/>
        <c:axPos val="b"/>
        <c:numFmt formatCode="General" sourceLinked="1"/>
        <c:majorTickMark val="out"/>
        <c:minorTickMark val="none"/>
        <c:tickLblPos val="nextTo"/>
        <c:txPr>
          <a:bodyPr/>
          <a:lstStyle/>
          <a:p>
            <a:pPr algn="ctr">
              <a:defRPr lang="pl-PL" sz="1000" b="1" i="0" u="none" strike="noStrike" kern="1200" baseline="0">
                <a:solidFill>
                  <a:srgbClr val="002060"/>
                </a:solidFill>
                <a:latin typeface="+mn-lt"/>
                <a:ea typeface="+mn-ea"/>
                <a:cs typeface="+mn-cs"/>
              </a:defRPr>
            </a:pPr>
            <a:endParaRPr lang="ru-RU"/>
          </a:p>
        </c:txPr>
        <c:crossAx val="20742144"/>
        <c:crosses val="autoZero"/>
        <c:auto val="1"/>
        <c:lblAlgn val="ctr"/>
        <c:lblOffset val="100"/>
        <c:noMultiLvlLbl val="0"/>
      </c:catAx>
      <c:valAx>
        <c:axId val="20742144"/>
        <c:scaling>
          <c:orientation val="minMax"/>
        </c:scaling>
        <c:delete val="0"/>
        <c:axPos val="l"/>
        <c:majorGridlines/>
        <c:numFmt formatCode="0%" sourceLinked="1"/>
        <c:majorTickMark val="out"/>
        <c:minorTickMark val="none"/>
        <c:tickLblPos val="nextTo"/>
        <c:txPr>
          <a:bodyPr/>
          <a:lstStyle/>
          <a:p>
            <a:pPr>
              <a:defRPr lang="pl-PL" sz="677" b="1">
                <a:solidFill>
                  <a:srgbClr val="002060"/>
                </a:solidFill>
              </a:defRPr>
            </a:pPr>
            <a:endParaRPr lang="ru-RU"/>
          </a:p>
        </c:txPr>
        <c:crossAx val="20736256"/>
        <c:crosses val="autoZero"/>
        <c:crossBetween val="between"/>
      </c:valAx>
      <c:spPr>
        <a:noFill/>
        <a:ln w="21505">
          <a:noFill/>
        </a:ln>
      </c:spPr>
    </c:plotArea>
    <c:legend>
      <c:legendPos val="r"/>
      <c:layout/>
      <c:overlay val="0"/>
      <c:txPr>
        <a:bodyPr/>
        <a:lstStyle/>
        <a:p>
          <a:pPr>
            <a:defRPr lang="pl-PL" b="1">
              <a:solidFill>
                <a:srgbClr val="002060"/>
              </a:solidFill>
            </a:defRPr>
          </a:pPr>
          <a:endParaRPr lang="ru-RU"/>
        </a:p>
      </c:txPr>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2587553774715"/>
          <c:y val="5.0925925925926131E-2"/>
          <c:w val="0.71407952704136868"/>
          <c:h val="0.85026975794692328"/>
        </c:manualLayout>
      </c:layout>
      <c:lineChart>
        <c:grouping val="standard"/>
        <c:varyColors val="0"/>
        <c:ser>
          <c:idx val="1"/>
          <c:order val="0"/>
          <c:tx>
            <c:strRef>
              <c:f>'students, graduates'!$B$2</c:f>
              <c:strCache>
                <c:ptCount val="1"/>
                <c:pt idx="0">
                  <c:v>students</c:v>
                </c:pt>
              </c:strCache>
            </c:strRef>
          </c:tx>
          <c:spPr>
            <a:ln>
              <a:solidFill>
                <a:srgbClr val="FF0000"/>
              </a:solidFill>
            </a:ln>
          </c:spPr>
          <c:marker>
            <c:spPr>
              <a:solidFill>
                <a:srgbClr val="FF0000"/>
              </a:solidFill>
            </c:spPr>
          </c:marker>
          <c:cat>
            <c:numRef>
              <c:f>'students, graduates'!$A$3:$A$13</c:f>
              <c:numCache>
                <c:formatCode>General</c:formatCode>
                <c:ptCount val="11"/>
                <c:pt idx="0">
                  <c:v>1960</c:v>
                </c:pt>
                <c:pt idx="1">
                  <c:v>1965</c:v>
                </c:pt>
                <c:pt idx="2">
                  <c:v>1970</c:v>
                </c:pt>
                <c:pt idx="3">
                  <c:v>1975</c:v>
                </c:pt>
                <c:pt idx="4">
                  <c:v>1980</c:v>
                </c:pt>
                <c:pt idx="5">
                  <c:v>1985</c:v>
                </c:pt>
                <c:pt idx="6">
                  <c:v>1990</c:v>
                </c:pt>
                <c:pt idx="7">
                  <c:v>1995</c:v>
                </c:pt>
                <c:pt idx="8">
                  <c:v>2000</c:v>
                </c:pt>
                <c:pt idx="9">
                  <c:v>2005</c:v>
                </c:pt>
                <c:pt idx="10">
                  <c:v>2009</c:v>
                </c:pt>
              </c:numCache>
            </c:numRef>
          </c:cat>
          <c:val>
            <c:numRef>
              <c:f>'students, graduates'!$B$3:$B$13</c:f>
              <c:numCache>
                <c:formatCode>General</c:formatCode>
                <c:ptCount val="11"/>
                <c:pt idx="0">
                  <c:v>165700</c:v>
                </c:pt>
                <c:pt idx="1">
                  <c:v>251900</c:v>
                </c:pt>
                <c:pt idx="2">
                  <c:v>330800</c:v>
                </c:pt>
                <c:pt idx="3">
                  <c:v>468100</c:v>
                </c:pt>
                <c:pt idx="4">
                  <c:v>453700</c:v>
                </c:pt>
                <c:pt idx="5">
                  <c:v>340700</c:v>
                </c:pt>
                <c:pt idx="6">
                  <c:v>394300</c:v>
                </c:pt>
                <c:pt idx="7">
                  <c:v>795000</c:v>
                </c:pt>
                <c:pt idx="8">
                  <c:v>1584800</c:v>
                </c:pt>
                <c:pt idx="9">
                  <c:v>1953800</c:v>
                </c:pt>
                <c:pt idx="10">
                  <c:v>1900000</c:v>
                </c:pt>
              </c:numCache>
            </c:numRef>
          </c:val>
          <c:smooth val="0"/>
        </c:ser>
        <c:ser>
          <c:idx val="2"/>
          <c:order val="1"/>
          <c:tx>
            <c:strRef>
              <c:f>'students, graduates'!$C$2</c:f>
              <c:strCache>
                <c:ptCount val="1"/>
                <c:pt idx="0">
                  <c:v>graduates</c:v>
                </c:pt>
              </c:strCache>
            </c:strRef>
          </c:tx>
          <c:spPr>
            <a:ln>
              <a:solidFill>
                <a:srgbClr val="00B050"/>
              </a:solidFill>
            </a:ln>
          </c:spPr>
          <c:marker>
            <c:spPr>
              <a:solidFill>
                <a:srgbClr val="00B050"/>
              </a:solidFill>
            </c:spPr>
          </c:marker>
          <c:cat>
            <c:numRef>
              <c:f>'students, graduates'!$A$3:$A$13</c:f>
              <c:numCache>
                <c:formatCode>General</c:formatCode>
                <c:ptCount val="11"/>
                <c:pt idx="0">
                  <c:v>1960</c:v>
                </c:pt>
                <c:pt idx="1">
                  <c:v>1965</c:v>
                </c:pt>
                <c:pt idx="2">
                  <c:v>1970</c:v>
                </c:pt>
                <c:pt idx="3">
                  <c:v>1975</c:v>
                </c:pt>
                <c:pt idx="4">
                  <c:v>1980</c:v>
                </c:pt>
                <c:pt idx="5">
                  <c:v>1985</c:v>
                </c:pt>
                <c:pt idx="6">
                  <c:v>1990</c:v>
                </c:pt>
                <c:pt idx="7">
                  <c:v>1995</c:v>
                </c:pt>
                <c:pt idx="8">
                  <c:v>2000</c:v>
                </c:pt>
                <c:pt idx="9">
                  <c:v>2005</c:v>
                </c:pt>
                <c:pt idx="10">
                  <c:v>2009</c:v>
                </c:pt>
              </c:numCache>
            </c:numRef>
          </c:cat>
          <c:val>
            <c:numRef>
              <c:f>'students, graduates'!$C$3:$C$13</c:f>
              <c:numCache>
                <c:formatCode>General</c:formatCode>
                <c:ptCount val="11"/>
                <c:pt idx="0">
                  <c:v>20500</c:v>
                </c:pt>
                <c:pt idx="1">
                  <c:v>25200</c:v>
                </c:pt>
                <c:pt idx="2">
                  <c:v>47100</c:v>
                </c:pt>
                <c:pt idx="3">
                  <c:v>63200</c:v>
                </c:pt>
                <c:pt idx="4">
                  <c:v>86000</c:v>
                </c:pt>
                <c:pt idx="5">
                  <c:v>61000</c:v>
                </c:pt>
                <c:pt idx="6">
                  <c:v>56100</c:v>
                </c:pt>
                <c:pt idx="7">
                  <c:v>89900</c:v>
                </c:pt>
                <c:pt idx="8">
                  <c:v>261100</c:v>
                </c:pt>
                <c:pt idx="9">
                  <c:v>394000</c:v>
                </c:pt>
                <c:pt idx="10">
                  <c:v>440000</c:v>
                </c:pt>
              </c:numCache>
            </c:numRef>
          </c:val>
          <c:smooth val="0"/>
        </c:ser>
        <c:dLbls>
          <c:showLegendKey val="0"/>
          <c:showVal val="0"/>
          <c:showCatName val="0"/>
          <c:showSerName val="0"/>
          <c:showPercent val="0"/>
          <c:showBubbleSize val="0"/>
        </c:dLbls>
        <c:marker val="1"/>
        <c:smooth val="0"/>
        <c:axId val="29988736"/>
        <c:axId val="65098880"/>
      </c:lineChart>
      <c:catAx>
        <c:axId val="29988736"/>
        <c:scaling>
          <c:orientation val="minMax"/>
        </c:scaling>
        <c:delete val="0"/>
        <c:axPos val="b"/>
        <c:numFmt formatCode="General" sourceLinked="1"/>
        <c:majorTickMark val="out"/>
        <c:minorTickMark val="none"/>
        <c:tickLblPos val="nextTo"/>
        <c:txPr>
          <a:bodyPr/>
          <a:lstStyle/>
          <a:p>
            <a:pPr>
              <a:defRPr lang="pl-PL"/>
            </a:pPr>
            <a:endParaRPr lang="ru-RU"/>
          </a:p>
        </c:txPr>
        <c:crossAx val="65098880"/>
        <c:crossesAt val="0"/>
        <c:auto val="1"/>
        <c:lblAlgn val="ctr"/>
        <c:lblOffset val="100"/>
        <c:noMultiLvlLbl val="0"/>
      </c:catAx>
      <c:valAx>
        <c:axId val="65098880"/>
        <c:scaling>
          <c:orientation val="minMax"/>
          <c:max val="2000000"/>
        </c:scaling>
        <c:delete val="0"/>
        <c:axPos val="l"/>
        <c:majorGridlines/>
        <c:minorGridlines/>
        <c:numFmt formatCode="#\ ##0" sourceLinked="0"/>
        <c:majorTickMark val="out"/>
        <c:minorTickMark val="none"/>
        <c:tickLblPos val="nextTo"/>
        <c:txPr>
          <a:bodyPr/>
          <a:lstStyle/>
          <a:p>
            <a:pPr>
              <a:defRPr lang="pl-PL"/>
            </a:pPr>
            <a:endParaRPr lang="ru-RU"/>
          </a:p>
        </c:txPr>
        <c:crossAx val="29988736"/>
        <c:crosses val="autoZero"/>
        <c:crossBetween val="midCat"/>
      </c:valAx>
    </c:plotArea>
    <c:legend>
      <c:legendPos val="r"/>
      <c:legendEntry>
        <c:idx val="0"/>
        <c:txPr>
          <a:bodyPr/>
          <a:lstStyle/>
          <a:p>
            <a:pPr>
              <a:defRPr sz="600" baseline="0"/>
            </a:pPr>
            <a:endParaRPr lang="ru-RU"/>
          </a:p>
        </c:txPr>
      </c:legendEntry>
      <c:legendEntry>
        <c:idx val="1"/>
        <c:txPr>
          <a:bodyPr/>
          <a:lstStyle/>
          <a:p>
            <a:pPr>
              <a:defRPr sz="600" baseline="0"/>
            </a:pPr>
            <a:endParaRPr lang="ru-RU"/>
          </a:p>
        </c:txPr>
      </c:legendEntry>
      <c:layout>
        <c:manualLayout>
          <c:xMode val="edge"/>
          <c:yMode val="edge"/>
          <c:x val="0.83955517027454485"/>
          <c:y val="0.3070957276173813"/>
          <c:w val="0.15844459699613941"/>
          <c:h val="0.39043817439487133"/>
        </c:manualLayout>
      </c:layout>
      <c:overlay val="0"/>
      <c:txPr>
        <a:bodyPr/>
        <a:lstStyle/>
        <a:p>
          <a:pPr>
            <a:defRPr lang="pl-PL"/>
          </a:pPr>
          <a:endParaRPr lang="ru-RU"/>
        </a:p>
      </c:txPr>
    </c:legend>
    <c:plotVisOnly val="1"/>
    <c:dispBlanksAs val="gap"/>
    <c:showDLblsOverMax val="0"/>
  </c:chart>
  <c:spPr>
    <a:gradFill>
      <a:gsLst>
        <a:gs pos="0">
          <a:srgbClr val="336599">
            <a:tint val="66000"/>
            <a:satMod val="160000"/>
          </a:srgbClr>
        </a:gs>
        <a:gs pos="50000">
          <a:srgbClr val="336599">
            <a:tint val="44500"/>
            <a:satMod val="160000"/>
          </a:srgbClr>
        </a:gs>
        <a:gs pos="100000">
          <a:srgbClr val="336599">
            <a:tint val="23500"/>
            <a:satMod val="160000"/>
          </a:srgbClr>
        </a:gs>
      </a:gsLst>
      <a:lin ang="5400000" scaled="0"/>
    </a:gradFill>
  </c:spPr>
  <c:txPr>
    <a:bodyPr/>
    <a:lstStyle/>
    <a:p>
      <a:pPr>
        <a:defRPr sz="800"/>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'edu 15-24 (2)'!$C$11</c:f>
              <c:strCache>
                <c:ptCount val="1"/>
                <c:pt idx="0">
                  <c:v>2009</c:v>
                </c:pt>
              </c:strCache>
            </c:strRef>
          </c:tx>
          <c:spPr>
            <a:solidFill>
              <a:srgbClr val="00B0F0"/>
            </a:solidFill>
          </c:spPr>
          <c:invertIfNegative val="0"/>
          <c:dPt>
            <c:idx val="25"/>
            <c:invertIfNegative val="0"/>
            <c:bubble3D val="0"/>
            <c:spPr>
              <a:solidFill>
                <a:srgbClr val="FF0000"/>
              </a:solidFill>
            </c:spPr>
          </c:dPt>
          <c:cat>
            <c:strRef>
              <c:f>'edu 15-24 (2)'!$B$12:$B$37</c:f>
              <c:strCache>
                <c:ptCount val="26"/>
                <c:pt idx="0">
                  <c:v>LU</c:v>
                </c:pt>
                <c:pt idx="1">
                  <c:v>CY</c:v>
                </c:pt>
                <c:pt idx="2">
                  <c:v>MT</c:v>
                </c:pt>
                <c:pt idx="3">
                  <c:v>UK</c:v>
                </c:pt>
                <c:pt idx="4">
                  <c:v>BG</c:v>
                </c:pt>
                <c:pt idx="5">
                  <c:v>AT</c:v>
                </c:pt>
                <c:pt idx="6">
                  <c:v>ES</c:v>
                </c:pt>
                <c:pt idx="7">
                  <c:v>RO</c:v>
                </c:pt>
                <c:pt idx="8">
                  <c:v>IT</c:v>
                </c:pt>
                <c:pt idx="9">
                  <c:v>SK</c:v>
                </c:pt>
                <c:pt idx="10">
                  <c:v>FR</c:v>
                </c:pt>
                <c:pt idx="11">
                  <c:v>PT</c:v>
                </c:pt>
                <c:pt idx="12">
                  <c:v>EE</c:v>
                </c:pt>
                <c:pt idx="13">
                  <c:v>CZ</c:v>
                </c:pt>
                <c:pt idx="14">
                  <c:v>IE</c:v>
                </c:pt>
                <c:pt idx="15">
                  <c:v>LV</c:v>
                </c:pt>
                <c:pt idx="16">
                  <c:v>HU</c:v>
                </c:pt>
                <c:pt idx="17">
                  <c:v>DE</c:v>
                </c:pt>
                <c:pt idx="18">
                  <c:v>SE</c:v>
                </c:pt>
                <c:pt idx="19">
                  <c:v>DK</c:v>
                </c:pt>
                <c:pt idx="20">
                  <c:v>NL</c:v>
                </c:pt>
                <c:pt idx="21">
                  <c:v>BE</c:v>
                </c:pt>
                <c:pt idx="22">
                  <c:v>LT</c:v>
                </c:pt>
                <c:pt idx="23">
                  <c:v>FI</c:v>
                </c:pt>
                <c:pt idx="24">
                  <c:v>SI</c:v>
                </c:pt>
                <c:pt idx="25">
                  <c:v>PL</c:v>
                </c:pt>
              </c:strCache>
            </c:strRef>
          </c:cat>
          <c:val>
            <c:numRef>
              <c:f>'edu 15-24 (2)'!$C$12:$C$37</c:f>
              <c:numCache>
                <c:formatCode>#,#00</c:formatCode>
                <c:ptCount val="26"/>
                <c:pt idx="0">
                  <c:v>42.5</c:v>
                </c:pt>
                <c:pt idx="1">
                  <c:v>46.6</c:v>
                </c:pt>
                <c:pt idx="2">
                  <c:v>47</c:v>
                </c:pt>
                <c:pt idx="3">
                  <c:v>48.4</c:v>
                </c:pt>
                <c:pt idx="4">
                  <c:v>52.4</c:v>
                </c:pt>
                <c:pt idx="5">
                  <c:v>55.1</c:v>
                </c:pt>
                <c:pt idx="6">
                  <c:v>56.3</c:v>
                </c:pt>
                <c:pt idx="7">
                  <c:v>56.9</c:v>
                </c:pt>
                <c:pt idx="8">
                  <c:v>57.3</c:v>
                </c:pt>
                <c:pt idx="9">
                  <c:v>57.5</c:v>
                </c:pt>
                <c:pt idx="10">
                  <c:v>57.8</c:v>
                </c:pt>
                <c:pt idx="11">
                  <c:v>58.9</c:v>
                </c:pt>
                <c:pt idx="12">
                  <c:v>60.7</c:v>
                </c:pt>
                <c:pt idx="13">
                  <c:v>61.6</c:v>
                </c:pt>
                <c:pt idx="14">
                  <c:v>61.7</c:v>
                </c:pt>
                <c:pt idx="15">
                  <c:v>62</c:v>
                </c:pt>
                <c:pt idx="16">
                  <c:v>64.599999999999994</c:v>
                </c:pt>
                <c:pt idx="17">
                  <c:v>65.099999999999994</c:v>
                </c:pt>
                <c:pt idx="18">
                  <c:v>65.3</c:v>
                </c:pt>
                <c:pt idx="19">
                  <c:v>66.099999999999994</c:v>
                </c:pt>
                <c:pt idx="20">
                  <c:v>68</c:v>
                </c:pt>
                <c:pt idx="21">
                  <c:v>68.900000000000006</c:v>
                </c:pt>
                <c:pt idx="22">
                  <c:v>69.3</c:v>
                </c:pt>
                <c:pt idx="23">
                  <c:v>69.900000000000006</c:v>
                </c:pt>
                <c:pt idx="24">
                  <c:v>70.400000000000006</c:v>
                </c:pt>
                <c:pt idx="25">
                  <c:v>71.7</c:v>
                </c:pt>
              </c:numCache>
            </c:numRef>
          </c:val>
        </c:ser>
        <c:dLbls>
          <c:showLegendKey val="0"/>
          <c:showVal val="0"/>
          <c:showCatName val="0"/>
          <c:showSerName val="0"/>
          <c:showPercent val="0"/>
          <c:showBubbleSize val="0"/>
        </c:dLbls>
        <c:gapWidth val="150"/>
        <c:axId val="28138112"/>
        <c:axId val="28152192"/>
      </c:barChart>
      <c:catAx>
        <c:axId val="28138112"/>
        <c:scaling>
          <c:orientation val="minMax"/>
        </c:scaling>
        <c:delete val="0"/>
        <c:axPos val="l"/>
        <c:numFmt formatCode="General" sourceLinked="1"/>
        <c:majorTickMark val="out"/>
        <c:minorTickMark val="none"/>
        <c:tickLblPos val="nextTo"/>
        <c:txPr>
          <a:bodyPr/>
          <a:lstStyle/>
          <a:p>
            <a:pPr>
              <a:defRPr lang="pl-PL"/>
            </a:pPr>
            <a:endParaRPr lang="ru-RU"/>
          </a:p>
        </c:txPr>
        <c:crossAx val="28152192"/>
        <c:crosses val="autoZero"/>
        <c:auto val="1"/>
        <c:lblAlgn val="ctr"/>
        <c:lblOffset val="100"/>
        <c:noMultiLvlLbl val="0"/>
      </c:catAx>
      <c:valAx>
        <c:axId val="28152192"/>
        <c:scaling>
          <c:orientation val="minMax"/>
        </c:scaling>
        <c:delete val="0"/>
        <c:axPos val="b"/>
        <c:majorGridlines/>
        <c:numFmt formatCode="#\ ##0" sourceLinked="0"/>
        <c:majorTickMark val="out"/>
        <c:minorTickMark val="none"/>
        <c:tickLblPos val="nextTo"/>
        <c:txPr>
          <a:bodyPr/>
          <a:lstStyle/>
          <a:p>
            <a:pPr>
              <a:defRPr lang="pl-PL"/>
            </a:pPr>
            <a:endParaRPr lang="ru-RU"/>
          </a:p>
        </c:txPr>
        <c:crossAx val="28138112"/>
        <c:crosses val="autoZero"/>
        <c:crossBetween val="between"/>
      </c:valAx>
    </c:plotArea>
    <c:plotVisOnly val="1"/>
    <c:dispBlanksAs val="gap"/>
    <c:showDLblsOverMax val="0"/>
  </c:chart>
  <c:spPr>
    <a:gradFill>
      <a:gsLst>
        <a:gs pos="0">
          <a:srgbClr val="336599">
            <a:tint val="66000"/>
            <a:satMod val="160000"/>
          </a:srgbClr>
        </a:gs>
        <a:gs pos="50000">
          <a:srgbClr val="336599">
            <a:tint val="44500"/>
            <a:satMod val="160000"/>
          </a:srgbClr>
        </a:gs>
        <a:gs pos="100000">
          <a:srgbClr val="336599">
            <a:tint val="23500"/>
            <a:satMod val="160000"/>
          </a:srgbClr>
        </a:gs>
      </a:gsLst>
      <a:lin ang="5400000" scaled="0"/>
    </a:gradFill>
  </c:spPr>
  <c:txPr>
    <a:bodyPr/>
    <a:lstStyle/>
    <a:p>
      <a:pPr>
        <a:defRPr sz="700" baseline="0"/>
      </a:pPr>
      <a:endParaRPr lang="ru-RU"/>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pl-PL"/>
            </a:pPr>
            <a:r>
              <a:rPr lang="en-GB" dirty="0">
                <a:solidFill>
                  <a:srgbClr val="336699"/>
                </a:solidFill>
              </a:rPr>
              <a:t>Progress in EU early childhood education and care benchmark (ECEC) in Poland - 2000-2011 </a:t>
            </a:r>
          </a:p>
        </c:rich>
      </c:tx>
      <c:layout>
        <c:manualLayout>
          <c:xMode val="edge"/>
          <c:yMode val="edge"/>
          <c:x val="3.8450490958690207E-3"/>
          <c:y val="2.0577148348039302E-2"/>
        </c:manualLayout>
      </c:layout>
      <c:overlay val="0"/>
    </c:title>
    <c:autoTitleDeleted val="0"/>
    <c:plotArea>
      <c:layout>
        <c:manualLayout>
          <c:layoutTarget val="inner"/>
          <c:xMode val="edge"/>
          <c:yMode val="edge"/>
          <c:x val="7.4847959753974111E-2"/>
          <c:y val="0.17323903581863229"/>
          <c:w val="0.8694008781445981"/>
          <c:h val="0.72362184219160164"/>
        </c:manualLayout>
      </c:layout>
      <c:lineChart>
        <c:grouping val="standard"/>
        <c:varyColors val="0"/>
        <c:ser>
          <c:idx val="0"/>
          <c:order val="0"/>
          <c:tx>
            <c:v>Odsetek dzieci we wczesnej edukacji</c:v>
          </c:tx>
          <c:cat>
            <c:numRef>
              <c:f>'wcz. eduk (2)'!$B$4:$M$4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'wcz. eduk (2)'!$B$10:$M$10</c:f>
              <c:numCache>
                <c:formatCode>0.0%</c:formatCode>
                <c:ptCount val="12"/>
                <c:pt idx="0">
                  <c:v>0.58760112677410969</c:v>
                </c:pt>
                <c:pt idx="1">
                  <c:v>0.5865241212577903</c:v>
                </c:pt>
                <c:pt idx="2">
                  <c:v>0.59953041308973509</c:v>
                </c:pt>
                <c:pt idx="3">
                  <c:v>0.61181368806148362</c:v>
                </c:pt>
                <c:pt idx="4">
                  <c:v>0.62423346126025259</c:v>
                </c:pt>
                <c:pt idx="5">
                  <c:v>0.64286097173978318</c:v>
                </c:pt>
                <c:pt idx="6">
                  <c:v>0.67012753763571098</c:v>
                </c:pt>
                <c:pt idx="7">
                  <c:v>0.67845523250778594</c:v>
                </c:pt>
                <c:pt idx="8">
                  <c:v>0.7112344624727206</c:v>
                </c:pt>
                <c:pt idx="9">
                  <c:v>0.78040338942594545</c:v>
                </c:pt>
                <c:pt idx="10">
                  <c:v>0.8018885088755876</c:v>
                </c:pt>
                <c:pt idx="11">
                  <c:v>0.87055005794775786</c:v>
                </c:pt>
              </c:numCache>
            </c:numRef>
          </c:val>
          <c:smooth val="0"/>
        </c:ser>
        <c:dLbls>
          <c:showLegendKey val="0"/>
          <c:showVal val="0"/>
          <c:showCatName val="0"/>
          <c:showSerName val="0"/>
          <c:showPercent val="0"/>
          <c:showBubbleSize val="0"/>
        </c:dLbls>
        <c:marker val="1"/>
        <c:smooth val="0"/>
        <c:axId val="69140480"/>
        <c:axId val="69142016"/>
      </c:lineChart>
      <c:catAx>
        <c:axId val="69140480"/>
        <c:scaling>
          <c:orientation val="minMax"/>
        </c:scaling>
        <c:delete val="0"/>
        <c:axPos val="b"/>
        <c:numFmt formatCode="General" sourceLinked="1"/>
        <c:majorTickMark val="out"/>
        <c:minorTickMark val="none"/>
        <c:tickLblPos val="nextTo"/>
        <c:txPr>
          <a:bodyPr/>
          <a:lstStyle/>
          <a:p>
            <a:pPr>
              <a:defRPr lang="pl-PL"/>
            </a:pPr>
            <a:endParaRPr lang="ru-RU"/>
          </a:p>
        </c:txPr>
        <c:crossAx val="69142016"/>
        <c:crosses val="autoZero"/>
        <c:auto val="1"/>
        <c:lblAlgn val="ctr"/>
        <c:lblOffset val="100"/>
        <c:noMultiLvlLbl val="0"/>
      </c:catAx>
      <c:valAx>
        <c:axId val="69142016"/>
        <c:scaling>
          <c:orientation val="minMax"/>
          <c:max val="0.9"/>
          <c:min val="0.5"/>
        </c:scaling>
        <c:delete val="0"/>
        <c:axPos val="l"/>
        <c:majorGridlines/>
        <c:numFmt formatCode="0.0%" sourceLinked="1"/>
        <c:majorTickMark val="out"/>
        <c:minorTickMark val="none"/>
        <c:tickLblPos val="nextTo"/>
        <c:txPr>
          <a:bodyPr/>
          <a:lstStyle/>
          <a:p>
            <a:pPr>
              <a:defRPr lang="pl-PL"/>
            </a:pPr>
            <a:endParaRPr lang="ru-RU"/>
          </a:p>
        </c:txPr>
        <c:crossAx val="69140480"/>
        <c:crosses val="autoZero"/>
        <c:crossBetween val="between"/>
      </c:valAx>
      <c:spPr>
        <a:solidFill>
          <a:srgbClr val="FFFFCC"/>
        </a:solidFill>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0.00031</cdr:x>
      <cdr:y>0.03261</cdr:y>
    </cdr:from>
    <cdr:to>
      <cdr:x>0.07658</cdr:x>
      <cdr:y>0.08331</cdr:y>
    </cdr:to>
    <cdr:sp macro="" textlink="">
      <cdr:nvSpPr>
        <cdr:cNvPr id="2" name="Oval 10"/>
        <cdr:cNvSpPr>
          <a:spLocks xmlns:a="http://schemas.openxmlformats.org/drawingml/2006/main" noChangeArrowheads="1"/>
        </cdr:cNvSpPr>
      </cdr:nvSpPr>
      <cdr:spPr bwMode="auto">
        <a:xfrm xmlns:a="http://schemas.openxmlformats.org/drawingml/2006/main">
          <a:off x="1321" y="108012"/>
          <a:ext cx="324030" cy="167937"/>
        </a:xfrm>
        <a:prstGeom xmlns:a="http://schemas.openxmlformats.org/drawingml/2006/main" prst="ellipse">
          <a:avLst/>
        </a:prstGeom>
        <a:noFill xmlns:a="http://schemas.openxmlformats.org/drawingml/2006/main"/>
        <a:ln xmlns:a="http://schemas.openxmlformats.org/drawingml/2006/main" w="25400">
          <a:solidFill>
            <a:srgbClr val="FF0000"/>
          </a:solidFill>
          <a:round/>
          <a:headEnd/>
          <a:tailEnd/>
        </a:ln>
        <a:extLst xmlns:a="http://schemas.openxmlformats.org/drawingml/2006/main"/>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l"/>
          <a:endParaRPr lang="pl-PL" sz="1400" dirty="0">
            <a:solidFill>
              <a:schemeClr val="bg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E5DB6814-70DB-4879-A1D5-180F4A548F24}" type="datetimeFigureOut">
              <a:rPr lang="pl-PL" smtClean="0"/>
              <a:pPr/>
              <a:t>2012-04-18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7" name="Tytuł 1"/>
          <p:cNvSpPr>
            <a:spLocks noGrp="1"/>
          </p:cNvSpPr>
          <p:nvPr>
            <p:ph type="title"/>
          </p:nvPr>
        </p:nvSpPr>
        <p:spPr>
          <a:xfrm>
            <a:off x="457200" y="274638"/>
            <a:ext cx="8229600" cy="1143000"/>
          </a:xfrm>
        </p:spPr>
        <p:txBody>
          <a:bodyPr/>
          <a:lstStyle/>
          <a:p>
            <a:r>
              <a:rPr lang="pl-PL" dirty="0" smtClean="0"/>
              <a:t>Kliknij, aby edytować styl</a:t>
            </a:r>
            <a:endParaRPr lang="pl-PL" dirty="0"/>
          </a:p>
        </p:txBody>
      </p:sp>
    </p:spTree>
    <p:extLst>
      <p:ext uri="{BB962C8B-B14F-4D97-AF65-F5344CB8AC3E}">
        <p14:creationId xmlns:p14="http://schemas.microsoft.com/office/powerpoint/2010/main" val="8624475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1600200"/>
            <a:ext cx="8229600" cy="4525963"/>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5DB6814-70DB-4879-A1D5-180F4A548F24}"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291E4B-861E-42EB-8EC7-7913958F9FD8}" type="slidenum">
              <a:rPr lang="pl-PL" smtClean="0"/>
              <a:pPr/>
              <a:t>‹#›</a:t>
            </a:fld>
            <a:endParaRPr lang="pl-PL"/>
          </a:p>
        </p:txBody>
      </p:sp>
    </p:spTree>
    <p:extLst>
      <p:ext uri="{BB962C8B-B14F-4D97-AF65-F5344CB8AC3E}">
        <p14:creationId xmlns:p14="http://schemas.microsoft.com/office/powerpoint/2010/main" val="290233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5DB6814-70DB-4879-A1D5-180F4A548F24}"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291E4B-861E-42EB-8EC7-7913958F9FD8}" type="slidenum">
              <a:rPr lang="pl-PL" smtClean="0"/>
              <a:pPr/>
              <a:t>‹#›</a:t>
            </a:fld>
            <a:endParaRPr lang="pl-PL"/>
          </a:p>
        </p:txBody>
      </p:sp>
    </p:spTree>
    <p:extLst>
      <p:ext uri="{BB962C8B-B14F-4D97-AF65-F5344CB8AC3E}">
        <p14:creationId xmlns:p14="http://schemas.microsoft.com/office/powerpoint/2010/main" val="195520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5DB6814-70DB-4879-A1D5-180F4A548F24}" type="datetimeFigureOut">
              <a:rPr lang="pl-PL" smtClean="0"/>
              <a:pPr/>
              <a:t>2012-04-18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4291E4B-861E-42EB-8EC7-7913958F9FD8}" type="slidenum">
              <a:rPr lang="pl-PL" smtClean="0"/>
              <a:pPr/>
              <a:t>‹#›</a:t>
            </a:fld>
            <a:endParaRPr lang="pl-PL"/>
          </a:p>
        </p:txBody>
      </p:sp>
    </p:spTree>
    <p:extLst>
      <p:ext uri="{BB962C8B-B14F-4D97-AF65-F5344CB8AC3E}">
        <p14:creationId xmlns:p14="http://schemas.microsoft.com/office/powerpoint/2010/main" val="30205987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E7CCFFB-377C-4383-8CF1-EF98A16634CD}"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448886-5564-4A3C-A826-9CB5CA97B625}" type="slidenum">
              <a:rPr lang="pl-PL" smtClean="0"/>
              <a:pPr/>
              <a:t>‹#›</a:t>
            </a:fld>
            <a:endParaRPr lang="pl-PL"/>
          </a:p>
        </p:txBody>
      </p:sp>
    </p:spTree>
    <p:extLst>
      <p:ext uri="{BB962C8B-B14F-4D97-AF65-F5344CB8AC3E}">
        <p14:creationId xmlns:p14="http://schemas.microsoft.com/office/powerpoint/2010/main" val="974998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E7CCFFB-377C-4383-8CF1-EF98A16634CD}"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448886-5564-4A3C-A826-9CB5CA97B625}" type="slidenum">
              <a:rPr lang="pl-PL" smtClean="0"/>
              <a:pPr/>
              <a:t>‹#›</a:t>
            </a:fld>
            <a:endParaRPr lang="pl-PL"/>
          </a:p>
        </p:txBody>
      </p:sp>
    </p:spTree>
    <p:extLst>
      <p:ext uri="{BB962C8B-B14F-4D97-AF65-F5344CB8AC3E}">
        <p14:creationId xmlns:p14="http://schemas.microsoft.com/office/powerpoint/2010/main" val="2011523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E7CCFFB-377C-4383-8CF1-EF98A16634CD}"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448886-5564-4A3C-A826-9CB5CA97B625}" type="slidenum">
              <a:rPr lang="pl-PL" smtClean="0"/>
              <a:pPr/>
              <a:t>‹#›</a:t>
            </a:fld>
            <a:endParaRPr lang="pl-PL"/>
          </a:p>
        </p:txBody>
      </p:sp>
    </p:spTree>
    <p:extLst>
      <p:ext uri="{BB962C8B-B14F-4D97-AF65-F5344CB8AC3E}">
        <p14:creationId xmlns:p14="http://schemas.microsoft.com/office/powerpoint/2010/main" val="2525844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E7CCFFB-377C-4383-8CF1-EF98A16634CD}" type="datetimeFigureOut">
              <a:rPr lang="pl-PL" smtClean="0"/>
              <a:pPr/>
              <a:t>2012-04-18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4448886-5564-4A3C-A826-9CB5CA97B625}" type="slidenum">
              <a:rPr lang="pl-PL" smtClean="0"/>
              <a:pPr/>
              <a:t>‹#›</a:t>
            </a:fld>
            <a:endParaRPr lang="pl-PL"/>
          </a:p>
        </p:txBody>
      </p:sp>
    </p:spTree>
    <p:extLst>
      <p:ext uri="{BB962C8B-B14F-4D97-AF65-F5344CB8AC3E}">
        <p14:creationId xmlns:p14="http://schemas.microsoft.com/office/powerpoint/2010/main" val="1534715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E7CCFFB-377C-4383-8CF1-EF98A16634CD}" type="datetimeFigureOut">
              <a:rPr lang="pl-PL" smtClean="0"/>
              <a:pPr/>
              <a:t>2012-04-18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448886-5564-4A3C-A826-9CB5CA97B625}" type="slidenum">
              <a:rPr lang="pl-PL" smtClean="0"/>
              <a:pPr/>
              <a:t>‹#›</a:t>
            </a:fld>
            <a:endParaRPr lang="pl-PL"/>
          </a:p>
        </p:txBody>
      </p:sp>
    </p:spTree>
    <p:extLst>
      <p:ext uri="{BB962C8B-B14F-4D97-AF65-F5344CB8AC3E}">
        <p14:creationId xmlns:p14="http://schemas.microsoft.com/office/powerpoint/2010/main" val="306029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E7CCFFB-377C-4383-8CF1-EF98A16634CD}" type="datetimeFigureOut">
              <a:rPr lang="pl-PL" smtClean="0"/>
              <a:pPr/>
              <a:t>2012-04-18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4448886-5564-4A3C-A826-9CB5CA97B625}" type="slidenum">
              <a:rPr lang="pl-PL" smtClean="0"/>
              <a:pPr/>
              <a:t>‹#›</a:t>
            </a:fld>
            <a:endParaRPr lang="pl-PL"/>
          </a:p>
        </p:txBody>
      </p:sp>
    </p:spTree>
    <p:extLst>
      <p:ext uri="{BB962C8B-B14F-4D97-AF65-F5344CB8AC3E}">
        <p14:creationId xmlns:p14="http://schemas.microsoft.com/office/powerpoint/2010/main" val="1139118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E7CCFFB-377C-4383-8CF1-EF98A16634CD}" type="datetimeFigureOut">
              <a:rPr lang="pl-PL" smtClean="0"/>
              <a:pPr/>
              <a:t>2012-04-18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4448886-5564-4A3C-A826-9CB5CA97B625}" type="slidenum">
              <a:rPr lang="pl-PL" smtClean="0"/>
              <a:pPr/>
              <a:t>‹#›</a:t>
            </a:fld>
            <a:endParaRPr lang="pl-PL"/>
          </a:p>
        </p:txBody>
      </p:sp>
    </p:spTree>
    <p:extLst>
      <p:ext uri="{BB962C8B-B14F-4D97-AF65-F5344CB8AC3E}">
        <p14:creationId xmlns:p14="http://schemas.microsoft.com/office/powerpoint/2010/main" val="147043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a:xfrm>
            <a:off x="457200" y="1600200"/>
            <a:ext cx="8229600" cy="4525963"/>
          </a:xfrm>
          <a:prstGeom prst="rect">
            <a:avLst/>
          </a:prstGeo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E5DB6814-70DB-4879-A1D5-180F4A548F24}"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291E4B-861E-42EB-8EC7-7913958F9FD8}" type="slidenum">
              <a:rPr lang="pl-PL" smtClean="0"/>
              <a:pPr/>
              <a:t>‹#›</a:t>
            </a:fld>
            <a:endParaRPr lang="pl-PL"/>
          </a:p>
        </p:txBody>
      </p:sp>
    </p:spTree>
    <p:extLst>
      <p:ext uri="{BB962C8B-B14F-4D97-AF65-F5344CB8AC3E}">
        <p14:creationId xmlns:p14="http://schemas.microsoft.com/office/powerpoint/2010/main" val="35536433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E7CCFFB-377C-4383-8CF1-EF98A16634CD}" type="datetimeFigureOut">
              <a:rPr lang="pl-PL" smtClean="0"/>
              <a:pPr/>
              <a:t>2012-04-18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4448886-5564-4A3C-A826-9CB5CA97B625}" type="slidenum">
              <a:rPr lang="pl-PL" smtClean="0"/>
              <a:pPr/>
              <a:t>‹#›</a:t>
            </a:fld>
            <a:endParaRPr lang="pl-PL"/>
          </a:p>
        </p:txBody>
      </p:sp>
    </p:spTree>
    <p:extLst>
      <p:ext uri="{BB962C8B-B14F-4D97-AF65-F5344CB8AC3E}">
        <p14:creationId xmlns:p14="http://schemas.microsoft.com/office/powerpoint/2010/main" val="1563237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E7CCFFB-377C-4383-8CF1-EF98A16634CD}" type="datetimeFigureOut">
              <a:rPr lang="pl-PL" smtClean="0"/>
              <a:pPr/>
              <a:t>2012-04-18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448886-5564-4A3C-A826-9CB5CA97B625}" type="slidenum">
              <a:rPr lang="pl-PL" smtClean="0"/>
              <a:pPr/>
              <a:t>‹#›</a:t>
            </a:fld>
            <a:endParaRPr lang="pl-PL"/>
          </a:p>
        </p:txBody>
      </p:sp>
    </p:spTree>
    <p:extLst>
      <p:ext uri="{BB962C8B-B14F-4D97-AF65-F5344CB8AC3E}">
        <p14:creationId xmlns:p14="http://schemas.microsoft.com/office/powerpoint/2010/main" val="2203523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E7CCFFB-377C-4383-8CF1-EF98A16634CD}" type="datetimeFigureOut">
              <a:rPr lang="pl-PL" smtClean="0"/>
              <a:pPr/>
              <a:t>2012-04-18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448886-5564-4A3C-A826-9CB5CA97B625}" type="slidenum">
              <a:rPr lang="pl-PL" smtClean="0"/>
              <a:pPr/>
              <a:t>‹#›</a:t>
            </a:fld>
            <a:endParaRPr lang="pl-PL"/>
          </a:p>
        </p:txBody>
      </p:sp>
    </p:spTree>
    <p:extLst>
      <p:ext uri="{BB962C8B-B14F-4D97-AF65-F5344CB8AC3E}">
        <p14:creationId xmlns:p14="http://schemas.microsoft.com/office/powerpoint/2010/main" val="1409532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E7CCFFB-377C-4383-8CF1-EF98A16634CD}"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448886-5564-4A3C-A826-9CB5CA97B625}" type="slidenum">
              <a:rPr lang="pl-PL" smtClean="0"/>
              <a:pPr/>
              <a:t>‹#›</a:t>
            </a:fld>
            <a:endParaRPr lang="pl-PL"/>
          </a:p>
        </p:txBody>
      </p:sp>
    </p:spTree>
    <p:extLst>
      <p:ext uri="{BB962C8B-B14F-4D97-AF65-F5344CB8AC3E}">
        <p14:creationId xmlns:p14="http://schemas.microsoft.com/office/powerpoint/2010/main" val="4259490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E7CCFFB-377C-4383-8CF1-EF98A16634CD}"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448886-5564-4A3C-A826-9CB5CA97B625}" type="slidenum">
              <a:rPr lang="pl-PL" smtClean="0"/>
              <a:pPr/>
              <a:t>‹#›</a:t>
            </a:fld>
            <a:endParaRPr lang="pl-PL"/>
          </a:p>
        </p:txBody>
      </p:sp>
    </p:spTree>
    <p:extLst>
      <p:ext uri="{BB962C8B-B14F-4D97-AF65-F5344CB8AC3E}">
        <p14:creationId xmlns:p14="http://schemas.microsoft.com/office/powerpoint/2010/main" val="3994686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0B96637-38FE-469D-8B66-7F1AB62D2BB9}"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9BC5A41-37A3-416F-BB5A-1C2F75A0231D}" type="slidenum">
              <a:rPr lang="pl-PL" smtClean="0"/>
              <a:pPr/>
              <a:t>‹#›</a:t>
            </a:fld>
            <a:endParaRPr lang="pl-PL"/>
          </a:p>
        </p:txBody>
      </p:sp>
    </p:spTree>
    <p:extLst>
      <p:ext uri="{BB962C8B-B14F-4D97-AF65-F5344CB8AC3E}">
        <p14:creationId xmlns:p14="http://schemas.microsoft.com/office/powerpoint/2010/main" val="2627318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0B96637-38FE-469D-8B66-7F1AB62D2BB9}" type="datetimeFigureOut">
              <a:rPr lang="pl-PL" smtClean="0"/>
              <a:pPr/>
              <a:t>2012-04-18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9BC5A41-37A3-416F-BB5A-1C2F75A0231D}" type="slidenum">
              <a:rPr lang="pl-PL" smtClean="0"/>
              <a:pPr/>
              <a:t>‹#›</a:t>
            </a:fld>
            <a:endParaRPr lang="pl-PL"/>
          </a:p>
        </p:txBody>
      </p:sp>
    </p:spTree>
    <p:extLst>
      <p:ext uri="{BB962C8B-B14F-4D97-AF65-F5344CB8AC3E}">
        <p14:creationId xmlns:p14="http://schemas.microsoft.com/office/powerpoint/2010/main" val="166158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0B96637-38FE-469D-8B66-7F1AB62D2BB9}"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9BC5A41-37A3-416F-BB5A-1C2F75A0231D}" type="slidenum">
              <a:rPr lang="pl-PL" smtClean="0"/>
              <a:pPr/>
              <a:t>‹#›</a:t>
            </a:fld>
            <a:endParaRPr lang="pl-PL"/>
          </a:p>
        </p:txBody>
      </p:sp>
    </p:spTree>
    <p:extLst>
      <p:ext uri="{BB962C8B-B14F-4D97-AF65-F5344CB8AC3E}">
        <p14:creationId xmlns:p14="http://schemas.microsoft.com/office/powerpoint/2010/main" val="2686971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0B96637-38FE-469D-8B66-7F1AB62D2BB9}"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9BC5A41-37A3-416F-BB5A-1C2F75A0231D}" type="slidenum">
              <a:rPr lang="pl-PL" smtClean="0"/>
              <a:pPr/>
              <a:t>‹#›</a:t>
            </a:fld>
            <a:endParaRPr lang="pl-PL"/>
          </a:p>
        </p:txBody>
      </p:sp>
    </p:spTree>
    <p:extLst>
      <p:ext uri="{BB962C8B-B14F-4D97-AF65-F5344CB8AC3E}">
        <p14:creationId xmlns:p14="http://schemas.microsoft.com/office/powerpoint/2010/main" val="195757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0B96637-38FE-469D-8B66-7F1AB62D2BB9}" type="datetimeFigureOut">
              <a:rPr lang="pl-PL" smtClean="0"/>
              <a:pPr/>
              <a:t>2012-04-18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9BC5A41-37A3-416F-BB5A-1C2F75A0231D}" type="slidenum">
              <a:rPr lang="pl-PL" smtClean="0"/>
              <a:pPr/>
              <a:t>‹#›</a:t>
            </a:fld>
            <a:endParaRPr lang="pl-PL"/>
          </a:p>
        </p:txBody>
      </p:sp>
    </p:spTree>
    <p:extLst>
      <p:ext uri="{BB962C8B-B14F-4D97-AF65-F5344CB8AC3E}">
        <p14:creationId xmlns:p14="http://schemas.microsoft.com/office/powerpoint/2010/main" val="151897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5DB6814-70DB-4879-A1D5-180F4A548F24}"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291E4B-861E-42EB-8EC7-7913958F9FD8}" type="slidenum">
              <a:rPr lang="pl-PL" smtClean="0"/>
              <a:pPr/>
              <a:t>‹#›</a:t>
            </a:fld>
            <a:endParaRPr lang="pl-PL"/>
          </a:p>
        </p:txBody>
      </p:sp>
    </p:spTree>
    <p:extLst>
      <p:ext uri="{BB962C8B-B14F-4D97-AF65-F5344CB8AC3E}">
        <p14:creationId xmlns:p14="http://schemas.microsoft.com/office/powerpoint/2010/main" val="787335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0B96637-38FE-469D-8B66-7F1AB62D2BB9}" type="datetimeFigureOut">
              <a:rPr lang="pl-PL" smtClean="0"/>
              <a:pPr/>
              <a:t>2012-04-18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9BC5A41-37A3-416F-BB5A-1C2F75A0231D}" type="slidenum">
              <a:rPr lang="pl-PL" smtClean="0"/>
              <a:pPr/>
              <a:t>‹#›</a:t>
            </a:fld>
            <a:endParaRPr lang="pl-PL"/>
          </a:p>
        </p:txBody>
      </p:sp>
    </p:spTree>
    <p:extLst>
      <p:ext uri="{BB962C8B-B14F-4D97-AF65-F5344CB8AC3E}">
        <p14:creationId xmlns:p14="http://schemas.microsoft.com/office/powerpoint/2010/main" val="1701381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0B96637-38FE-469D-8B66-7F1AB62D2BB9}" type="datetimeFigureOut">
              <a:rPr lang="pl-PL" smtClean="0"/>
              <a:pPr/>
              <a:t>2012-04-18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9BC5A41-37A3-416F-BB5A-1C2F75A0231D}" type="slidenum">
              <a:rPr lang="pl-PL" smtClean="0"/>
              <a:pPr/>
              <a:t>‹#›</a:t>
            </a:fld>
            <a:endParaRPr lang="pl-PL"/>
          </a:p>
        </p:txBody>
      </p:sp>
    </p:spTree>
    <p:extLst>
      <p:ext uri="{BB962C8B-B14F-4D97-AF65-F5344CB8AC3E}">
        <p14:creationId xmlns:p14="http://schemas.microsoft.com/office/powerpoint/2010/main" val="1128598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0B96637-38FE-469D-8B66-7F1AB62D2BB9}" type="datetimeFigureOut">
              <a:rPr lang="pl-PL" smtClean="0"/>
              <a:pPr/>
              <a:t>2012-04-18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9BC5A41-37A3-416F-BB5A-1C2F75A0231D}" type="slidenum">
              <a:rPr lang="pl-PL" smtClean="0"/>
              <a:pPr/>
              <a:t>‹#›</a:t>
            </a:fld>
            <a:endParaRPr lang="pl-PL"/>
          </a:p>
        </p:txBody>
      </p:sp>
    </p:spTree>
    <p:extLst>
      <p:ext uri="{BB962C8B-B14F-4D97-AF65-F5344CB8AC3E}">
        <p14:creationId xmlns:p14="http://schemas.microsoft.com/office/powerpoint/2010/main" val="3052947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0B96637-38FE-469D-8B66-7F1AB62D2BB9}" type="datetimeFigureOut">
              <a:rPr lang="pl-PL" smtClean="0"/>
              <a:pPr/>
              <a:t>2012-04-18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9BC5A41-37A3-416F-BB5A-1C2F75A0231D}" type="slidenum">
              <a:rPr lang="pl-PL" smtClean="0"/>
              <a:pPr/>
              <a:t>‹#›</a:t>
            </a:fld>
            <a:endParaRPr lang="pl-PL"/>
          </a:p>
        </p:txBody>
      </p:sp>
    </p:spTree>
    <p:extLst>
      <p:ext uri="{BB962C8B-B14F-4D97-AF65-F5344CB8AC3E}">
        <p14:creationId xmlns:p14="http://schemas.microsoft.com/office/powerpoint/2010/main" val="1963393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0B96637-38FE-469D-8B66-7F1AB62D2BB9}" type="datetimeFigureOut">
              <a:rPr lang="pl-PL" smtClean="0"/>
              <a:pPr/>
              <a:t>2012-04-18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9BC5A41-37A3-416F-BB5A-1C2F75A0231D}" type="slidenum">
              <a:rPr lang="pl-PL" smtClean="0"/>
              <a:pPr/>
              <a:t>‹#›</a:t>
            </a:fld>
            <a:endParaRPr lang="pl-PL"/>
          </a:p>
        </p:txBody>
      </p:sp>
    </p:spTree>
    <p:extLst>
      <p:ext uri="{BB962C8B-B14F-4D97-AF65-F5344CB8AC3E}">
        <p14:creationId xmlns:p14="http://schemas.microsoft.com/office/powerpoint/2010/main" val="2005829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0B96637-38FE-469D-8B66-7F1AB62D2BB9}"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9BC5A41-37A3-416F-BB5A-1C2F75A0231D}" type="slidenum">
              <a:rPr lang="pl-PL" smtClean="0"/>
              <a:pPr/>
              <a:t>‹#›</a:t>
            </a:fld>
            <a:endParaRPr lang="pl-PL"/>
          </a:p>
        </p:txBody>
      </p:sp>
    </p:spTree>
    <p:extLst>
      <p:ext uri="{BB962C8B-B14F-4D97-AF65-F5344CB8AC3E}">
        <p14:creationId xmlns:p14="http://schemas.microsoft.com/office/powerpoint/2010/main" val="1834065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0B96637-38FE-469D-8B66-7F1AB62D2BB9}"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9BC5A41-37A3-416F-BB5A-1C2F75A0231D}" type="slidenum">
              <a:rPr lang="pl-PL" smtClean="0"/>
              <a:pPr/>
              <a:t>‹#›</a:t>
            </a:fld>
            <a:endParaRPr lang="pl-PL"/>
          </a:p>
        </p:txBody>
      </p:sp>
    </p:spTree>
    <p:extLst>
      <p:ext uri="{BB962C8B-B14F-4D97-AF65-F5344CB8AC3E}">
        <p14:creationId xmlns:p14="http://schemas.microsoft.com/office/powerpoint/2010/main" val="2338092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2BBD7459-6920-42F6-8058-ECD76FC0F104}"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72561B-DE9F-4B04-A1C0-07291E235DA1}" type="slidenum">
              <a:rPr lang="pl-PL" smtClean="0"/>
              <a:pPr/>
              <a:t>‹#›</a:t>
            </a:fld>
            <a:endParaRPr lang="pl-PL"/>
          </a:p>
        </p:txBody>
      </p:sp>
    </p:spTree>
    <p:extLst>
      <p:ext uri="{BB962C8B-B14F-4D97-AF65-F5344CB8AC3E}">
        <p14:creationId xmlns:p14="http://schemas.microsoft.com/office/powerpoint/2010/main" val="897018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a:xfrm>
            <a:off x="755576" y="620688"/>
            <a:ext cx="8229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BBD7459-6920-42F6-8058-ECD76FC0F104}" type="datetimeFigureOut">
              <a:rPr lang="pl-PL" smtClean="0"/>
              <a:pPr/>
              <a:t>2012-04-18</a:t>
            </a:fld>
            <a:endParaRPr lang="pl-PL"/>
          </a:p>
        </p:txBody>
      </p:sp>
      <p:sp>
        <p:nvSpPr>
          <p:cNvPr id="5" name="Symbol zastępczy stopki 4"/>
          <p:cNvSpPr>
            <a:spLocks noGrp="1"/>
          </p:cNvSpPr>
          <p:nvPr>
            <p:ph type="ftr" sz="quarter" idx="11"/>
          </p:nvPr>
        </p:nvSpPr>
        <p:spPr>
          <a:xfrm>
            <a:off x="3275856" y="5445224"/>
            <a:ext cx="2895600" cy="365125"/>
          </a:xfrm>
        </p:spPr>
        <p:txBody>
          <a:bodyPr/>
          <a:lstStyle>
            <a:lvl1pPr>
              <a:defRPr b="1"/>
            </a:lvl1pPr>
          </a:lstStyle>
          <a:p>
            <a:endParaRPr lang="pl-PL" dirty="0"/>
          </a:p>
        </p:txBody>
      </p:sp>
      <p:sp>
        <p:nvSpPr>
          <p:cNvPr id="6" name="Symbol zastępczy numeru slajdu 5"/>
          <p:cNvSpPr>
            <a:spLocks noGrp="1"/>
          </p:cNvSpPr>
          <p:nvPr>
            <p:ph type="sldNum" sz="quarter" idx="12"/>
          </p:nvPr>
        </p:nvSpPr>
        <p:spPr/>
        <p:txBody>
          <a:bodyPr/>
          <a:lstStyle/>
          <a:p>
            <a:fld id="{2E72561B-DE9F-4B04-A1C0-07291E235DA1}" type="slidenum">
              <a:rPr lang="pl-PL" smtClean="0"/>
              <a:pPr/>
              <a:t>‹#›</a:t>
            </a:fld>
            <a:endParaRPr lang="pl-PL"/>
          </a:p>
        </p:txBody>
      </p:sp>
    </p:spTree>
    <p:extLst>
      <p:ext uri="{BB962C8B-B14F-4D97-AF65-F5344CB8AC3E}">
        <p14:creationId xmlns:p14="http://schemas.microsoft.com/office/powerpoint/2010/main" val="3190467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2BBD7459-6920-42F6-8058-ECD76FC0F104}"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72561B-DE9F-4B04-A1C0-07291E235DA1}" type="slidenum">
              <a:rPr lang="pl-PL" smtClean="0"/>
              <a:pPr/>
              <a:t>‹#›</a:t>
            </a:fld>
            <a:endParaRPr lang="pl-PL"/>
          </a:p>
        </p:txBody>
      </p:sp>
    </p:spTree>
    <p:extLst>
      <p:ext uri="{BB962C8B-B14F-4D97-AF65-F5344CB8AC3E}">
        <p14:creationId xmlns:p14="http://schemas.microsoft.com/office/powerpoint/2010/main" val="198344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5DB6814-70DB-4879-A1D5-180F4A548F24}" type="datetimeFigureOut">
              <a:rPr lang="pl-PL" smtClean="0"/>
              <a:pPr/>
              <a:t>2012-04-18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4291E4B-861E-42EB-8EC7-7913958F9FD8}" type="slidenum">
              <a:rPr lang="pl-PL" smtClean="0"/>
              <a:pPr/>
              <a:t>‹#›</a:t>
            </a:fld>
            <a:endParaRPr lang="pl-PL"/>
          </a:p>
        </p:txBody>
      </p:sp>
    </p:spTree>
    <p:extLst>
      <p:ext uri="{BB962C8B-B14F-4D97-AF65-F5344CB8AC3E}">
        <p14:creationId xmlns:p14="http://schemas.microsoft.com/office/powerpoint/2010/main" val="3550891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2BBD7459-6920-42F6-8058-ECD76FC0F104}" type="datetimeFigureOut">
              <a:rPr lang="pl-PL" smtClean="0"/>
              <a:pPr/>
              <a:t>2012-04-18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E72561B-DE9F-4B04-A1C0-07291E235DA1}" type="slidenum">
              <a:rPr lang="pl-PL" smtClean="0"/>
              <a:pPr/>
              <a:t>‹#›</a:t>
            </a:fld>
            <a:endParaRPr lang="pl-PL"/>
          </a:p>
        </p:txBody>
      </p:sp>
    </p:spTree>
    <p:extLst>
      <p:ext uri="{BB962C8B-B14F-4D97-AF65-F5344CB8AC3E}">
        <p14:creationId xmlns:p14="http://schemas.microsoft.com/office/powerpoint/2010/main" val="2372116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2BBD7459-6920-42F6-8058-ECD76FC0F104}" type="datetimeFigureOut">
              <a:rPr lang="pl-PL" smtClean="0"/>
              <a:pPr/>
              <a:t>2012-04-18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E72561B-DE9F-4B04-A1C0-07291E235DA1}" type="slidenum">
              <a:rPr lang="pl-PL" smtClean="0"/>
              <a:pPr/>
              <a:t>‹#›</a:t>
            </a:fld>
            <a:endParaRPr lang="pl-PL"/>
          </a:p>
        </p:txBody>
      </p:sp>
    </p:spTree>
    <p:extLst>
      <p:ext uri="{BB962C8B-B14F-4D97-AF65-F5344CB8AC3E}">
        <p14:creationId xmlns:p14="http://schemas.microsoft.com/office/powerpoint/2010/main" val="2119564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2BBD7459-6920-42F6-8058-ECD76FC0F104}" type="datetimeFigureOut">
              <a:rPr lang="pl-PL" smtClean="0"/>
              <a:pPr/>
              <a:t>2012-04-18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E72561B-DE9F-4B04-A1C0-07291E235DA1}" type="slidenum">
              <a:rPr lang="pl-PL" smtClean="0"/>
              <a:pPr/>
              <a:t>‹#›</a:t>
            </a:fld>
            <a:endParaRPr lang="pl-PL"/>
          </a:p>
        </p:txBody>
      </p:sp>
    </p:spTree>
    <p:extLst>
      <p:ext uri="{BB962C8B-B14F-4D97-AF65-F5344CB8AC3E}">
        <p14:creationId xmlns:p14="http://schemas.microsoft.com/office/powerpoint/2010/main" val="1460190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BBD7459-6920-42F6-8058-ECD76FC0F104}" type="datetimeFigureOut">
              <a:rPr lang="pl-PL" smtClean="0"/>
              <a:pPr/>
              <a:t>2012-04-18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E72561B-DE9F-4B04-A1C0-07291E235DA1}" type="slidenum">
              <a:rPr lang="pl-PL" smtClean="0"/>
              <a:pPr/>
              <a:t>‹#›</a:t>
            </a:fld>
            <a:endParaRPr lang="pl-PL"/>
          </a:p>
        </p:txBody>
      </p:sp>
    </p:spTree>
    <p:extLst>
      <p:ext uri="{BB962C8B-B14F-4D97-AF65-F5344CB8AC3E}">
        <p14:creationId xmlns:p14="http://schemas.microsoft.com/office/powerpoint/2010/main" val="3906394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BBD7459-6920-42F6-8058-ECD76FC0F104}" type="datetimeFigureOut">
              <a:rPr lang="pl-PL" smtClean="0"/>
              <a:pPr/>
              <a:t>2012-04-18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E72561B-DE9F-4B04-A1C0-07291E235DA1}" type="slidenum">
              <a:rPr lang="pl-PL" smtClean="0"/>
              <a:pPr/>
              <a:t>‹#›</a:t>
            </a:fld>
            <a:endParaRPr lang="pl-PL"/>
          </a:p>
        </p:txBody>
      </p:sp>
    </p:spTree>
    <p:extLst>
      <p:ext uri="{BB962C8B-B14F-4D97-AF65-F5344CB8AC3E}">
        <p14:creationId xmlns:p14="http://schemas.microsoft.com/office/powerpoint/2010/main" val="3668749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BBD7459-6920-42F6-8058-ECD76FC0F104}" type="datetimeFigureOut">
              <a:rPr lang="pl-PL" smtClean="0"/>
              <a:pPr/>
              <a:t>2012-04-18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E72561B-DE9F-4B04-A1C0-07291E235DA1}" type="slidenum">
              <a:rPr lang="pl-PL" smtClean="0"/>
              <a:pPr/>
              <a:t>‹#›</a:t>
            </a:fld>
            <a:endParaRPr lang="pl-PL"/>
          </a:p>
        </p:txBody>
      </p:sp>
    </p:spTree>
    <p:extLst>
      <p:ext uri="{BB962C8B-B14F-4D97-AF65-F5344CB8AC3E}">
        <p14:creationId xmlns:p14="http://schemas.microsoft.com/office/powerpoint/2010/main" val="37060472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BBD7459-6920-42F6-8058-ECD76FC0F104}"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72561B-DE9F-4B04-A1C0-07291E235DA1}" type="slidenum">
              <a:rPr lang="pl-PL" smtClean="0"/>
              <a:pPr/>
              <a:t>‹#›</a:t>
            </a:fld>
            <a:endParaRPr lang="pl-PL"/>
          </a:p>
        </p:txBody>
      </p:sp>
    </p:spTree>
    <p:extLst>
      <p:ext uri="{BB962C8B-B14F-4D97-AF65-F5344CB8AC3E}">
        <p14:creationId xmlns:p14="http://schemas.microsoft.com/office/powerpoint/2010/main" val="23929777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BBD7459-6920-42F6-8058-ECD76FC0F104}" type="datetimeFigureOut">
              <a:rPr lang="pl-PL" smtClean="0"/>
              <a:pPr/>
              <a:t>2012-04-18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72561B-DE9F-4B04-A1C0-07291E235DA1}" type="slidenum">
              <a:rPr lang="pl-PL" smtClean="0"/>
              <a:pPr/>
              <a:t>‹#›</a:t>
            </a:fld>
            <a:endParaRPr lang="pl-PL"/>
          </a:p>
        </p:txBody>
      </p:sp>
    </p:spTree>
    <p:extLst>
      <p:ext uri="{BB962C8B-B14F-4D97-AF65-F5344CB8AC3E}">
        <p14:creationId xmlns:p14="http://schemas.microsoft.com/office/powerpoint/2010/main" val="83426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5DB6814-70DB-4879-A1D5-180F4A548F24}" type="datetimeFigureOut">
              <a:rPr lang="pl-PL" smtClean="0"/>
              <a:pPr/>
              <a:t>2012-04-18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4291E4B-861E-42EB-8EC7-7913958F9FD8}" type="slidenum">
              <a:rPr lang="pl-PL" smtClean="0"/>
              <a:pPr/>
              <a:t>‹#›</a:t>
            </a:fld>
            <a:endParaRPr lang="pl-PL"/>
          </a:p>
        </p:txBody>
      </p:sp>
    </p:spTree>
    <p:extLst>
      <p:ext uri="{BB962C8B-B14F-4D97-AF65-F5344CB8AC3E}">
        <p14:creationId xmlns:p14="http://schemas.microsoft.com/office/powerpoint/2010/main" val="289794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5DB6814-70DB-4879-A1D5-180F4A548F24}" type="datetimeFigureOut">
              <a:rPr lang="pl-PL" smtClean="0"/>
              <a:pPr/>
              <a:t>2012-04-18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4291E4B-861E-42EB-8EC7-7913958F9FD8}" type="slidenum">
              <a:rPr lang="pl-PL" smtClean="0"/>
              <a:pPr/>
              <a:t>‹#›</a:t>
            </a:fld>
            <a:endParaRPr lang="pl-PL"/>
          </a:p>
        </p:txBody>
      </p:sp>
    </p:spTree>
    <p:extLst>
      <p:ext uri="{BB962C8B-B14F-4D97-AF65-F5344CB8AC3E}">
        <p14:creationId xmlns:p14="http://schemas.microsoft.com/office/powerpoint/2010/main" val="379690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5DB6814-70DB-4879-A1D5-180F4A548F24}" type="datetimeFigureOut">
              <a:rPr lang="pl-PL" smtClean="0"/>
              <a:pPr/>
              <a:t>2012-04-18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4291E4B-861E-42EB-8EC7-7913958F9FD8}" type="slidenum">
              <a:rPr lang="pl-PL" smtClean="0"/>
              <a:pPr/>
              <a:t>‹#›</a:t>
            </a:fld>
            <a:endParaRPr lang="pl-PL"/>
          </a:p>
        </p:txBody>
      </p:sp>
    </p:spTree>
    <p:extLst>
      <p:ext uri="{BB962C8B-B14F-4D97-AF65-F5344CB8AC3E}">
        <p14:creationId xmlns:p14="http://schemas.microsoft.com/office/powerpoint/2010/main" val="142333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5DB6814-70DB-4879-A1D5-180F4A548F24}" type="datetimeFigureOut">
              <a:rPr lang="pl-PL" smtClean="0"/>
              <a:pPr/>
              <a:t>2012-04-18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4291E4B-861E-42EB-8EC7-7913958F9FD8}" type="slidenum">
              <a:rPr lang="pl-PL" smtClean="0"/>
              <a:pPr/>
              <a:t>‹#›</a:t>
            </a:fld>
            <a:endParaRPr lang="pl-PL"/>
          </a:p>
        </p:txBody>
      </p:sp>
    </p:spTree>
    <p:extLst>
      <p:ext uri="{BB962C8B-B14F-4D97-AF65-F5344CB8AC3E}">
        <p14:creationId xmlns:p14="http://schemas.microsoft.com/office/powerpoint/2010/main" val="241928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5DB6814-70DB-4879-A1D5-180F4A548F24}" type="datetimeFigureOut">
              <a:rPr lang="pl-PL" smtClean="0"/>
              <a:pPr/>
              <a:t>2012-04-18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4291E4B-861E-42EB-8EC7-7913958F9FD8}" type="slidenum">
              <a:rPr lang="pl-PL" smtClean="0"/>
              <a:pPr/>
              <a:t>‹#›</a:t>
            </a:fld>
            <a:endParaRPr lang="pl-PL"/>
          </a:p>
        </p:txBody>
      </p:sp>
    </p:spTree>
    <p:extLst>
      <p:ext uri="{BB962C8B-B14F-4D97-AF65-F5344CB8AC3E}">
        <p14:creationId xmlns:p14="http://schemas.microsoft.com/office/powerpoint/2010/main" val="336074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5" name="Symbol zastępczy stopki 4"/>
          <p:cNvSpPr>
            <a:spLocks noGrp="1"/>
          </p:cNvSpPr>
          <p:nvPr>
            <p:ph type="ftr" sz="quarter" idx="3"/>
          </p:nvPr>
        </p:nvSpPr>
        <p:spPr>
          <a:xfrm>
            <a:off x="3203848" y="63813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91E4B-861E-42EB-8EC7-7913958F9FD8}" type="slidenum">
              <a:rPr lang="pl-PL" smtClean="0"/>
              <a:pPr/>
              <a:t>‹#›</a:t>
            </a:fld>
            <a:endParaRPr lang="pl-PL"/>
          </a:p>
        </p:txBody>
      </p:sp>
    </p:spTree>
    <p:extLst>
      <p:ext uri="{BB962C8B-B14F-4D97-AF65-F5344CB8AC3E}">
        <p14:creationId xmlns:p14="http://schemas.microsoft.com/office/powerpoint/2010/main" val="2170840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CCFFB-377C-4383-8CF1-EF98A16634CD}" type="datetimeFigureOut">
              <a:rPr lang="pl-PL" smtClean="0"/>
              <a:pPr/>
              <a:t>2012-04-18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48886-5564-4A3C-A826-9CB5CA97B625}" type="slidenum">
              <a:rPr lang="pl-PL" smtClean="0"/>
              <a:pPr/>
              <a:t>‹#›</a:t>
            </a:fld>
            <a:endParaRPr lang="pl-PL"/>
          </a:p>
        </p:txBody>
      </p:sp>
    </p:spTree>
    <p:extLst>
      <p:ext uri="{BB962C8B-B14F-4D97-AF65-F5344CB8AC3E}">
        <p14:creationId xmlns:p14="http://schemas.microsoft.com/office/powerpoint/2010/main" val="30505020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9"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96637-38FE-469D-8B66-7F1AB62D2BB9}" type="datetimeFigureOut">
              <a:rPr lang="pl-PL" smtClean="0"/>
              <a:pPr/>
              <a:t>2012-04-18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C5A41-37A3-416F-BB5A-1C2F75A0231D}" type="slidenum">
              <a:rPr lang="pl-PL" smtClean="0"/>
              <a:pPr/>
              <a:t>‹#›</a:t>
            </a:fld>
            <a:endParaRPr lang="pl-PL"/>
          </a:p>
        </p:txBody>
      </p:sp>
    </p:spTree>
    <p:extLst>
      <p:ext uri="{BB962C8B-B14F-4D97-AF65-F5344CB8AC3E}">
        <p14:creationId xmlns:p14="http://schemas.microsoft.com/office/powerpoint/2010/main" val="4156336525"/>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67544" y="274638"/>
            <a:ext cx="8208912" cy="1143000"/>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2561B-DE9F-4B04-A1C0-07291E235DA1}" type="slidenum">
              <a:rPr lang="pl-PL" smtClean="0"/>
              <a:pPr/>
              <a:t>‹#›</a:t>
            </a:fld>
            <a:endParaRPr lang="pl-PL"/>
          </a:p>
        </p:txBody>
      </p:sp>
    </p:spTree>
    <p:extLst>
      <p:ext uri="{BB962C8B-B14F-4D97-AF65-F5344CB8AC3E}">
        <p14:creationId xmlns:p14="http://schemas.microsoft.com/office/powerpoint/2010/main" val="34510360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_____Microsoft_Excel_97-20031.xls"/></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_____Microsoft_Excel_97-20032.xls"/><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_____Microsoft_Excel_97-20033.xls"/><Relationship Id="rId2" Type="http://schemas.openxmlformats.org/officeDocument/2006/relationships/slideLayout" Target="../slideLayouts/slideLayout43.xml"/><Relationship Id="rId1" Type="http://schemas.openxmlformats.org/officeDocument/2006/relationships/vmlDrawing" Target="../drawings/vmlDrawing3.vml"/><Relationship Id="rId5" Type="http://schemas.openxmlformats.org/officeDocument/2006/relationships/oleObject" Target="../embeddings/_____Microsoft_Excel_97-20034.xls"/><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_____Microsoft_Excel_97-20035.xls"/><Relationship Id="rId2" Type="http://schemas.openxmlformats.org/officeDocument/2006/relationships/slideLayout" Target="../slideLayouts/slideLayout43.xml"/><Relationship Id="rId1" Type="http://schemas.openxmlformats.org/officeDocument/2006/relationships/vmlDrawing" Target="../drawings/vmlDrawing4.vml"/><Relationship Id="rId5" Type="http://schemas.openxmlformats.org/officeDocument/2006/relationships/oleObject" Target="../embeddings/_____Microsoft_Excel_97-20036.xls"/><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hyperlink" Target="mailto:Stanislaw.Drzazdzewski@men.gov.pl" TargetMode="Externa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7077" y="1052736"/>
            <a:ext cx="8229600" cy="2232248"/>
          </a:xfrm>
        </p:spPr>
        <p:txBody>
          <a:bodyPr>
            <a:normAutofit/>
          </a:bodyPr>
          <a:lstStyle/>
          <a:p>
            <a:r>
              <a:rPr lang="en-GB" sz="3200" b="1" dirty="0">
                <a:solidFill>
                  <a:srgbClr val="336699"/>
                </a:solidFill>
              </a:rPr>
              <a:t>Education priorities and challenges in Poland </a:t>
            </a:r>
            <a:r>
              <a:rPr lang="pl-PL" sz="3200" b="1" dirty="0" smtClean="0">
                <a:solidFill>
                  <a:srgbClr val="336699"/>
                </a:solidFill>
              </a:rPr>
              <a:t/>
            </a:r>
            <a:br>
              <a:rPr lang="pl-PL" sz="3200" b="1" dirty="0" smtClean="0">
                <a:solidFill>
                  <a:srgbClr val="336699"/>
                </a:solidFill>
              </a:rPr>
            </a:br>
            <a:r>
              <a:rPr lang="en-GB" sz="3200" b="1" dirty="0" smtClean="0">
                <a:solidFill>
                  <a:srgbClr val="336699"/>
                </a:solidFill>
              </a:rPr>
              <a:t>– </a:t>
            </a:r>
            <a:r>
              <a:rPr lang="en-GB" sz="3200" b="1" dirty="0">
                <a:solidFill>
                  <a:srgbClr val="336699"/>
                </a:solidFill>
              </a:rPr>
              <a:t>from the perspective of Europe 2020 strategy and ET2020 targets</a:t>
            </a:r>
            <a:endParaRPr lang="pl-PL" sz="3200" dirty="0">
              <a:solidFill>
                <a:srgbClr val="336699"/>
              </a:solidFill>
            </a:endParaRPr>
          </a:p>
        </p:txBody>
      </p:sp>
      <p:sp>
        <p:nvSpPr>
          <p:cNvPr id="3" name="Rectangle 3"/>
          <p:cNvSpPr txBox="1">
            <a:spLocks noChangeArrowheads="1"/>
          </p:cNvSpPr>
          <p:nvPr/>
        </p:nvSpPr>
        <p:spPr>
          <a:xfrm>
            <a:off x="827584" y="4797152"/>
            <a:ext cx="7588586" cy="12241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l-PL" sz="1600" dirty="0" smtClean="0">
                <a:solidFill>
                  <a:schemeClr val="tx2"/>
                </a:solidFill>
              </a:rPr>
              <a:t>Stanisław </a:t>
            </a:r>
            <a:r>
              <a:rPr lang="pl-PL" sz="1600" dirty="0" err="1" smtClean="0">
                <a:solidFill>
                  <a:schemeClr val="tx2"/>
                </a:solidFill>
              </a:rPr>
              <a:t>Drzażdżewski</a:t>
            </a:r>
            <a:endParaRPr lang="pl-PL" sz="1600" dirty="0" smtClean="0">
              <a:solidFill>
                <a:schemeClr val="tx2"/>
              </a:solidFill>
            </a:endParaRPr>
          </a:p>
          <a:p>
            <a:pPr marL="0" indent="0">
              <a:buNone/>
            </a:pPr>
            <a:r>
              <a:rPr lang="en-GB" sz="1600" dirty="0" smtClean="0">
                <a:solidFill>
                  <a:schemeClr val="tx2"/>
                </a:solidFill>
              </a:rPr>
              <a:t>General </a:t>
            </a:r>
            <a:r>
              <a:rPr lang="pl-PL" sz="1600" dirty="0">
                <a:solidFill>
                  <a:schemeClr val="tx2"/>
                </a:solidFill>
              </a:rPr>
              <a:t>C</a:t>
            </a:r>
            <a:r>
              <a:rPr lang="en-GB" sz="1600" dirty="0" err="1" smtClean="0">
                <a:solidFill>
                  <a:schemeClr val="tx2"/>
                </a:solidFill>
              </a:rPr>
              <a:t>ounsellor</a:t>
            </a:r>
            <a:endParaRPr lang="en-GB" sz="1600" dirty="0" smtClean="0">
              <a:solidFill>
                <a:schemeClr val="tx2"/>
              </a:solidFill>
            </a:endParaRPr>
          </a:p>
          <a:p>
            <a:pPr marL="0" indent="0">
              <a:buNone/>
            </a:pPr>
            <a:r>
              <a:rPr lang="en-GB" sz="1600" dirty="0" smtClean="0">
                <a:solidFill>
                  <a:schemeClr val="tx2"/>
                </a:solidFill>
              </a:rPr>
              <a:t>Ministry of National Education </a:t>
            </a:r>
            <a:endParaRPr lang="pl-PL" sz="1600" dirty="0" smtClean="0">
              <a:solidFill>
                <a:schemeClr val="tx2"/>
              </a:solidFill>
            </a:endParaRPr>
          </a:p>
          <a:p>
            <a:pPr marL="0" indent="0">
              <a:buNone/>
            </a:pPr>
            <a:r>
              <a:rPr lang="en-GB" sz="1600" dirty="0" smtClean="0">
                <a:solidFill>
                  <a:schemeClr val="tx2"/>
                </a:solidFill>
              </a:rPr>
              <a:t>Poland</a:t>
            </a:r>
          </a:p>
        </p:txBody>
      </p:sp>
      <p:pic>
        <p:nvPicPr>
          <p:cNvPr id="6" name="Picture 10" descr="KIW_M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6260723"/>
            <a:ext cx="419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ostokąt 3"/>
          <p:cNvSpPr/>
          <p:nvPr/>
        </p:nvSpPr>
        <p:spPr>
          <a:xfrm>
            <a:off x="827584" y="3573016"/>
            <a:ext cx="7272808" cy="923330"/>
          </a:xfrm>
          <a:prstGeom prst="rect">
            <a:avLst/>
          </a:prstGeom>
        </p:spPr>
        <p:txBody>
          <a:bodyPr wrap="square">
            <a:spAutoFit/>
          </a:bodyPr>
          <a:lstStyle/>
          <a:p>
            <a:r>
              <a:rPr lang="en-GB" dirty="0">
                <a:solidFill>
                  <a:schemeClr val="tx2">
                    <a:lumMod val="60000"/>
                    <a:lumOff val="40000"/>
                  </a:schemeClr>
                </a:solidFill>
              </a:rPr>
              <a:t>Conference</a:t>
            </a:r>
            <a:endParaRPr lang="pl-PL" dirty="0">
              <a:solidFill>
                <a:schemeClr val="tx2">
                  <a:lumMod val="60000"/>
                  <a:lumOff val="40000"/>
                </a:schemeClr>
              </a:solidFill>
            </a:endParaRPr>
          </a:p>
          <a:p>
            <a:r>
              <a:rPr lang="en-US" b="1" dirty="0">
                <a:solidFill>
                  <a:schemeClr val="tx2">
                    <a:lumMod val="60000"/>
                    <a:lumOff val="40000"/>
                  </a:schemeClr>
                </a:solidFill>
              </a:rPr>
              <a:t>Modernization of Education as a Precondition for Sustainable Development</a:t>
            </a:r>
            <a:endParaRPr lang="pl-PL" dirty="0">
              <a:solidFill>
                <a:schemeClr val="tx2">
                  <a:lumMod val="60000"/>
                  <a:lumOff val="40000"/>
                </a:schemeClr>
              </a:solidFill>
            </a:endParaRPr>
          </a:p>
          <a:p>
            <a:r>
              <a:rPr lang="en-US" dirty="0">
                <a:solidFill>
                  <a:schemeClr val="tx2">
                    <a:lumMod val="60000"/>
                    <a:lumOff val="40000"/>
                  </a:schemeClr>
                </a:solidFill>
              </a:rPr>
              <a:t>April 20/21, 2012, Yaroslavl</a:t>
            </a:r>
            <a:endParaRPr lang="pl-PL" dirty="0">
              <a:solidFill>
                <a:schemeClr val="tx2">
                  <a:lumMod val="60000"/>
                  <a:lumOff val="40000"/>
                </a:schemeClr>
              </a:solidFill>
            </a:endParaRPr>
          </a:p>
        </p:txBody>
      </p:sp>
    </p:spTree>
    <p:extLst>
      <p:ext uri="{BB962C8B-B14F-4D97-AF65-F5344CB8AC3E}">
        <p14:creationId xmlns:p14="http://schemas.microsoft.com/office/powerpoint/2010/main" val="2779004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10</a:t>
            </a:fld>
            <a:endParaRPr lang="en-US" b="0" dirty="0" smtClean="0"/>
          </a:p>
        </p:txBody>
      </p:sp>
      <p:sp>
        <p:nvSpPr>
          <p:cNvPr id="14" name="Rectangle 2"/>
          <p:cNvSpPr>
            <a:spLocks noGrp="1" noChangeArrowheads="1"/>
          </p:cNvSpPr>
          <p:nvPr>
            <p:ph type="title"/>
          </p:nvPr>
        </p:nvSpPr>
        <p:spPr>
          <a:xfrm>
            <a:off x="402453" y="188640"/>
            <a:ext cx="8387059" cy="946246"/>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marL="717550" eaLnBrk="0" hangingPunct="0"/>
            <a:r>
              <a:rPr lang="en-GB" sz="2800" b="1" dirty="0">
                <a:solidFill>
                  <a:schemeClr val="tx2"/>
                </a:solidFill>
                <a:cs typeface="Arial" pitchFamily="34" charset="0"/>
              </a:rPr>
              <a:t>Poland in the perspective of EU education targets</a:t>
            </a:r>
          </a:p>
        </p:txBody>
      </p:sp>
      <p:grpSp>
        <p:nvGrpSpPr>
          <p:cNvPr id="15" name="Group 53"/>
          <p:cNvGrpSpPr>
            <a:grpSpLocks/>
          </p:cNvGrpSpPr>
          <p:nvPr/>
        </p:nvGrpSpPr>
        <p:grpSpPr bwMode="auto">
          <a:xfrm>
            <a:off x="628622" y="366258"/>
            <a:ext cx="574675" cy="552450"/>
            <a:chOff x="2078" y="1680"/>
            <a:chExt cx="1615" cy="1615"/>
          </a:xfrm>
        </p:grpSpPr>
        <p:sp>
          <p:nvSpPr>
            <p:cNvPr id="16"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17"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18" name="Oval 56"/>
            <p:cNvSpPr>
              <a:spLocks noChangeArrowheads="1"/>
            </p:cNvSpPr>
            <p:nvPr/>
          </p:nvSpPr>
          <p:spPr bwMode="gray">
            <a:xfrm>
              <a:off x="2252" y="1856"/>
              <a:ext cx="1267"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0"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1" name="Oval 58"/>
            <p:cNvSpPr>
              <a:spLocks noChangeArrowheads="1"/>
            </p:cNvSpPr>
            <p:nvPr/>
          </p:nvSpPr>
          <p:spPr bwMode="gray">
            <a:xfrm>
              <a:off x="2332"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2"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24" name="Text Box 5"/>
          <p:cNvSpPr txBox="1">
            <a:spLocks noChangeArrowheads="1"/>
          </p:cNvSpPr>
          <p:nvPr/>
        </p:nvSpPr>
        <p:spPr bwMode="auto">
          <a:xfrm>
            <a:off x="356808" y="1391238"/>
            <a:ext cx="8352929" cy="489364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lgn="just" eaLnBrk="1" hangingPunct="1">
              <a:buFont typeface="Arial" pitchFamily="34" charset="0"/>
              <a:buChar char="•"/>
            </a:pPr>
            <a:r>
              <a:rPr lang="en-GB" sz="2400" b="1" dirty="0" smtClean="0">
                <a:solidFill>
                  <a:srgbClr val="336699"/>
                </a:solidFill>
              </a:rPr>
              <a:t>Poland’s performance in the new set of 5 measurable benchmarks of ET2020 is not so favourable but still relatively high in 4 benchmarks</a:t>
            </a:r>
          </a:p>
          <a:p>
            <a:pPr marL="342900" indent="-342900" algn="just" eaLnBrk="1" hangingPunct="1">
              <a:buFont typeface="Arial" pitchFamily="34" charset="0"/>
              <a:buChar char="•"/>
            </a:pPr>
            <a:r>
              <a:rPr lang="en-GB" sz="2400" b="1" dirty="0" smtClean="0">
                <a:solidFill>
                  <a:srgbClr val="336699"/>
                </a:solidFill>
              </a:rPr>
              <a:t>Only one benchmark is now in Poland above the target set by the EU for 2020 - </a:t>
            </a:r>
            <a:r>
              <a:rPr lang="en-GB" sz="2400" b="1" dirty="0" smtClean="0">
                <a:solidFill>
                  <a:srgbClr val="FF0000"/>
                </a:solidFill>
              </a:rPr>
              <a:t>percentage of ESL </a:t>
            </a:r>
            <a:r>
              <a:rPr lang="en-GB" sz="2400" b="1" dirty="0" smtClean="0">
                <a:solidFill>
                  <a:srgbClr val="336699"/>
                </a:solidFill>
              </a:rPr>
              <a:t>(5.4%) while the EU  target for 2020 is less than 10% </a:t>
            </a:r>
          </a:p>
          <a:p>
            <a:pPr marL="342900" indent="-342900" algn="just" eaLnBrk="1" hangingPunct="1">
              <a:buFont typeface="Arial" pitchFamily="34" charset="0"/>
              <a:buChar char="•"/>
            </a:pPr>
            <a:r>
              <a:rPr lang="en-GB" sz="2400" b="1" dirty="0" smtClean="0">
                <a:solidFill>
                  <a:srgbClr val="336699"/>
                </a:solidFill>
              </a:rPr>
              <a:t>But relatively good performance was in 2009 recorded in area of </a:t>
            </a:r>
            <a:r>
              <a:rPr lang="en-GB" sz="2400" b="1" dirty="0" smtClean="0">
                <a:solidFill>
                  <a:srgbClr val="FF0000"/>
                </a:solidFill>
              </a:rPr>
              <a:t>low achievers in basic skills </a:t>
            </a:r>
            <a:r>
              <a:rPr lang="en-GB" sz="2400" b="1" dirty="0" smtClean="0">
                <a:solidFill>
                  <a:srgbClr val="336699"/>
                </a:solidFill>
              </a:rPr>
              <a:t>- 15% in reading and 13.1% in science compared to the EU 2020 target of less than 15% for both </a:t>
            </a:r>
          </a:p>
          <a:p>
            <a:pPr marL="342900" indent="-342900" algn="just" eaLnBrk="1" hangingPunct="1">
              <a:buFont typeface="Arial" pitchFamily="34" charset="0"/>
              <a:buChar char="•"/>
            </a:pPr>
            <a:r>
              <a:rPr lang="en-GB" sz="2400" b="1" dirty="0" smtClean="0">
                <a:solidFill>
                  <a:srgbClr val="336699"/>
                </a:solidFill>
              </a:rPr>
              <a:t>Poland is in last years one of the quickest developing Member States when it comes to </a:t>
            </a:r>
            <a:r>
              <a:rPr lang="en-GB" sz="2400" b="1" dirty="0" smtClean="0">
                <a:solidFill>
                  <a:srgbClr val="FF0000"/>
                </a:solidFill>
              </a:rPr>
              <a:t>tertiary level attainment</a:t>
            </a:r>
            <a:r>
              <a:rPr lang="en-GB" sz="2400" b="1" dirty="0" smtClean="0">
                <a:solidFill>
                  <a:srgbClr val="336699"/>
                </a:solidFill>
              </a:rPr>
              <a:t> and </a:t>
            </a:r>
            <a:r>
              <a:rPr lang="en-GB" sz="2400" b="1" dirty="0" smtClean="0">
                <a:solidFill>
                  <a:srgbClr val="FF0000"/>
                </a:solidFill>
              </a:rPr>
              <a:t>early childhood education and care</a:t>
            </a:r>
            <a:endParaRPr lang="en-GB" sz="2400" b="1" dirty="0">
              <a:solidFill>
                <a:srgbClr val="FF0000"/>
              </a:solidFill>
            </a:endParaRPr>
          </a:p>
        </p:txBody>
      </p:sp>
    </p:spTree>
    <p:extLst>
      <p:ext uri="{BB962C8B-B14F-4D97-AF65-F5344CB8AC3E}">
        <p14:creationId xmlns:p14="http://schemas.microsoft.com/office/powerpoint/2010/main" val="6633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11</a:t>
            </a:fld>
            <a:endParaRPr lang="en-US" b="0" dirty="0" smtClean="0"/>
          </a:p>
        </p:txBody>
      </p:sp>
      <p:sp>
        <p:nvSpPr>
          <p:cNvPr id="14" name="Rectangle 2"/>
          <p:cNvSpPr>
            <a:spLocks noGrp="1" noChangeArrowheads="1"/>
          </p:cNvSpPr>
          <p:nvPr>
            <p:ph type="title"/>
          </p:nvPr>
        </p:nvSpPr>
        <p:spPr>
          <a:xfrm>
            <a:off x="402453" y="188640"/>
            <a:ext cx="8387059" cy="946246"/>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marL="717550" eaLnBrk="0" hangingPunct="0"/>
            <a:r>
              <a:rPr lang="ru-RU" sz="2800" b="1" dirty="0" smtClean="0">
                <a:solidFill>
                  <a:schemeClr val="tx2"/>
                </a:solidFill>
                <a:cs typeface="Arial" pitchFamily="34" charset="0"/>
              </a:rPr>
              <a:t>Польша в свете образовательных целей ЕС</a:t>
            </a:r>
            <a:endParaRPr lang="en-GB" sz="2800" b="1" dirty="0">
              <a:solidFill>
                <a:schemeClr val="tx2"/>
              </a:solidFill>
              <a:cs typeface="Arial" pitchFamily="34" charset="0"/>
            </a:endParaRPr>
          </a:p>
        </p:txBody>
      </p:sp>
      <p:grpSp>
        <p:nvGrpSpPr>
          <p:cNvPr id="2" name="Group 53"/>
          <p:cNvGrpSpPr>
            <a:grpSpLocks/>
          </p:cNvGrpSpPr>
          <p:nvPr/>
        </p:nvGrpSpPr>
        <p:grpSpPr bwMode="auto">
          <a:xfrm>
            <a:off x="628622" y="366258"/>
            <a:ext cx="574675" cy="552450"/>
            <a:chOff x="2078" y="1680"/>
            <a:chExt cx="1615" cy="1615"/>
          </a:xfrm>
        </p:grpSpPr>
        <p:sp>
          <p:nvSpPr>
            <p:cNvPr id="16"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17"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18" name="Oval 56"/>
            <p:cNvSpPr>
              <a:spLocks noChangeArrowheads="1"/>
            </p:cNvSpPr>
            <p:nvPr/>
          </p:nvSpPr>
          <p:spPr bwMode="gray">
            <a:xfrm>
              <a:off x="2252" y="1856"/>
              <a:ext cx="1267"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0"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1" name="Oval 58"/>
            <p:cNvSpPr>
              <a:spLocks noChangeArrowheads="1"/>
            </p:cNvSpPr>
            <p:nvPr/>
          </p:nvSpPr>
          <p:spPr bwMode="gray">
            <a:xfrm>
              <a:off x="2332"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2"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24" name="Text Box 5"/>
          <p:cNvSpPr txBox="1">
            <a:spLocks noChangeArrowheads="1"/>
          </p:cNvSpPr>
          <p:nvPr/>
        </p:nvSpPr>
        <p:spPr bwMode="auto">
          <a:xfrm>
            <a:off x="357158" y="1000108"/>
            <a:ext cx="8352929" cy="563231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lgn="just" eaLnBrk="1" hangingPunct="1">
              <a:buFont typeface="Arial" pitchFamily="34" charset="0"/>
              <a:buChar char="•"/>
            </a:pPr>
            <a:r>
              <a:rPr lang="ru-RU" sz="2400" b="1" dirty="0" smtClean="0">
                <a:solidFill>
                  <a:srgbClr val="336699"/>
                </a:solidFill>
              </a:rPr>
              <a:t>Польша имеет относительно высокие показатели по 4 критериям оценки ЕТ2020 из пяти. </a:t>
            </a:r>
            <a:endParaRPr lang="en-GB" sz="2400" b="1" dirty="0" smtClean="0">
              <a:solidFill>
                <a:schemeClr val="accent6">
                  <a:lumMod val="75000"/>
                </a:schemeClr>
              </a:solidFill>
            </a:endParaRPr>
          </a:p>
          <a:p>
            <a:pPr marL="342900" indent="-342900" algn="just" eaLnBrk="1" hangingPunct="1">
              <a:buFont typeface="Arial" pitchFamily="34" charset="0"/>
              <a:buChar char="•"/>
            </a:pPr>
            <a:r>
              <a:rPr lang="ru-RU" sz="2400" b="1" dirty="0" smtClean="0">
                <a:solidFill>
                  <a:srgbClr val="336699"/>
                </a:solidFill>
              </a:rPr>
              <a:t>Только один из критериев в Польше сейчас выше целевого показателя, установленного ЕС на 2020 год - </a:t>
            </a:r>
            <a:r>
              <a:rPr lang="ru-RU" sz="2400" b="1" dirty="0" smtClean="0">
                <a:solidFill>
                  <a:srgbClr val="FF0000"/>
                </a:solidFill>
              </a:rPr>
              <a:t>доля ESL </a:t>
            </a:r>
            <a:r>
              <a:rPr lang="ru-RU" sz="2400" b="1" dirty="0" smtClean="0">
                <a:solidFill>
                  <a:srgbClr val="336699"/>
                </a:solidFill>
              </a:rPr>
              <a:t>(5,4%), а целью ЕС на 2020 год является показатель менее 10%.</a:t>
            </a:r>
          </a:p>
          <a:p>
            <a:pPr marL="342900" indent="-342900" algn="just" eaLnBrk="1" hangingPunct="1">
              <a:buFont typeface="Arial" pitchFamily="34" charset="0"/>
              <a:buChar char="•"/>
            </a:pPr>
            <a:r>
              <a:rPr lang="ru-RU" sz="2400" b="1" dirty="0" smtClean="0">
                <a:solidFill>
                  <a:srgbClr val="336699"/>
                </a:solidFill>
              </a:rPr>
              <a:t>Но относительно хорошие показатели в 2009 году были зафиксированы по </a:t>
            </a:r>
            <a:r>
              <a:rPr lang="ru-RU" sz="2400" b="1" dirty="0" smtClean="0">
                <a:solidFill>
                  <a:srgbClr val="FF0000"/>
                </a:solidFill>
              </a:rPr>
              <a:t>низкой успеваемости по основным навыкам</a:t>
            </a:r>
            <a:r>
              <a:rPr lang="ru-RU" sz="2400" b="1" dirty="0" smtClean="0">
                <a:solidFill>
                  <a:srgbClr val="336699"/>
                </a:solidFill>
              </a:rPr>
              <a:t> - 15% в чтении и 13,1% в области естествознания (показатели по ЕС на 2020 год менее чем 15% в обеих областях).</a:t>
            </a:r>
            <a:endParaRPr lang="en-GB" sz="2400" b="1" dirty="0" smtClean="0">
              <a:solidFill>
                <a:schemeClr val="accent6"/>
              </a:solidFill>
            </a:endParaRPr>
          </a:p>
          <a:p>
            <a:pPr marL="342900" indent="-342900" algn="just" eaLnBrk="1" hangingPunct="1">
              <a:buFont typeface="Arial" pitchFamily="34" charset="0"/>
              <a:buChar char="•"/>
            </a:pPr>
            <a:r>
              <a:rPr lang="ru-RU" sz="2400" b="1" dirty="0" smtClean="0">
                <a:solidFill>
                  <a:srgbClr val="336699"/>
                </a:solidFill>
              </a:rPr>
              <a:t>В последние годы Польша является одним из самых быстро развивающихся государств-членов ЕС в области </a:t>
            </a:r>
            <a:r>
              <a:rPr lang="ru-RU" sz="2400" b="1" dirty="0" smtClean="0">
                <a:solidFill>
                  <a:srgbClr val="FF0000"/>
                </a:solidFill>
              </a:rPr>
              <a:t>получения высшего образования и дошкольного воспитания.</a:t>
            </a:r>
            <a:endParaRPr lang="en-GB" sz="2400" b="1" dirty="0">
              <a:solidFill>
                <a:schemeClr val="accent6"/>
              </a:solidFill>
            </a:endParaRPr>
          </a:p>
        </p:txBody>
      </p:sp>
    </p:spTree>
    <p:extLst>
      <p:ext uri="{BB962C8B-B14F-4D97-AF65-F5344CB8AC3E}">
        <p14:creationId xmlns:p14="http://schemas.microsoft.com/office/powerpoint/2010/main" val="6633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33288" y="1798910"/>
            <a:ext cx="4335192" cy="523875"/>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solidFill>
                  <a:schemeClr val="accent1"/>
                </a:solidFill>
              </a:rPr>
              <a:t>Number of </a:t>
            </a:r>
            <a:r>
              <a:rPr lang="en-US" sz="1400" b="1" dirty="0" smtClean="0">
                <a:solidFill>
                  <a:schemeClr val="accent1"/>
                </a:solidFill>
              </a:rPr>
              <a:t>student</a:t>
            </a:r>
            <a:r>
              <a:rPr lang="pl-PL" sz="1400" b="1" dirty="0" smtClean="0">
                <a:solidFill>
                  <a:schemeClr val="accent1"/>
                </a:solidFill>
              </a:rPr>
              <a:t>s</a:t>
            </a:r>
            <a:r>
              <a:rPr lang="en-US" sz="1400" b="1" dirty="0" smtClean="0">
                <a:solidFill>
                  <a:schemeClr val="accent1"/>
                </a:solidFill>
              </a:rPr>
              <a:t> </a:t>
            </a:r>
            <a:r>
              <a:rPr lang="en-US" sz="1400" b="1" dirty="0">
                <a:solidFill>
                  <a:schemeClr val="accent1"/>
                </a:solidFill>
              </a:rPr>
              <a:t>and graduates </a:t>
            </a:r>
            <a:r>
              <a:rPr lang="pl-PL" sz="1400" b="1" dirty="0">
                <a:solidFill>
                  <a:schemeClr val="accent1"/>
                </a:solidFill>
              </a:rPr>
              <a:t>from</a:t>
            </a:r>
            <a:r>
              <a:rPr lang="en-US" sz="1400" b="1" dirty="0">
                <a:solidFill>
                  <a:schemeClr val="accent1"/>
                </a:solidFill>
              </a:rPr>
              <a:t> higher education in Poland 1960 – 2009</a:t>
            </a:r>
          </a:p>
        </p:txBody>
      </p:sp>
      <p:graphicFrame>
        <p:nvGraphicFramePr>
          <p:cNvPr id="7" name="Wykres 6"/>
          <p:cNvGraphicFramePr>
            <a:graphicFrameLocks/>
          </p:cNvGraphicFramePr>
          <p:nvPr>
            <p:extLst>
              <p:ext uri="{D42A27DB-BD31-4B8C-83A1-F6EECF244321}">
                <p14:modId xmlns:p14="http://schemas.microsoft.com/office/powerpoint/2010/main" val="3124756022"/>
              </p:ext>
            </p:extLst>
          </p:nvPr>
        </p:nvGraphicFramePr>
        <p:xfrm>
          <a:off x="322387" y="2924944"/>
          <a:ext cx="4356993" cy="3652588"/>
        </p:xfrm>
        <a:graphic>
          <a:graphicData uri="http://schemas.openxmlformats.org/drawingml/2006/chart">
            <c:chart xmlns:c="http://schemas.openxmlformats.org/drawingml/2006/chart" xmlns:r="http://schemas.openxmlformats.org/officeDocument/2006/relationships" r:id="rId2"/>
          </a:graphicData>
        </a:graphic>
      </p:graphicFrame>
      <p:sp>
        <p:nvSpPr>
          <p:cNvPr id="6148" name="Text Box 5"/>
          <p:cNvSpPr txBox="1">
            <a:spLocks noChangeArrowheads="1"/>
          </p:cNvSpPr>
          <p:nvPr/>
        </p:nvSpPr>
        <p:spPr bwMode="auto">
          <a:xfrm>
            <a:off x="4777084" y="1783777"/>
            <a:ext cx="4043388" cy="522287"/>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solidFill>
                  <a:schemeClr val="accent1"/>
                </a:solidFill>
              </a:rPr>
              <a:t>Students (ISCED 1-6) aged 15-24 years as % of corresponding age </a:t>
            </a:r>
            <a:r>
              <a:rPr lang="en-US" sz="1400" b="1" dirty="0" smtClean="0">
                <a:solidFill>
                  <a:schemeClr val="accent1"/>
                </a:solidFill>
              </a:rPr>
              <a:t>population</a:t>
            </a:r>
            <a:r>
              <a:rPr lang="pl-PL" sz="1400" b="1" dirty="0" smtClean="0">
                <a:solidFill>
                  <a:schemeClr val="accent1"/>
                </a:solidFill>
              </a:rPr>
              <a:t> </a:t>
            </a:r>
            <a:r>
              <a:rPr lang="en-US" sz="1400" b="1" dirty="0" smtClean="0">
                <a:solidFill>
                  <a:schemeClr val="accent1"/>
                </a:solidFill>
              </a:rPr>
              <a:t>(2009</a:t>
            </a:r>
            <a:r>
              <a:rPr lang="en-US" sz="1400" b="1" dirty="0">
                <a:solidFill>
                  <a:schemeClr val="accent1"/>
                </a:solidFill>
              </a:rPr>
              <a:t>)</a:t>
            </a:r>
          </a:p>
        </p:txBody>
      </p:sp>
      <p:graphicFrame>
        <p:nvGraphicFramePr>
          <p:cNvPr id="13" name="Wykres 12"/>
          <p:cNvGraphicFramePr>
            <a:graphicFrameLocks/>
          </p:cNvGraphicFramePr>
          <p:nvPr>
            <p:extLst>
              <p:ext uri="{D42A27DB-BD31-4B8C-83A1-F6EECF244321}">
                <p14:modId xmlns:p14="http://schemas.microsoft.com/office/powerpoint/2010/main" val="2990473020"/>
              </p:ext>
            </p:extLst>
          </p:nvPr>
        </p:nvGraphicFramePr>
        <p:xfrm>
          <a:off x="4799749" y="2923542"/>
          <a:ext cx="4032449" cy="3652588"/>
        </p:xfrm>
        <a:graphic>
          <a:graphicData uri="http://schemas.openxmlformats.org/drawingml/2006/chart">
            <c:chart xmlns:c="http://schemas.openxmlformats.org/drawingml/2006/chart" xmlns:r="http://schemas.openxmlformats.org/officeDocument/2006/relationships" r:id="rId3"/>
          </a:graphicData>
        </a:graphic>
      </p:graphicFrame>
      <p:sp>
        <p:nvSpPr>
          <p:cNvPr id="6150" name="Symbol zastępczy numeru slajdu 2"/>
          <p:cNvSpPr>
            <a:spLocks noGrp="1"/>
          </p:cNvSpPr>
          <p:nvPr>
            <p:ph type="sldNum" sz="quarter" idx="11"/>
          </p:nvPr>
        </p:nvSpPr>
        <p:spPr>
          <a:xfrm>
            <a:off x="8553404" y="6464300"/>
            <a:ext cx="587375" cy="36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506722A-CF50-4761-92AB-4E8846C49590}" type="slidenum">
              <a:rPr lang="en-US" b="0" smtClean="0"/>
              <a:pPr eaLnBrk="1" hangingPunct="1"/>
              <a:t>12</a:t>
            </a:fld>
            <a:endParaRPr lang="en-US" b="0" dirty="0" smtClean="0"/>
          </a:p>
        </p:txBody>
      </p:sp>
      <p:sp>
        <p:nvSpPr>
          <p:cNvPr id="6153" name="Text Box 5"/>
          <p:cNvSpPr txBox="1">
            <a:spLocks noChangeArrowheads="1"/>
          </p:cNvSpPr>
          <p:nvPr/>
        </p:nvSpPr>
        <p:spPr bwMode="auto">
          <a:xfrm>
            <a:off x="219075" y="1210919"/>
            <a:ext cx="4208909" cy="40011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dirty="0">
                <a:solidFill>
                  <a:srgbClr val="336699"/>
                </a:solidFill>
              </a:rPr>
              <a:t>Educational boom in Poland</a:t>
            </a:r>
          </a:p>
        </p:txBody>
      </p:sp>
      <p:sp>
        <p:nvSpPr>
          <p:cNvPr id="16" name="Prostokąt 15"/>
          <p:cNvSpPr/>
          <p:nvPr/>
        </p:nvSpPr>
        <p:spPr>
          <a:xfrm>
            <a:off x="2489092" y="2946668"/>
            <a:ext cx="1547812" cy="34563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0" name="Rectangle 2"/>
          <p:cNvSpPr>
            <a:spLocks noGrp="1" noChangeArrowheads="1"/>
          </p:cNvSpPr>
          <p:nvPr>
            <p:ph type="title"/>
          </p:nvPr>
        </p:nvSpPr>
        <p:spPr>
          <a:xfrm>
            <a:off x="107504" y="67222"/>
            <a:ext cx="4320480" cy="1107929"/>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marL="717550" eaLnBrk="0" hangingPunct="0"/>
            <a:r>
              <a:rPr lang="en-GB" sz="2400" b="1" dirty="0">
                <a:solidFill>
                  <a:schemeClr val="tx2"/>
                </a:solidFill>
                <a:cs typeface="Arial" pitchFamily="34" charset="0"/>
              </a:rPr>
              <a:t>Poland in the perspective of EU education targets</a:t>
            </a:r>
          </a:p>
        </p:txBody>
      </p:sp>
      <p:grpSp>
        <p:nvGrpSpPr>
          <p:cNvPr id="23" name="Group 53"/>
          <p:cNvGrpSpPr>
            <a:grpSpLocks/>
          </p:cNvGrpSpPr>
          <p:nvPr/>
        </p:nvGrpSpPr>
        <p:grpSpPr bwMode="auto">
          <a:xfrm>
            <a:off x="254698" y="418447"/>
            <a:ext cx="574675" cy="552450"/>
            <a:chOff x="2078" y="1680"/>
            <a:chExt cx="1615" cy="1615"/>
          </a:xfrm>
        </p:grpSpPr>
        <p:sp>
          <p:nvSpPr>
            <p:cNvPr id="27"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28"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29" name="Oval 56"/>
            <p:cNvSpPr>
              <a:spLocks noChangeArrowheads="1"/>
            </p:cNvSpPr>
            <p:nvPr/>
          </p:nvSpPr>
          <p:spPr bwMode="gray">
            <a:xfrm>
              <a:off x="2252" y="1856"/>
              <a:ext cx="1267"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30"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31" name="Oval 58"/>
            <p:cNvSpPr>
              <a:spLocks noChangeArrowheads="1"/>
            </p:cNvSpPr>
            <p:nvPr/>
          </p:nvSpPr>
          <p:spPr bwMode="gray">
            <a:xfrm>
              <a:off x="2332"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32"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17" name="Rectangle 2"/>
          <p:cNvSpPr txBox="1">
            <a:spLocks noChangeArrowheads="1"/>
          </p:cNvSpPr>
          <p:nvPr/>
        </p:nvSpPr>
        <p:spPr>
          <a:xfrm>
            <a:off x="4566530" y="61123"/>
            <a:ext cx="4464496" cy="1152128"/>
          </a:xfrm>
          <a:prstGeom prst="rect">
            <a:avLst/>
          </a:prstGeo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17550" eaLnBrk="0" hangingPunct="0"/>
            <a:r>
              <a:rPr lang="ru-RU" sz="2400" b="1" dirty="0" smtClean="0">
                <a:solidFill>
                  <a:schemeClr val="tx2"/>
                </a:solidFill>
                <a:cs typeface="Arial" pitchFamily="34" charset="0"/>
              </a:rPr>
              <a:t>Польша в свете образовательных целей ЕС</a:t>
            </a:r>
            <a:endParaRPr lang="en-GB" sz="2400" b="1" dirty="0">
              <a:solidFill>
                <a:schemeClr val="tx2"/>
              </a:solidFill>
              <a:cs typeface="Arial" pitchFamily="34" charset="0"/>
            </a:endParaRPr>
          </a:p>
        </p:txBody>
      </p:sp>
      <p:grpSp>
        <p:nvGrpSpPr>
          <p:cNvPr id="18" name="Group 53"/>
          <p:cNvGrpSpPr>
            <a:grpSpLocks/>
          </p:cNvGrpSpPr>
          <p:nvPr/>
        </p:nvGrpSpPr>
        <p:grpSpPr bwMode="auto">
          <a:xfrm>
            <a:off x="4685440" y="442801"/>
            <a:ext cx="574675" cy="552450"/>
            <a:chOff x="2078" y="1680"/>
            <a:chExt cx="1615" cy="1615"/>
          </a:xfrm>
        </p:grpSpPr>
        <p:sp>
          <p:nvSpPr>
            <p:cNvPr id="19"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21"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22" name="Oval 56"/>
            <p:cNvSpPr>
              <a:spLocks noChangeArrowheads="1"/>
            </p:cNvSpPr>
            <p:nvPr/>
          </p:nvSpPr>
          <p:spPr bwMode="gray">
            <a:xfrm>
              <a:off x="2252" y="1856"/>
              <a:ext cx="1267"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4"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5" name="Oval 58"/>
            <p:cNvSpPr>
              <a:spLocks noChangeArrowheads="1"/>
            </p:cNvSpPr>
            <p:nvPr/>
          </p:nvSpPr>
          <p:spPr bwMode="gray">
            <a:xfrm>
              <a:off x="2332"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6"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33" name="Text Box 5"/>
          <p:cNvSpPr txBox="1">
            <a:spLocks noChangeArrowheads="1"/>
          </p:cNvSpPr>
          <p:nvPr/>
        </p:nvSpPr>
        <p:spPr bwMode="auto">
          <a:xfrm>
            <a:off x="4611619" y="1122207"/>
            <a:ext cx="4408711"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2000" b="1" dirty="0" smtClean="0">
                <a:solidFill>
                  <a:srgbClr val="336699"/>
                </a:solidFill>
              </a:rPr>
              <a:t>Образовательный «бум» в </a:t>
            </a:r>
            <a:r>
              <a:rPr lang="ru-RU" sz="2000" b="1" dirty="0" smtClean="0">
                <a:solidFill>
                  <a:srgbClr val="336699"/>
                </a:solidFill>
              </a:rPr>
              <a:t>Польше</a:t>
            </a:r>
            <a:endParaRPr lang="en-US" sz="2000" b="1" dirty="0">
              <a:solidFill>
                <a:srgbClr val="336699"/>
              </a:solidFill>
            </a:endParaRPr>
          </a:p>
        </p:txBody>
      </p:sp>
      <p:sp>
        <p:nvSpPr>
          <p:cNvPr id="34" name="Text Box 5"/>
          <p:cNvSpPr txBox="1">
            <a:spLocks noChangeArrowheads="1"/>
          </p:cNvSpPr>
          <p:nvPr/>
        </p:nvSpPr>
        <p:spPr bwMode="auto">
          <a:xfrm>
            <a:off x="321496" y="2306064"/>
            <a:ext cx="4335192" cy="523220"/>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400" b="1" dirty="0" smtClean="0">
                <a:solidFill>
                  <a:schemeClr val="accent1"/>
                </a:solidFill>
              </a:rPr>
              <a:t>Количество студентов и получивших высшее образование в Польше </a:t>
            </a:r>
            <a:r>
              <a:rPr lang="en-US" sz="1400" b="1" dirty="0" smtClean="0">
                <a:solidFill>
                  <a:schemeClr val="accent1"/>
                </a:solidFill>
              </a:rPr>
              <a:t>1960 </a:t>
            </a:r>
            <a:r>
              <a:rPr lang="en-US" sz="1400" b="1" dirty="0">
                <a:solidFill>
                  <a:schemeClr val="accent1"/>
                </a:solidFill>
              </a:rPr>
              <a:t>– 2009</a:t>
            </a:r>
          </a:p>
        </p:txBody>
      </p:sp>
      <p:sp>
        <p:nvSpPr>
          <p:cNvPr id="35" name="Text Box 5"/>
          <p:cNvSpPr txBox="1">
            <a:spLocks noChangeArrowheads="1"/>
          </p:cNvSpPr>
          <p:nvPr/>
        </p:nvSpPr>
        <p:spPr bwMode="auto">
          <a:xfrm>
            <a:off x="4777084" y="2306064"/>
            <a:ext cx="4043388" cy="646331"/>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150" b="1" dirty="0" smtClean="0">
                <a:solidFill>
                  <a:schemeClr val="accent1"/>
                </a:solidFill>
              </a:rPr>
              <a:t>Студенты</a:t>
            </a:r>
            <a:r>
              <a:rPr lang="en-US" sz="1150" b="1" dirty="0" smtClean="0">
                <a:solidFill>
                  <a:schemeClr val="accent1"/>
                </a:solidFill>
              </a:rPr>
              <a:t> (</a:t>
            </a:r>
            <a:r>
              <a:rPr lang="ru-RU" sz="1150" b="1" dirty="0" smtClean="0">
                <a:solidFill>
                  <a:schemeClr val="accent1"/>
                </a:solidFill>
              </a:rPr>
              <a:t>МСКО*</a:t>
            </a:r>
            <a:r>
              <a:rPr lang="en-US" sz="1150" b="1" dirty="0" smtClean="0">
                <a:solidFill>
                  <a:schemeClr val="accent1"/>
                </a:solidFill>
              </a:rPr>
              <a:t> </a:t>
            </a:r>
            <a:r>
              <a:rPr lang="en-US" sz="1150" b="1" dirty="0">
                <a:solidFill>
                  <a:schemeClr val="accent1"/>
                </a:solidFill>
              </a:rPr>
              <a:t>1-6) </a:t>
            </a:r>
            <a:r>
              <a:rPr lang="ru-RU" sz="1150" b="1" dirty="0" smtClean="0">
                <a:solidFill>
                  <a:schemeClr val="accent1"/>
                </a:solidFill>
              </a:rPr>
              <a:t>в возрасте</a:t>
            </a:r>
            <a:r>
              <a:rPr lang="en-US" sz="1150" b="1" dirty="0" smtClean="0">
                <a:solidFill>
                  <a:schemeClr val="accent1"/>
                </a:solidFill>
              </a:rPr>
              <a:t> </a:t>
            </a:r>
            <a:r>
              <a:rPr lang="en-US" sz="1150" b="1" dirty="0">
                <a:solidFill>
                  <a:schemeClr val="accent1"/>
                </a:solidFill>
              </a:rPr>
              <a:t>15-24 </a:t>
            </a:r>
            <a:r>
              <a:rPr lang="ru-RU" sz="1150" b="1" dirty="0" smtClean="0">
                <a:solidFill>
                  <a:schemeClr val="accent1"/>
                </a:solidFill>
              </a:rPr>
              <a:t>лет в                 </a:t>
            </a:r>
            <a:r>
              <a:rPr lang="en-US" sz="1150" b="1" dirty="0" smtClean="0">
                <a:solidFill>
                  <a:schemeClr val="accent1"/>
                </a:solidFill>
              </a:rPr>
              <a:t>%</a:t>
            </a:r>
            <a:r>
              <a:rPr lang="ru-RU" sz="1150" b="1" dirty="0" smtClean="0">
                <a:solidFill>
                  <a:schemeClr val="accent1"/>
                </a:solidFill>
              </a:rPr>
              <a:t> соотношении</a:t>
            </a:r>
            <a:r>
              <a:rPr lang="en-US" sz="1150" b="1" dirty="0" smtClean="0">
                <a:solidFill>
                  <a:schemeClr val="accent1"/>
                </a:solidFill>
              </a:rPr>
              <a:t> </a:t>
            </a:r>
            <a:r>
              <a:rPr lang="ru-RU" sz="1150" b="1" dirty="0" smtClean="0">
                <a:solidFill>
                  <a:schemeClr val="accent1"/>
                </a:solidFill>
              </a:rPr>
              <a:t>к соответствующему возрасту</a:t>
            </a:r>
            <a:r>
              <a:rPr lang="pl-PL" sz="1150" b="1" dirty="0" smtClean="0">
                <a:solidFill>
                  <a:schemeClr val="accent1"/>
                </a:solidFill>
              </a:rPr>
              <a:t> </a:t>
            </a:r>
            <a:r>
              <a:rPr lang="en-US" sz="1150" b="1" dirty="0" smtClean="0">
                <a:solidFill>
                  <a:schemeClr val="accent1"/>
                </a:solidFill>
              </a:rPr>
              <a:t>(2009</a:t>
            </a:r>
            <a:r>
              <a:rPr lang="en-US" sz="1150" b="1" dirty="0" smtClean="0">
                <a:solidFill>
                  <a:schemeClr val="accent1"/>
                </a:solidFill>
              </a:rPr>
              <a:t>)</a:t>
            </a:r>
            <a:endParaRPr lang="ru-RU" sz="1150" b="1" dirty="0" smtClean="0">
              <a:solidFill>
                <a:schemeClr val="accent1"/>
              </a:solidFill>
            </a:endParaRPr>
          </a:p>
        </p:txBody>
      </p:sp>
    </p:spTree>
    <p:extLst>
      <p:ext uri="{BB962C8B-B14F-4D97-AF65-F5344CB8AC3E}">
        <p14:creationId xmlns:p14="http://schemas.microsoft.com/office/powerpoint/2010/main" val="410517071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13</a:t>
            </a:fld>
            <a:endParaRPr lang="en-US" b="0" dirty="0" smtClean="0"/>
          </a:p>
        </p:txBody>
      </p:sp>
      <p:sp>
        <p:nvSpPr>
          <p:cNvPr id="24" name="Text Box 5"/>
          <p:cNvSpPr txBox="1">
            <a:spLocks noChangeArrowheads="1"/>
          </p:cNvSpPr>
          <p:nvPr/>
        </p:nvSpPr>
        <p:spPr bwMode="auto">
          <a:xfrm>
            <a:off x="107505" y="1340768"/>
            <a:ext cx="4383330" cy="83099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GB" sz="1600" b="1" dirty="0" smtClean="0">
                <a:solidFill>
                  <a:srgbClr val="336699"/>
                </a:solidFill>
              </a:rPr>
              <a:t>Poland is now one of the quickest developing Member States when it comes to </a:t>
            </a:r>
            <a:r>
              <a:rPr lang="en-GB" sz="1600" b="1" dirty="0" smtClean="0">
                <a:solidFill>
                  <a:srgbClr val="FF0000"/>
                </a:solidFill>
              </a:rPr>
              <a:t>early childhood education and care</a:t>
            </a:r>
            <a:endParaRPr lang="en-GB" sz="1600" b="1" dirty="0">
              <a:solidFill>
                <a:srgbClr val="FF0000"/>
              </a:solidFill>
            </a:endParaRPr>
          </a:p>
        </p:txBody>
      </p:sp>
      <p:graphicFrame>
        <p:nvGraphicFramePr>
          <p:cNvPr id="13" name="Wykres 12"/>
          <p:cNvGraphicFramePr>
            <a:graphicFrameLocks/>
          </p:cNvGraphicFramePr>
          <p:nvPr>
            <p:extLst>
              <p:ext uri="{D42A27DB-BD31-4B8C-83A1-F6EECF244321}">
                <p14:modId xmlns:p14="http://schemas.microsoft.com/office/powerpoint/2010/main" val="3081080696"/>
              </p:ext>
            </p:extLst>
          </p:nvPr>
        </p:nvGraphicFramePr>
        <p:xfrm>
          <a:off x="1062867" y="2204864"/>
          <a:ext cx="7126567"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19" name="Prostokąt 18"/>
          <p:cNvSpPr/>
          <p:nvPr/>
        </p:nvSpPr>
        <p:spPr>
          <a:xfrm>
            <a:off x="5292080" y="2852936"/>
            <a:ext cx="2411908" cy="331236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3" name="Rectangle 2"/>
          <p:cNvSpPr>
            <a:spLocks noGrp="1" noChangeArrowheads="1"/>
          </p:cNvSpPr>
          <p:nvPr>
            <p:ph type="title"/>
          </p:nvPr>
        </p:nvSpPr>
        <p:spPr>
          <a:xfrm>
            <a:off x="107504" y="67222"/>
            <a:ext cx="4320480" cy="1107929"/>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marL="717550" eaLnBrk="0" hangingPunct="0"/>
            <a:r>
              <a:rPr lang="en-GB" sz="2400" b="1" dirty="0">
                <a:solidFill>
                  <a:schemeClr val="tx2"/>
                </a:solidFill>
                <a:cs typeface="Arial" pitchFamily="34" charset="0"/>
              </a:rPr>
              <a:t>Poland in the perspective of EU education targets</a:t>
            </a:r>
          </a:p>
        </p:txBody>
      </p:sp>
      <p:grpSp>
        <p:nvGrpSpPr>
          <p:cNvPr id="25" name="Group 53"/>
          <p:cNvGrpSpPr>
            <a:grpSpLocks/>
          </p:cNvGrpSpPr>
          <p:nvPr/>
        </p:nvGrpSpPr>
        <p:grpSpPr bwMode="auto">
          <a:xfrm>
            <a:off x="254698" y="418447"/>
            <a:ext cx="574675" cy="552450"/>
            <a:chOff x="2078" y="1680"/>
            <a:chExt cx="1615" cy="1615"/>
          </a:xfrm>
        </p:grpSpPr>
        <p:sp>
          <p:nvSpPr>
            <p:cNvPr id="26"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27"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28" name="Oval 56"/>
            <p:cNvSpPr>
              <a:spLocks noChangeArrowheads="1"/>
            </p:cNvSpPr>
            <p:nvPr/>
          </p:nvSpPr>
          <p:spPr bwMode="gray">
            <a:xfrm>
              <a:off x="2252" y="1856"/>
              <a:ext cx="1267"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9"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30" name="Oval 58"/>
            <p:cNvSpPr>
              <a:spLocks noChangeArrowheads="1"/>
            </p:cNvSpPr>
            <p:nvPr/>
          </p:nvSpPr>
          <p:spPr bwMode="gray">
            <a:xfrm>
              <a:off x="2332"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31"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32" name="Rectangle 2"/>
          <p:cNvSpPr txBox="1">
            <a:spLocks noChangeArrowheads="1"/>
          </p:cNvSpPr>
          <p:nvPr/>
        </p:nvSpPr>
        <p:spPr>
          <a:xfrm>
            <a:off x="4566530" y="61123"/>
            <a:ext cx="4464496" cy="1152128"/>
          </a:xfrm>
          <a:prstGeom prst="rect">
            <a:avLst/>
          </a:prstGeo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17550" eaLnBrk="0" hangingPunct="0"/>
            <a:r>
              <a:rPr lang="ru-RU" sz="2400" b="1" dirty="0" smtClean="0">
                <a:solidFill>
                  <a:schemeClr val="tx2"/>
                </a:solidFill>
                <a:cs typeface="Arial" pitchFamily="34" charset="0"/>
              </a:rPr>
              <a:t>Польша в свете образовательных целей ЕС</a:t>
            </a:r>
            <a:endParaRPr lang="en-GB" sz="2400" b="1" dirty="0">
              <a:solidFill>
                <a:schemeClr val="tx2"/>
              </a:solidFill>
              <a:cs typeface="Arial" pitchFamily="34" charset="0"/>
            </a:endParaRPr>
          </a:p>
        </p:txBody>
      </p:sp>
      <p:grpSp>
        <p:nvGrpSpPr>
          <p:cNvPr id="33" name="Group 53"/>
          <p:cNvGrpSpPr>
            <a:grpSpLocks/>
          </p:cNvGrpSpPr>
          <p:nvPr/>
        </p:nvGrpSpPr>
        <p:grpSpPr bwMode="auto">
          <a:xfrm>
            <a:off x="4685440" y="442801"/>
            <a:ext cx="574675" cy="552450"/>
            <a:chOff x="2078" y="1680"/>
            <a:chExt cx="1615" cy="1615"/>
          </a:xfrm>
        </p:grpSpPr>
        <p:sp>
          <p:nvSpPr>
            <p:cNvPr id="3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3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36" name="Oval 56"/>
            <p:cNvSpPr>
              <a:spLocks noChangeArrowheads="1"/>
            </p:cNvSpPr>
            <p:nvPr/>
          </p:nvSpPr>
          <p:spPr bwMode="gray">
            <a:xfrm>
              <a:off x="2252" y="1856"/>
              <a:ext cx="1267"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3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38" name="Oval 58"/>
            <p:cNvSpPr>
              <a:spLocks noChangeArrowheads="1"/>
            </p:cNvSpPr>
            <p:nvPr/>
          </p:nvSpPr>
          <p:spPr bwMode="gray">
            <a:xfrm>
              <a:off x="2332"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3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40" name="Text Box 5"/>
          <p:cNvSpPr txBox="1">
            <a:spLocks noChangeArrowheads="1"/>
          </p:cNvSpPr>
          <p:nvPr/>
        </p:nvSpPr>
        <p:spPr bwMode="auto">
          <a:xfrm>
            <a:off x="4644008" y="1214422"/>
            <a:ext cx="4230157" cy="107721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sz="1600" b="1" dirty="0" smtClean="0">
                <a:solidFill>
                  <a:srgbClr val="336699"/>
                </a:solidFill>
              </a:rPr>
              <a:t>Польша является одним из самых быстро развивающихся государств-членов ЕС в области </a:t>
            </a:r>
            <a:r>
              <a:rPr lang="ru-RU" sz="1600" b="1" dirty="0" smtClean="0">
                <a:solidFill>
                  <a:srgbClr val="FF0000"/>
                </a:solidFill>
              </a:rPr>
              <a:t>дошкольного образования и воспитания</a:t>
            </a:r>
            <a:endParaRPr lang="en-GB" sz="1600" b="1" dirty="0">
              <a:solidFill>
                <a:srgbClr val="FF0000"/>
              </a:solidFill>
            </a:endParaRPr>
          </a:p>
        </p:txBody>
      </p:sp>
    </p:spTree>
    <p:extLst>
      <p:ext uri="{BB962C8B-B14F-4D97-AF65-F5344CB8AC3E}">
        <p14:creationId xmlns:p14="http://schemas.microsoft.com/office/powerpoint/2010/main" val="410089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14</a:t>
            </a:fld>
            <a:endParaRPr lang="en-US" b="0" dirty="0" smtClean="0"/>
          </a:p>
        </p:txBody>
      </p:sp>
      <p:sp>
        <p:nvSpPr>
          <p:cNvPr id="14" name="Rectangle 2"/>
          <p:cNvSpPr>
            <a:spLocks noGrp="1" noChangeArrowheads="1"/>
          </p:cNvSpPr>
          <p:nvPr>
            <p:ph type="title"/>
          </p:nvPr>
        </p:nvSpPr>
        <p:spPr>
          <a:xfrm>
            <a:off x="107505" y="116632"/>
            <a:ext cx="4320479" cy="1018254"/>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eaLnBrk="0" hangingPunct="0"/>
            <a:r>
              <a:rPr lang="en-GB" sz="2400" b="1" dirty="0">
                <a:solidFill>
                  <a:schemeClr val="tx2"/>
                </a:solidFill>
              </a:rPr>
              <a:t>Awareness of LLL  including learning outcomes</a:t>
            </a:r>
          </a:p>
        </p:txBody>
      </p:sp>
      <p:sp>
        <p:nvSpPr>
          <p:cNvPr id="24" name="Text Box 5"/>
          <p:cNvSpPr txBox="1">
            <a:spLocks noChangeArrowheads="1"/>
          </p:cNvSpPr>
          <p:nvPr/>
        </p:nvSpPr>
        <p:spPr bwMode="auto">
          <a:xfrm>
            <a:off x="173832" y="1223294"/>
            <a:ext cx="4104456" cy="507831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GB" b="1" dirty="0" smtClean="0">
                <a:solidFill>
                  <a:srgbClr val="336699"/>
                </a:solidFill>
              </a:rPr>
              <a:t>Poland’s achievement in education targets is particularly impressive given it is a newcomer to the EU</a:t>
            </a:r>
          </a:p>
          <a:p>
            <a:pPr algn="just" eaLnBrk="1" hangingPunct="1"/>
            <a:endParaRPr lang="en-GB" b="1" dirty="0" smtClean="0">
              <a:solidFill>
                <a:srgbClr val="336699"/>
              </a:solidFill>
            </a:endParaRPr>
          </a:p>
          <a:p>
            <a:pPr algn="just" eaLnBrk="1" hangingPunct="1"/>
            <a:r>
              <a:rPr lang="en-GB" b="1" dirty="0" smtClean="0">
                <a:solidFill>
                  <a:srgbClr val="336699"/>
                </a:solidFill>
              </a:rPr>
              <a:t>But EU education targets have their weaknesses:</a:t>
            </a:r>
          </a:p>
          <a:p>
            <a:pPr marL="342900" indent="-342900" algn="just" eaLnBrk="1" hangingPunct="1">
              <a:buFont typeface="Arial" pitchFamily="34" charset="0"/>
              <a:buChar char="•"/>
            </a:pPr>
            <a:r>
              <a:rPr lang="en-GB" b="1" dirty="0" smtClean="0">
                <a:solidFill>
                  <a:srgbClr val="336699"/>
                </a:solidFill>
              </a:rPr>
              <a:t>they </a:t>
            </a:r>
            <a:r>
              <a:rPr lang="en-GB" b="1" dirty="0" smtClean="0">
                <a:solidFill>
                  <a:srgbClr val="FF0000"/>
                </a:solidFill>
              </a:rPr>
              <a:t>focus mainly on formal education</a:t>
            </a:r>
            <a:r>
              <a:rPr lang="en-GB" b="1" dirty="0" smtClean="0">
                <a:solidFill>
                  <a:srgbClr val="336699"/>
                </a:solidFill>
              </a:rPr>
              <a:t>, whole spectrum of LLL (including non-formal and informal learning) is not measured by traditional statistics</a:t>
            </a:r>
          </a:p>
          <a:p>
            <a:pPr marL="342900" indent="-342900" algn="just" eaLnBrk="1" hangingPunct="1">
              <a:buFont typeface="Arial" pitchFamily="34" charset="0"/>
              <a:buChar char="•"/>
            </a:pPr>
            <a:r>
              <a:rPr lang="en-GB" b="1" dirty="0" smtClean="0">
                <a:solidFill>
                  <a:srgbClr val="336699"/>
                </a:solidFill>
              </a:rPr>
              <a:t>most of them do not measure real skills and competences of youngsters and adults (</a:t>
            </a:r>
            <a:r>
              <a:rPr lang="en-GB" b="1" dirty="0" smtClean="0">
                <a:solidFill>
                  <a:srgbClr val="FF0000"/>
                </a:solidFill>
              </a:rPr>
              <a:t>learning outcomes</a:t>
            </a:r>
            <a:r>
              <a:rPr lang="en-GB" b="1" dirty="0" smtClean="0">
                <a:solidFill>
                  <a:srgbClr val="336699"/>
                </a:solidFill>
              </a:rPr>
              <a:t>) </a:t>
            </a:r>
          </a:p>
          <a:p>
            <a:pPr marL="342900" indent="-342900" algn="just" eaLnBrk="1" hangingPunct="1">
              <a:buFont typeface="Arial" pitchFamily="34" charset="0"/>
              <a:buChar char="•"/>
            </a:pPr>
            <a:r>
              <a:rPr lang="en-GB" b="1" dirty="0" smtClean="0">
                <a:solidFill>
                  <a:srgbClr val="336699"/>
                </a:solidFill>
              </a:rPr>
              <a:t>nor the </a:t>
            </a:r>
            <a:r>
              <a:rPr lang="en-GB" b="1" dirty="0" smtClean="0">
                <a:solidFill>
                  <a:srgbClr val="FF0000"/>
                </a:solidFill>
              </a:rPr>
              <a:t>quality of education and learning</a:t>
            </a:r>
            <a:endParaRPr lang="en-GB" b="1" dirty="0">
              <a:solidFill>
                <a:srgbClr val="FF0000"/>
              </a:solidFill>
            </a:endParaRPr>
          </a:p>
        </p:txBody>
      </p:sp>
      <p:grpSp>
        <p:nvGrpSpPr>
          <p:cNvPr id="12" name="Group 60"/>
          <p:cNvGrpSpPr>
            <a:grpSpLocks/>
          </p:cNvGrpSpPr>
          <p:nvPr/>
        </p:nvGrpSpPr>
        <p:grpSpPr bwMode="auto">
          <a:xfrm>
            <a:off x="122829" y="571567"/>
            <a:ext cx="576263" cy="552450"/>
            <a:chOff x="2078" y="1680"/>
            <a:chExt cx="1615" cy="1615"/>
          </a:xfrm>
        </p:grpSpPr>
        <p:sp>
          <p:nvSpPr>
            <p:cNvPr id="1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19"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23" name="Oval 63"/>
            <p:cNvSpPr>
              <a:spLocks noChangeArrowheads="1"/>
            </p:cNvSpPr>
            <p:nvPr/>
          </p:nvSpPr>
          <p:spPr bwMode="gray">
            <a:xfrm>
              <a:off x="2252" y="1856"/>
              <a:ext cx="1268"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5"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6" name="Oval 65"/>
            <p:cNvSpPr>
              <a:spLocks noChangeArrowheads="1"/>
            </p:cNvSpPr>
            <p:nvPr/>
          </p:nvSpPr>
          <p:spPr bwMode="gray">
            <a:xfrm>
              <a:off x="2336" y="1935"/>
              <a:ext cx="1094"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7"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15" name="Text Box 5"/>
          <p:cNvSpPr txBox="1">
            <a:spLocks noChangeArrowheads="1"/>
          </p:cNvSpPr>
          <p:nvPr/>
        </p:nvSpPr>
        <p:spPr bwMode="auto">
          <a:xfrm>
            <a:off x="4427984" y="1196752"/>
            <a:ext cx="4608512" cy="53245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sz="1700" b="1" dirty="0" smtClean="0">
                <a:solidFill>
                  <a:srgbClr val="336699"/>
                </a:solidFill>
              </a:rPr>
              <a:t>Достижения Польши в области образования особенно впечатляют еще и потому, что она является относительно молодым государством-членом ЕС.</a:t>
            </a:r>
            <a:endParaRPr lang="en-GB" sz="1700" b="1" dirty="0" smtClean="0">
              <a:solidFill>
                <a:srgbClr val="336699"/>
              </a:solidFill>
            </a:endParaRPr>
          </a:p>
          <a:p>
            <a:pPr algn="just" eaLnBrk="1" hangingPunct="1"/>
            <a:endParaRPr lang="en-GB" sz="1700" b="1" dirty="0" smtClean="0">
              <a:solidFill>
                <a:srgbClr val="336699"/>
              </a:solidFill>
            </a:endParaRPr>
          </a:p>
          <a:p>
            <a:pPr algn="just" eaLnBrk="1" hangingPunct="1"/>
            <a:r>
              <a:rPr lang="ru-RU" sz="1700" b="1" dirty="0" smtClean="0">
                <a:solidFill>
                  <a:srgbClr val="336699"/>
                </a:solidFill>
              </a:rPr>
              <a:t>Однако цели ЕС в области образования имеют и свои слабые стороны</a:t>
            </a:r>
            <a:endParaRPr lang="en-GB" sz="1700" b="1" dirty="0" smtClean="0">
              <a:solidFill>
                <a:srgbClr val="336699"/>
              </a:solidFill>
            </a:endParaRPr>
          </a:p>
          <a:p>
            <a:pPr marL="342900" indent="-342900" algn="just" eaLnBrk="1" hangingPunct="1">
              <a:buFont typeface="Arial" pitchFamily="34" charset="0"/>
              <a:buChar char="•"/>
            </a:pPr>
            <a:r>
              <a:rPr lang="ru-RU" sz="1700" b="1" dirty="0" smtClean="0">
                <a:solidFill>
                  <a:srgbClr val="336699"/>
                </a:solidFill>
              </a:rPr>
              <a:t>они направлены, главным образом, на </a:t>
            </a:r>
            <a:r>
              <a:rPr lang="ru-RU" sz="1700" b="1" dirty="0" smtClean="0">
                <a:solidFill>
                  <a:srgbClr val="FF0000"/>
                </a:solidFill>
              </a:rPr>
              <a:t>формальное образование</a:t>
            </a:r>
            <a:r>
              <a:rPr lang="ru-RU" sz="1700" b="1" dirty="0" smtClean="0">
                <a:solidFill>
                  <a:srgbClr val="336699"/>
                </a:solidFill>
              </a:rPr>
              <a:t>, весь спектр</a:t>
            </a:r>
            <a:r>
              <a:rPr lang="en-US" sz="1700" b="1" dirty="0" smtClean="0">
                <a:solidFill>
                  <a:srgbClr val="336699"/>
                </a:solidFill>
              </a:rPr>
              <a:t> </a:t>
            </a:r>
            <a:r>
              <a:rPr lang="ru-RU" sz="1700" b="1" dirty="0" smtClean="0">
                <a:solidFill>
                  <a:srgbClr val="336699"/>
                </a:solidFill>
              </a:rPr>
              <a:t>непрерывного обучения (включая неформальное и неофициальное обучение) не может быть измерен традиционными статистическими средствами,</a:t>
            </a:r>
            <a:endParaRPr lang="en-GB" sz="1700" b="1" dirty="0" smtClean="0">
              <a:solidFill>
                <a:srgbClr val="336699"/>
              </a:solidFill>
            </a:endParaRPr>
          </a:p>
          <a:p>
            <a:pPr marL="342900" indent="-342900" algn="just" eaLnBrk="1" hangingPunct="1">
              <a:buFont typeface="Arial" pitchFamily="34" charset="0"/>
              <a:buChar char="•"/>
            </a:pPr>
            <a:r>
              <a:rPr lang="ru-RU" sz="1700" b="1" dirty="0" smtClean="0">
                <a:solidFill>
                  <a:srgbClr val="336699"/>
                </a:solidFill>
              </a:rPr>
              <a:t>большинство из них не в состоянии зафиксировать ни реальные умения и навыки молодежи и взрослых</a:t>
            </a:r>
            <a:r>
              <a:rPr lang="en-GB" sz="1700" b="1" dirty="0" smtClean="0">
                <a:solidFill>
                  <a:srgbClr val="336699"/>
                </a:solidFill>
              </a:rPr>
              <a:t> (</a:t>
            </a:r>
            <a:r>
              <a:rPr lang="ru-RU" sz="1700" b="1" dirty="0" smtClean="0">
                <a:solidFill>
                  <a:srgbClr val="FF0000"/>
                </a:solidFill>
              </a:rPr>
              <a:t>успеваемость</a:t>
            </a:r>
            <a:r>
              <a:rPr lang="ru-RU" sz="1700" b="1" dirty="0" smtClean="0">
                <a:solidFill>
                  <a:srgbClr val="336699"/>
                </a:solidFill>
              </a:rPr>
              <a:t>),</a:t>
            </a:r>
            <a:endParaRPr lang="en-GB" sz="1700" b="1" dirty="0" smtClean="0">
              <a:solidFill>
                <a:srgbClr val="336699"/>
              </a:solidFill>
            </a:endParaRPr>
          </a:p>
          <a:p>
            <a:pPr marL="342900" indent="-342900" algn="just" eaLnBrk="1" hangingPunct="1">
              <a:buFont typeface="Arial" pitchFamily="34" charset="0"/>
              <a:buChar char="•"/>
            </a:pPr>
            <a:r>
              <a:rPr lang="ru-RU" sz="1700" b="1" dirty="0" smtClean="0">
                <a:solidFill>
                  <a:srgbClr val="336699"/>
                </a:solidFill>
              </a:rPr>
              <a:t>ни </a:t>
            </a:r>
            <a:r>
              <a:rPr lang="ru-RU" sz="1700" b="1" dirty="0" smtClean="0">
                <a:solidFill>
                  <a:srgbClr val="FF0000"/>
                </a:solidFill>
              </a:rPr>
              <a:t>качество образования и обучения</a:t>
            </a:r>
            <a:endParaRPr lang="en-GB" sz="1700" b="1" dirty="0">
              <a:solidFill>
                <a:srgbClr val="FF0000"/>
              </a:solidFill>
            </a:endParaRPr>
          </a:p>
        </p:txBody>
      </p:sp>
      <p:sp>
        <p:nvSpPr>
          <p:cNvPr id="16" name="Rectangle 2"/>
          <p:cNvSpPr txBox="1">
            <a:spLocks noChangeArrowheads="1"/>
          </p:cNvSpPr>
          <p:nvPr/>
        </p:nvSpPr>
        <p:spPr>
          <a:xfrm>
            <a:off x="4572000" y="116632"/>
            <a:ext cx="4464496" cy="1018254"/>
          </a:xfrm>
          <a:prstGeom prst="rect">
            <a:avLst/>
          </a:prstGeo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r>
              <a:rPr lang="ru-RU" sz="2400" b="1" dirty="0" smtClean="0">
                <a:solidFill>
                  <a:schemeClr val="tx2"/>
                </a:solidFill>
              </a:rPr>
              <a:t>    Непрерывное обучение и оценка его результатов</a:t>
            </a:r>
            <a:endParaRPr lang="en-GB" sz="2400" b="1" dirty="0">
              <a:solidFill>
                <a:schemeClr val="tx2"/>
              </a:solidFill>
            </a:endParaRPr>
          </a:p>
        </p:txBody>
      </p:sp>
      <p:grpSp>
        <p:nvGrpSpPr>
          <p:cNvPr id="17" name="Group 60"/>
          <p:cNvGrpSpPr>
            <a:grpSpLocks/>
          </p:cNvGrpSpPr>
          <p:nvPr/>
        </p:nvGrpSpPr>
        <p:grpSpPr bwMode="auto">
          <a:xfrm>
            <a:off x="4578547" y="570771"/>
            <a:ext cx="576263" cy="552450"/>
            <a:chOff x="2078" y="1680"/>
            <a:chExt cx="1615" cy="1615"/>
          </a:xfrm>
        </p:grpSpPr>
        <p:sp>
          <p:nvSpPr>
            <p:cNvPr id="18"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20"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21" name="Oval 63"/>
            <p:cNvSpPr>
              <a:spLocks noChangeArrowheads="1"/>
            </p:cNvSpPr>
            <p:nvPr/>
          </p:nvSpPr>
          <p:spPr bwMode="gray">
            <a:xfrm>
              <a:off x="2252" y="1856"/>
              <a:ext cx="1268"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2"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8" name="Oval 65"/>
            <p:cNvSpPr>
              <a:spLocks noChangeArrowheads="1"/>
            </p:cNvSpPr>
            <p:nvPr/>
          </p:nvSpPr>
          <p:spPr bwMode="gray">
            <a:xfrm>
              <a:off x="2336" y="1935"/>
              <a:ext cx="1094"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9"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Tree>
    <p:extLst>
      <p:ext uri="{BB962C8B-B14F-4D97-AF65-F5344CB8AC3E}">
        <p14:creationId xmlns:p14="http://schemas.microsoft.com/office/powerpoint/2010/main" val="400736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15</a:t>
            </a:fld>
            <a:endParaRPr lang="en-US" b="0" dirty="0" smtClean="0"/>
          </a:p>
        </p:txBody>
      </p:sp>
      <p:sp>
        <p:nvSpPr>
          <p:cNvPr id="24" name="Text Box 5"/>
          <p:cNvSpPr txBox="1">
            <a:spLocks noChangeArrowheads="1"/>
          </p:cNvSpPr>
          <p:nvPr/>
        </p:nvSpPr>
        <p:spPr bwMode="auto">
          <a:xfrm>
            <a:off x="122829" y="1340768"/>
            <a:ext cx="4377163" cy="341632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GB" b="1" dirty="0">
                <a:solidFill>
                  <a:srgbClr val="336699"/>
                </a:solidFill>
              </a:rPr>
              <a:t>As our attention is paid to the whole learning spectrum, to the quality of learning, and to the real learning outcomes (especially the competences of adults), the picture of education in Poland </a:t>
            </a:r>
            <a:r>
              <a:rPr lang="en-GB" b="1" dirty="0">
                <a:solidFill>
                  <a:srgbClr val="FF0000"/>
                </a:solidFill>
              </a:rPr>
              <a:t>is quite different</a:t>
            </a:r>
            <a:r>
              <a:rPr lang="en-GB" b="1" dirty="0">
                <a:solidFill>
                  <a:srgbClr val="336699"/>
                </a:solidFill>
              </a:rPr>
              <a:t> than captured by the EU 2010 and 2020 educational </a:t>
            </a:r>
            <a:r>
              <a:rPr lang="en-GB" b="1" dirty="0" smtClean="0">
                <a:solidFill>
                  <a:srgbClr val="336699"/>
                </a:solidFill>
              </a:rPr>
              <a:t>targets</a:t>
            </a:r>
            <a:endParaRPr lang="pl-PL" b="1" dirty="0" smtClean="0">
              <a:solidFill>
                <a:srgbClr val="336699"/>
              </a:solidFill>
            </a:endParaRPr>
          </a:p>
          <a:p>
            <a:pPr algn="just" eaLnBrk="1" hangingPunct="1"/>
            <a:endParaRPr lang="pl-PL" b="1" dirty="0" smtClean="0">
              <a:solidFill>
                <a:srgbClr val="336699"/>
              </a:solidFill>
            </a:endParaRPr>
          </a:p>
          <a:p>
            <a:pPr algn="just" eaLnBrk="1" hangingPunct="1"/>
            <a:r>
              <a:rPr lang="en-GB" b="1" dirty="0" smtClean="0">
                <a:solidFill>
                  <a:srgbClr val="336699"/>
                </a:solidFill>
              </a:rPr>
              <a:t>According </a:t>
            </a:r>
            <a:r>
              <a:rPr lang="en-GB" b="1" dirty="0">
                <a:solidFill>
                  <a:srgbClr val="336699"/>
                </a:solidFill>
              </a:rPr>
              <a:t>to </a:t>
            </a:r>
            <a:r>
              <a:rPr lang="en-GB" b="1" dirty="0" smtClean="0">
                <a:solidFill>
                  <a:srgbClr val="336699"/>
                </a:solidFill>
              </a:rPr>
              <a:t>the </a:t>
            </a:r>
            <a:r>
              <a:rPr lang="en-GB" b="1" dirty="0">
                <a:solidFill>
                  <a:srgbClr val="336699"/>
                </a:solidFill>
              </a:rPr>
              <a:t>LLL indicators, Poland is in the </a:t>
            </a:r>
            <a:r>
              <a:rPr lang="en-GB" b="1" dirty="0">
                <a:solidFill>
                  <a:srgbClr val="FF0000"/>
                </a:solidFill>
              </a:rPr>
              <a:t>last group of EU countries</a:t>
            </a:r>
          </a:p>
        </p:txBody>
      </p:sp>
      <p:sp>
        <p:nvSpPr>
          <p:cNvPr id="15" name="Rectangle 2"/>
          <p:cNvSpPr>
            <a:spLocks noGrp="1" noChangeArrowheads="1"/>
          </p:cNvSpPr>
          <p:nvPr>
            <p:ph type="title"/>
          </p:nvPr>
        </p:nvSpPr>
        <p:spPr>
          <a:xfrm>
            <a:off x="107505" y="116632"/>
            <a:ext cx="4320479" cy="1018254"/>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eaLnBrk="0" hangingPunct="0"/>
            <a:r>
              <a:rPr lang="en-GB" sz="2400" b="1" dirty="0">
                <a:solidFill>
                  <a:schemeClr val="tx2"/>
                </a:solidFill>
              </a:rPr>
              <a:t>Awareness of LLL  including learning outcomes</a:t>
            </a:r>
          </a:p>
        </p:txBody>
      </p:sp>
      <p:sp>
        <p:nvSpPr>
          <p:cNvPr id="16" name="Rectangle 2"/>
          <p:cNvSpPr txBox="1">
            <a:spLocks noChangeArrowheads="1"/>
          </p:cNvSpPr>
          <p:nvPr/>
        </p:nvSpPr>
        <p:spPr>
          <a:xfrm>
            <a:off x="4572000" y="116632"/>
            <a:ext cx="4464496" cy="1018254"/>
          </a:xfrm>
          <a:prstGeom prst="rect">
            <a:avLst/>
          </a:prstGeo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r>
              <a:rPr lang="ru-RU" sz="2400" b="1" dirty="0" smtClean="0">
                <a:solidFill>
                  <a:schemeClr val="tx2"/>
                </a:solidFill>
              </a:rPr>
              <a:t>    Непрерывное обучение и оценка его результатов</a:t>
            </a:r>
            <a:endParaRPr lang="en-GB" sz="2400" b="1" dirty="0">
              <a:solidFill>
                <a:schemeClr val="tx2"/>
              </a:solidFill>
            </a:endParaRPr>
          </a:p>
        </p:txBody>
      </p:sp>
      <p:grpSp>
        <p:nvGrpSpPr>
          <p:cNvPr id="17" name="Group 60"/>
          <p:cNvGrpSpPr>
            <a:grpSpLocks/>
          </p:cNvGrpSpPr>
          <p:nvPr/>
        </p:nvGrpSpPr>
        <p:grpSpPr bwMode="auto">
          <a:xfrm>
            <a:off x="122829" y="571567"/>
            <a:ext cx="576263" cy="552450"/>
            <a:chOff x="2078" y="1680"/>
            <a:chExt cx="1615" cy="1615"/>
          </a:xfrm>
        </p:grpSpPr>
        <p:sp>
          <p:nvSpPr>
            <p:cNvPr id="18"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20"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21" name="Oval 63"/>
            <p:cNvSpPr>
              <a:spLocks noChangeArrowheads="1"/>
            </p:cNvSpPr>
            <p:nvPr/>
          </p:nvSpPr>
          <p:spPr bwMode="gray">
            <a:xfrm>
              <a:off x="2252" y="1856"/>
              <a:ext cx="1268"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2"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8" name="Oval 65"/>
            <p:cNvSpPr>
              <a:spLocks noChangeArrowheads="1"/>
            </p:cNvSpPr>
            <p:nvPr/>
          </p:nvSpPr>
          <p:spPr bwMode="gray">
            <a:xfrm>
              <a:off x="2336" y="1935"/>
              <a:ext cx="1094"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9"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grpSp>
        <p:nvGrpSpPr>
          <p:cNvPr id="30" name="Group 60"/>
          <p:cNvGrpSpPr>
            <a:grpSpLocks/>
          </p:cNvGrpSpPr>
          <p:nvPr/>
        </p:nvGrpSpPr>
        <p:grpSpPr bwMode="auto">
          <a:xfrm>
            <a:off x="4578547" y="570771"/>
            <a:ext cx="576263" cy="552450"/>
            <a:chOff x="2078" y="1680"/>
            <a:chExt cx="1615" cy="1615"/>
          </a:xfrm>
        </p:grpSpPr>
        <p:sp>
          <p:nvSpPr>
            <p:cNvPr id="31"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32"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33" name="Oval 63"/>
            <p:cNvSpPr>
              <a:spLocks noChangeArrowheads="1"/>
            </p:cNvSpPr>
            <p:nvPr/>
          </p:nvSpPr>
          <p:spPr bwMode="gray">
            <a:xfrm>
              <a:off x="2252" y="1856"/>
              <a:ext cx="1268"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34"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35" name="Oval 65"/>
            <p:cNvSpPr>
              <a:spLocks noChangeArrowheads="1"/>
            </p:cNvSpPr>
            <p:nvPr/>
          </p:nvSpPr>
          <p:spPr bwMode="gray">
            <a:xfrm>
              <a:off x="2336" y="1935"/>
              <a:ext cx="1094"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36"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37" name="Text Box 5"/>
          <p:cNvSpPr txBox="1">
            <a:spLocks noChangeArrowheads="1"/>
          </p:cNvSpPr>
          <p:nvPr/>
        </p:nvSpPr>
        <p:spPr bwMode="auto">
          <a:xfrm>
            <a:off x="4792285" y="1340768"/>
            <a:ext cx="4023926" cy="424731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b="1" dirty="0" smtClean="0">
                <a:solidFill>
                  <a:srgbClr val="336699"/>
                </a:solidFill>
              </a:rPr>
              <a:t>Наше внимание направлено на весь процесс обучения, на его качество и реальные результаты (особенно что касается образования взрослых). Ситуация с образованием в Польше </a:t>
            </a:r>
            <a:r>
              <a:rPr lang="ru-RU" b="1" dirty="0" smtClean="0">
                <a:solidFill>
                  <a:srgbClr val="FF0000"/>
                </a:solidFill>
              </a:rPr>
              <a:t>довольно сильно</a:t>
            </a:r>
            <a:r>
              <a:rPr lang="ru-RU" b="1" dirty="0" smtClean="0">
                <a:solidFill>
                  <a:srgbClr val="336699"/>
                </a:solidFill>
              </a:rPr>
              <a:t> отличается от  заданного ЕС образовательного уровня на 2010 и 2020 годы.</a:t>
            </a:r>
            <a:endParaRPr lang="pl-PL" b="1" dirty="0" smtClean="0">
              <a:solidFill>
                <a:srgbClr val="336699"/>
              </a:solidFill>
            </a:endParaRPr>
          </a:p>
          <a:p>
            <a:pPr algn="just" eaLnBrk="1" hangingPunct="1"/>
            <a:endParaRPr lang="pl-PL" b="1" dirty="0" smtClean="0">
              <a:solidFill>
                <a:srgbClr val="336699"/>
              </a:solidFill>
            </a:endParaRPr>
          </a:p>
          <a:p>
            <a:pPr algn="just" eaLnBrk="1" hangingPunct="1"/>
            <a:r>
              <a:rPr lang="ru-RU" b="1" dirty="0" smtClean="0">
                <a:solidFill>
                  <a:srgbClr val="336699"/>
                </a:solidFill>
              </a:rPr>
              <a:t>По показателям непрерывного обучения (</a:t>
            </a:r>
            <a:r>
              <a:rPr lang="en-US" b="1" dirty="0" smtClean="0">
                <a:solidFill>
                  <a:srgbClr val="336699"/>
                </a:solidFill>
              </a:rPr>
              <a:t>LLL</a:t>
            </a:r>
            <a:r>
              <a:rPr lang="ru-RU" b="1" dirty="0" smtClean="0">
                <a:solidFill>
                  <a:srgbClr val="336699"/>
                </a:solidFill>
              </a:rPr>
              <a:t>) Польша находится в последней группе стран ЕС. </a:t>
            </a:r>
            <a:endParaRPr lang="en-GB" b="1" dirty="0">
              <a:solidFill>
                <a:srgbClr val="FF0000"/>
              </a:solidFill>
            </a:endParaRPr>
          </a:p>
        </p:txBody>
      </p:sp>
    </p:spTree>
    <p:extLst>
      <p:ext uri="{BB962C8B-B14F-4D97-AF65-F5344CB8AC3E}">
        <p14:creationId xmlns:p14="http://schemas.microsoft.com/office/powerpoint/2010/main" val="355431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33" y="1882889"/>
            <a:ext cx="4260294" cy="2966499"/>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Oval 10"/>
          <p:cNvSpPr>
            <a:spLocks noChangeArrowheads="1"/>
          </p:cNvSpPr>
          <p:nvPr/>
        </p:nvSpPr>
        <p:spPr bwMode="auto">
          <a:xfrm>
            <a:off x="357247" y="3008219"/>
            <a:ext cx="377825" cy="19424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sz="1400">
              <a:solidFill>
                <a:schemeClr val="bg1"/>
              </a:solidFill>
            </a:endParaRPr>
          </a:p>
        </p:txBody>
      </p:sp>
      <p:sp>
        <p:nvSpPr>
          <p:cNvPr id="8196" name="Symbol zastępczy numeru slajdu 2"/>
          <p:cNvSpPr>
            <a:spLocks noGrp="1"/>
          </p:cNvSpPr>
          <p:nvPr>
            <p:ph type="sldNum" sz="quarter" idx="11"/>
          </p:nvPr>
        </p:nvSpPr>
        <p:spPr>
          <a:xfrm>
            <a:off x="8734911" y="6503988"/>
            <a:ext cx="360363"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AA2820-B448-4FEA-8220-07A56D29EE7B}" type="slidenum">
              <a:rPr lang="en-US" smtClean="0"/>
              <a:pPr eaLnBrk="1" hangingPunct="1"/>
              <a:t>16</a:t>
            </a:fld>
            <a:endParaRPr lang="en-US" dirty="0" smtClean="0"/>
          </a:p>
        </p:txBody>
      </p:sp>
      <p:graphicFrame>
        <p:nvGraphicFramePr>
          <p:cNvPr id="8200" name="Obiekt 1"/>
          <p:cNvGraphicFramePr>
            <a:graphicFrameLocks/>
          </p:cNvGraphicFramePr>
          <p:nvPr>
            <p:extLst>
              <p:ext uri="{D42A27DB-BD31-4B8C-83A1-F6EECF244321}">
                <p14:modId xmlns:p14="http://schemas.microsoft.com/office/powerpoint/2010/main" val="2681536477"/>
              </p:ext>
            </p:extLst>
          </p:nvPr>
        </p:nvGraphicFramePr>
        <p:xfrm>
          <a:off x="358872" y="5301208"/>
          <a:ext cx="8173568" cy="1253485"/>
        </p:xfrm>
        <a:graphic>
          <a:graphicData uri="http://schemas.openxmlformats.org/presentationml/2006/ole">
            <mc:AlternateContent xmlns:mc="http://schemas.openxmlformats.org/markup-compatibility/2006">
              <mc:Choice xmlns:v="urn:schemas-microsoft-com:vml" Requires="v">
                <p:oleObj spid="_x0000_s4152" name="Wykres" r:id="rId4" imgW="7657957" imgH="1685877" progId="Excel.Sheet.8">
                  <p:embed/>
                </p:oleObj>
              </mc:Choice>
              <mc:Fallback>
                <p:oleObj name="Wykres" r:id="rId4" imgW="7657957" imgH="1685877" progId="Excel.Sheet.8">
                  <p:embed/>
                  <p:pic>
                    <p:nvPicPr>
                      <p:cNvPr id="0" name="Picture 5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872" y="5301208"/>
                        <a:ext cx="8173568" cy="1253485"/>
                      </a:xfrm>
                      <a:prstGeom prst="rect">
                        <a:avLst/>
                      </a:prstGeom>
                      <a:gradFill rotWithShape="0">
                        <a:gsLst>
                          <a:gs pos="0">
                            <a:srgbClr val="98ACCE"/>
                          </a:gs>
                          <a:gs pos="50000">
                            <a:srgbClr val="C1CCDF"/>
                          </a:gs>
                          <a:gs pos="100000">
                            <a:srgbClr val="E1E6EF"/>
                          </a:gs>
                        </a:gsLst>
                        <a:lin ang="5400000"/>
                      </a:gradFill>
                    </p:spPr>
                  </p:pic>
                </p:oleObj>
              </mc:Fallback>
            </mc:AlternateContent>
          </a:graphicData>
        </a:graphic>
      </p:graphicFrame>
      <p:sp>
        <p:nvSpPr>
          <p:cNvPr id="8201" name="Text Box 5"/>
          <p:cNvSpPr txBox="1">
            <a:spLocks noChangeArrowheads="1"/>
          </p:cNvSpPr>
          <p:nvPr/>
        </p:nvSpPr>
        <p:spPr bwMode="auto">
          <a:xfrm>
            <a:off x="375833" y="5013176"/>
            <a:ext cx="8156607" cy="307975"/>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solidFill>
                  <a:srgbClr val="336699"/>
                </a:solidFill>
              </a:rPr>
              <a:t>Participation of </a:t>
            </a:r>
            <a:r>
              <a:rPr lang="en-US" sz="1400" b="1" dirty="0">
                <a:solidFill>
                  <a:srgbClr val="FF0000"/>
                </a:solidFill>
              </a:rPr>
              <a:t>adults in education and training </a:t>
            </a:r>
            <a:r>
              <a:rPr lang="pl-PL" sz="1400" b="1" dirty="0" smtClean="0">
                <a:solidFill>
                  <a:srgbClr val="336699"/>
                </a:solidFill>
              </a:rPr>
              <a:t>in EU -</a:t>
            </a:r>
            <a:r>
              <a:rPr lang="en-US" sz="1400" b="1" dirty="0" smtClean="0">
                <a:solidFill>
                  <a:srgbClr val="336699"/>
                </a:solidFill>
              </a:rPr>
              <a:t> </a:t>
            </a:r>
            <a:r>
              <a:rPr lang="en-US" sz="1400" b="1" dirty="0">
                <a:solidFill>
                  <a:srgbClr val="336699"/>
                </a:solidFill>
              </a:rPr>
              <a:t>2010: age from 25 to 64 years</a:t>
            </a:r>
          </a:p>
        </p:txBody>
      </p:sp>
      <p:sp>
        <p:nvSpPr>
          <p:cNvPr id="8205" name="Text Box 5"/>
          <p:cNvSpPr txBox="1">
            <a:spLocks noChangeArrowheads="1"/>
          </p:cNvSpPr>
          <p:nvPr/>
        </p:nvSpPr>
        <p:spPr bwMode="auto">
          <a:xfrm>
            <a:off x="5206548" y="1520291"/>
            <a:ext cx="3173157" cy="317009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b="1" dirty="0" smtClean="0">
                <a:solidFill>
                  <a:srgbClr val="336699"/>
                </a:solidFill>
              </a:rPr>
              <a:t>Success of the Polish education system in enlarging the access of young people  (up to 24 years) to initial and formal education </a:t>
            </a:r>
            <a:r>
              <a:rPr lang="en-GB" sz="2000" b="1" dirty="0" smtClean="0">
                <a:solidFill>
                  <a:srgbClr val="FF0000"/>
                </a:solidFill>
              </a:rPr>
              <a:t>is not yet effective</a:t>
            </a:r>
            <a:r>
              <a:rPr lang="en-GB" sz="2000" b="1" dirty="0" smtClean="0">
                <a:solidFill>
                  <a:srgbClr val="336699"/>
                </a:solidFill>
              </a:rPr>
              <a:t> in the whole LLL area including area of adult learning</a:t>
            </a:r>
            <a:endParaRPr lang="en-GB" sz="2000" b="1" dirty="0">
              <a:solidFill>
                <a:srgbClr val="336699"/>
              </a:solidFill>
            </a:endParaRPr>
          </a:p>
        </p:txBody>
      </p:sp>
      <p:sp>
        <p:nvSpPr>
          <p:cNvPr id="8206" name="Text Box 5"/>
          <p:cNvSpPr txBox="1">
            <a:spLocks noChangeArrowheads="1"/>
          </p:cNvSpPr>
          <p:nvPr/>
        </p:nvSpPr>
        <p:spPr bwMode="auto">
          <a:xfrm>
            <a:off x="375833" y="1340768"/>
            <a:ext cx="4260294" cy="522288"/>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solidFill>
                  <a:srgbClr val="FF0000"/>
                </a:solidFill>
              </a:rPr>
              <a:t>European Lifelong Learning Index </a:t>
            </a:r>
            <a:r>
              <a:rPr lang="en-US" sz="1400" b="1" dirty="0">
                <a:solidFill>
                  <a:srgbClr val="336699"/>
                </a:solidFill>
              </a:rPr>
              <a:t>2010 (Bertelsmann Foundation)</a:t>
            </a:r>
          </a:p>
        </p:txBody>
      </p:sp>
      <p:sp>
        <p:nvSpPr>
          <p:cNvPr id="22" name="Rectangle 2"/>
          <p:cNvSpPr txBox="1">
            <a:spLocks noChangeArrowheads="1"/>
          </p:cNvSpPr>
          <p:nvPr/>
        </p:nvSpPr>
        <p:spPr>
          <a:xfrm>
            <a:off x="402453" y="188640"/>
            <a:ext cx="8387059" cy="864096"/>
          </a:xfrm>
          <a:prstGeom prst="rect">
            <a:avLst/>
          </a:prstGeo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r>
              <a:rPr lang="en-GB" sz="2800" b="1" dirty="0" smtClean="0">
                <a:solidFill>
                  <a:srgbClr val="336699"/>
                </a:solidFill>
              </a:rPr>
              <a:t>Awareness of LLL  including learning outcomes</a:t>
            </a:r>
            <a:endParaRPr lang="en-GB" sz="2800" b="1" dirty="0">
              <a:solidFill>
                <a:srgbClr val="336699"/>
              </a:solidFill>
            </a:endParaRPr>
          </a:p>
        </p:txBody>
      </p:sp>
      <p:grpSp>
        <p:nvGrpSpPr>
          <p:cNvPr id="26" name="Group 60"/>
          <p:cNvGrpSpPr>
            <a:grpSpLocks/>
          </p:cNvGrpSpPr>
          <p:nvPr/>
        </p:nvGrpSpPr>
        <p:grpSpPr bwMode="auto">
          <a:xfrm>
            <a:off x="555704" y="325378"/>
            <a:ext cx="576263" cy="552450"/>
            <a:chOff x="2078" y="1680"/>
            <a:chExt cx="1615" cy="1615"/>
          </a:xfrm>
        </p:grpSpPr>
        <p:sp>
          <p:nvSpPr>
            <p:cNvPr id="27"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28"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30" name="Oval 63"/>
            <p:cNvSpPr>
              <a:spLocks noChangeArrowheads="1"/>
            </p:cNvSpPr>
            <p:nvPr/>
          </p:nvSpPr>
          <p:spPr bwMode="gray">
            <a:xfrm>
              <a:off x="2252" y="1856"/>
              <a:ext cx="1268"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31"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32" name="Oval 65"/>
            <p:cNvSpPr>
              <a:spLocks noChangeArrowheads="1"/>
            </p:cNvSpPr>
            <p:nvPr/>
          </p:nvSpPr>
          <p:spPr bwMode="gray">
            <a:xfrm>
              <a:off x="2336" y="1935"/>
              <a:ext cx="1094"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33"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34" name="Oval 10"/>
          <p:cNvSpPr>
            <a:spLocks noChangeArrowheads="1"/>
          </p:cNvSpPr>
          <p:nvPr/>
        </p:nvSpPr>
        <p:spPr bwMode="auto">
          <a:xfrm>
            <a:off x="2206085" y="1887041"/>
            <a:ext cx="432643" cy="187425"/>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sz="1400">
              <a:solidFill>
                <a:schemeClr val="bg1"/>
              </a:solidFill>
            </a:endParaRPr>
          </a:p>
        </p:txBody>
      </p:sp>
      <p:sp>
        <p:nvSpPr>
          <p:cNvPr id="37" name="Oval 10"/>
          <p:cNvSpPr>
            <a:spLocks noChangeArrowheads="1"/>
          </p:cNvSpPr>
          <p:nvPr/>
        </p:nvSpPr>
        <p:spPr bwMode="auto">
          <a:xfrm>
            <a:off x="2638728" y="2056673"/>
            <a:ext cx="432643" cy="187425"/>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sz="1400">
              <a:solidFill>
                <a:schemeClr val="bg1"/>
              </a:solidFill>
            </a:endParaRPr>
          </a:p>
        </p:txBody>
      </p:sp>
      <p:sp>
        <p:nvSpPr>
          <p:cNvPr id="38" name="Oval 10"/>
          <p:cNvSpPr>
            <a:spLocks noChangeArrowheads="1"/>
          </p:cNvSpPr>
          <p:nvPr/>
        </p:nvSpPr>
        <p:spPr bwMode="auto">
          <a:xfrm>
            <a:off x="2826365" y="2360204"/>
            <a:ext cx="432643" cy="187425"/>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sz="1400">
              <a:solidFill>
                <a:schemeClr val="bg1"/>
              </a:solidFill>
            </a:endParaRPr>
          </a:p>
        </p:txBody>
      </p:sp>
      <p:sp>
        <p:nvSpPr>
          <p:cNvPr id="39" name="Oval 10"/>
          <p:cNvSpPr>
            <a:spLocks noChangeArrowheads="1"/>
          </p:cNvSpPr>
          <p:nvPr/>
        </p:nvSpPr>
        <p:spPr bwMode="auto">
          <a:xfrm>
            <a:off x="1757448" y="1882889"/>
            <a:ext cx="432643" cy="187425"/>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sz="1400">
              <a:solidFill>
                <a:schemeClr val="bg1"/>
              </a:solidFill>
            </a:endParaRPr>
          </a:p>
        </p:txBody>
      </p:sp>
    </p:spTree>
    <p:extLst>
      <p:ext uri="{BB962C8B-B14F-4D97-AF65-F5344CB8AC3E}">
        <p14:creationId xmlns:p14="http://schemas.microsoft.com/office/powerpoint/2010/main" val="38227363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33" y="1882889"/>
            <a:ext cx="4260294" cy="2966499"/>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Рисунок 20" descr="Рисунок2_1.png"/>
          <p:cNvPicPr>
            <a:picLocks noChangeAspect="1"/>
          </p:cNvPicPr>
          <p:nvPr/>
        </p:nvPicPr>
        <p:blipFill>
          <a:blip r:embed="rId4"/>
          <a:stretch>
            <a:fillRect/>
          </a:stretch>
        </p:blipFill>
        <p:spPr>
          <a:xfrm>
            <a:off x="357159" y="1857365"/>
            <a:ext cx="4714907" cy="3071833"/>
          </a:xfrm>
          <a:prstGeom prst="rect">
            <a:avLst/>
          </a:prstGeom>
        </p:spPr>
      </p:pic>
      <p:sp>
        <p:nvSpPr>
          <p:cNvPr id="8195" name="Oval 10"/>
          <p:cNvSpPr>
            <a:spLocks noChangeArrowheads="1"/>
          </p:cNvSpPr>
          <p:nvPr/>
        </p:nvSpPr>
        <p:spPr bwMode="auto">
          <a:xfrm>
            <a:off x="357247" y="3008219"/>
            <a:ext cx="377825" cy="19424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sz="1400">
              <a:solidFill>
                <a:schemeClr val="bg1"/>
              </a:solidFill>
            </a:endParaRPr>
          </a:p>
        </p:txBody>
      </p:sp>
      <p:sp>
        <p:nvSpPr>
          <p:cNvPr id="8196" name="Symbol zastępczy numeru slajdu 2"/>
          <p:cNvSpPr>
            <a:spLocks noGrp="1"/>
          </p:cNvSpPr>
          <p:nvPr>
            <p:ph type="sldNum" sz="quarter" idx="11"/>
          </p:nvPr>
        </p:nvSpPr>
        <p:spPr>
          <a:xfrm>
            <a:off x="8734911" y="6503988"/>
            <a:ext cx="360363"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AA2820-B448-4FEA-8220-07A56D29EE7B}" type="slidenum">
              <a:rPr lang="en-US" smtClean="0"/>
              <a:pPr eaLnBrk="1" hangingPunct="1"/>
              <a:t>17</a:t>
            </a:fld>
            <a:endParaRPr lang="en-US" dirty="0" smtClean="0"/>
          </a:p>
        </p:txBody>
      </p:sp>
      <p:graphicFrame>
        <p:nvGraphicFramePr>
          <p:cNvPr id="8200" name="Obiekt 1"/>
          <p:cNvGraphicFramePr>
            <a:graphicFrameLocks/>
          </p:cNvGraphicFramePr>
          <p:nvPr>
            <p:extLst>
              <p:ext uri="{D42A27DB-BD31-4B8C-83A1-F6EECF244321}">
                <p14:modId xmlns:p14="http://schemas.microsoft.com/office/powerpoint/2010/main" val="2681536477"/>
              </p:ext>
            </p:extLst>
          </p:nvPr>
        </p:nvGraphicFramePr>
        <p:xfrm>
          <a:off x="357158" y="5286388"/>
          <a:ext cx="8197850" cy="1428760"/>
        </p:xfrm>
        <a:graphic>
          <a:graphicData uri="http://schemas.openxmlformats.org/presentationml/2006/ole">
            <mc:AlternateContent xmlns:mc="http://schemas.openxmlformats.org/markup-compatibility/2006">
              <mc:Choice xmlns:v="urn:schemas-microsoft-com:vml" Requires="v">
                <p:oleObj spid="_x0000_s68613" name="Worksheet" r:id="rId5" imgW="8039027" imgH="1724062" progId="Excel.Sheet.8">
                  <p:embed/>
                </p:oleObj>
              </mc:Choice>
              <mc:Fallback>
                <p:oleObj name="Worksheet" r:id="rId5" imgW="8039027" imgH="1724062" progId="Excel.Sheet.8">
                  <p:embed/>
                  <p:pic>
                    <p:nvPicPr>
                      <p:cNvPr id="0" name="Object 5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58" y="5286388"/>
                        <a:ext cx="8197850" cy="1428760"/>
                      </a:xfrm>
                      <a:prstGeom prst="rect">
                        <a:avLst/>
                      </a:prstGeom>
                      <a:gradFill rotWithShape="0">
                        <a:gsLst>
                          <a:gs pos="0">
                            <a:srgbClr val="98ACCE"/>
                          </a:gs>
                          <a:gs pos="50000">
                            <a:srgbClr val="C1CCDF"/>
                          </a:gs>
                          <a:gs pos="100000">
                            <a:srgbClr val="E1E6EF"/>
                          </a:gs>
                        </a:gsLst>
                        <a:lin ang="5400000"/>
                      </a:gradFill>
                    </p:spPr>
                  </p:pic>
                </p:oleObj>
              </mc:Fallback>
            </mc:AlternateContent>
          </a:graphicData>
        </a:graphic>
      </p:graphicFrame>
      <p:sp>
        <p:nvSpPr>
          <p:cNvPr id="8201" name="Text Box 5"/>
          <p:cNvSpPr txBox="1">
            <a:spLocks noChangeArrowheads="1"/>
          </p:cNvSpPr>
          <p:nvPr/>
        </p:nvSpPr>
        <p:spPr bwMode="auto">
          <a:xfrm>
            <a:off x="375833" y="5000636"/>
            <a:ext cx="8156607" cy="307777"/>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400" b="1" dirty="0" smtClean="0">
                <a:solidFill>
                  <a:srgbClr val="336699"/>
                </a:solidFill>
              </a:rPr>
              <a:t>Участие </a:t>
            </a:r>
            <a:r>
              <a:rPr lang="ru-RU" sz="1400" b="1" dirty="0" smtClean="0">
                <a:solidFill>
                  <a:srgbClr val="FF0000"/>
                </a:solidFill>
              </a:rPr>
              <a:t>взрослых в обучении и образовании </a:t>
            </a:r>
            <a:r>
              <a:rPr lang="ru-RU" sz="1400" b="1" dirty="0" smtClean="0">
                <a:solidFill>
                  <a:srgbClr val="336699"/>
                </a:solidFill>
              </a:rPr>
              <a:t>в ЕС – 2010: возраст от 25 до 64 лет</a:t>
            </a:r>
            <a:endParaRPr lang="en-US" sz="1400" b="1" dirty="0">
              <a:solidFill>
                <a:srgbClr val="336699"/>
              </a:solidFill>
            </a:endParaRPr>
          </a:p>
        </p:txBody>
      </p:sp>
      <p:sp>
        <p:nvSpPr>
          <p:cNvPr id="8205" name="Text Box 5"/>
          <p:cNvSpPr txBox="1">
            <a:spLocks noChangeArrowheads="1"/>
          </p:cNvSpPr>
          <p:nvPr/>
        </p:nvSpPr>
        <p:spPr bwMode="auto">
          <a:xfrm>
            <a:off x="5206548" y="1520291"/>
            <a:ext cx="3173157" cy="347787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000" b="1" dirty="0" smtClean="0">
                <a:solidFill>
                  <a:srgbClr val="336699"/>
                </a:solidFill>
              </a:rPr>
              <a:t>Успех польской системы образования в расширении доступа молодежи (до 24 лет) к начальному и  систематическому образованию </a:t>
            </a:r>
            <a:r>
              <a:rPr lang="ru-RU" sz="2000" b="1" dirty="0" smtClean="0">
                <a:solidFill>
                  <a:srgbClr val="FF0000"/>
                </a:solidFill>
              </a:rPr>
              <a:t>не работает </a:t>
            </a:r>
            <a:r>
              <a:rPr lang="ru-RU" sz="2000" b="1" dirty="0" smtClean="0">
                <a:solidFill>
                  <a:srgbClr val="336699"/>
                </a:solidFill>
              </a:rPr>
              <a:t>в области непрерывного образования для взрослых.</a:t>
            </a:r>
            <a:endParaRPr lang="en-GB" sz="2000" b="1" dirty="0">
              <a:solidFill>
                <a:srgbClr val="336699"/>
              </a:solidFill>
            </a:endParaRPr>
          </a:p>
        </p:txBody>
      </p:sp>
      <p:sp>
        <p:nvSpPr>
          <p:cNvPr id="8206" name="Text Box 5"/>
          <p:cNvSpPr txBox="1">
            <a:spLocks noChangeArrowheads="1"/>
          </p:cNvSpPr>
          <p:nvPr/>
        </p:nvSpPr>
        <p:spPr bwMode="auto">
          <a:xfrm>
            <a:off x="375832" y="1340768"/>
            <a:ext cx="4696234" cy="523220"/>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smtClean="0">
                <a:solidFill>
                  <a:srgbClr val="FF0000"/>
                </a:solidFill>
              </a:rPr>
              <a:t>E</a:t>
            </a:r>
            <a:r>
              <a:rPr lang="ru-RU" sz="1400" b="1" dirty="0" smtClean="0">
                <a:solidFill>
                  <a:srgbClr val="FF0000"/>
                </a:solidFill>
              </a:rPr>
              <a:t>европейский индекс</a:t>
            </a:r>
            <a:r>
              <a:rPr lang="en-US" sz="1400" b="1" dirty="0" smtClean="0">
                <a:solidFill>
                  <a:srgbClr val="FF0000"/>
                </a:solidFill>
              </a:rPr>
              <a:t> LLL </a:t>
            </a:r>
            <a:r>
              <a:rPr lang="ru-RU" sz="1000" b="1" dirty="0" smtClean="0">
                <a:solidFill>
                  <a:srgbClr val="FF0000"/>
                </a:solidFill>
              </a:rPr>
              <a:t>(</a:t>
            </a:r>
            <a:r>
              <a:rPr lang="ru-RU" sz="1000" b="1" dirty="0" err="1" smtClean="0">
                <a:solidFill>
                  <a:srgbClr val="FF0000"/>
                </a:solidFill>
              </a:rPr>
              <a:t>неперерывного</a:t>
            </a:r>
            <a:r>
              <a:rPr lang="ru-RU" sz="1000" b="1" dirty="0" smtClean="0">
                <a:solidFill>
                  <a:srgbClr val="FF0000"/>
                </a:solidFill>
              </a:rPr>
              <a:t> обучения) </a:t>
            </a:r>
            <a:r>
              <a:rPr lang="en-US" sz="1400" b="1" dirty="0" smtClean="0">
                <a:solidFill>
                  <a:srgbClr val="336699"/>
                </a:solidFill>
              </a:rPr>
              <a:t>2010 (</a:t>
            </a:r>
            <a:r>
              <a:rPr lang="ru-RU" sz="1400" b="1" dirty="0" smtClean="0">
                <a:solidFill>
                  <a:srgbClr val="336699"/>
                </a:solidFill>
              </a:rPr>
              <a:t>Фонд </a:t>
            </a:r>
            <a:r>
              <a:rPr lang="ru-RU" sz="1400" b="1" dirty="0" err="1" smtClean="0">
                <a:solidFill>
                  <a:srgbClr val="336699"/>
                </a:solidFill>
              </a:rPr>
              <a:t>Бертельсмана</a:t>
            </a:r>
            <a:r>
              <a:rPr lang="en-US" sz="1400" b="1" dirty="0" smtClean="0">
                <a:solidFill>
                  <a:srgbClr val="336699"/>
                </a:solidFill>
              </a:rPr>
              <a:t>)</a:t>
            </a:r>
            <a:endParaRPr lang="en-US" sz="1400" b="1" dirty="0">
              <a:solidFill>
                <a:srgbClr val="336699"/>
              </a:solidFill>
            </a:endParaRPr>
          </a:p>
        </p:txBody>
      </p:sp>
      <p:sp>
        <p:nvSpPr>
          <p:cNvPr id="22" name="Rectangle 2"/>
          <p:cNvSpPr txBox="1">
            <a:spLocks noChangeArrowheads="1"/>
          </p:cNvSpPr>
          <p:nvPr/>
        </p:nvSpPr>
        <p:spPr>
          <a:xfrm>
            <a:off x="402453" y="188640"/>
            <a:ext cx="8387059" cy="864096"/>
          </a:xfrm>
          <a:prstGeom prst="rect">
            <a:avLst/>
          </a:prstGeo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r>
              <a:rPr lang="ru-RU" sz="2600" b="1" dirty="0" smtClean="0">
                <a:solidFill>
                  <a:schemeClr val="tx2"/>
                </a:solidFill>
              </a:rPr>
              <a:t>Непрерывное обучение и оценка его результатов</a:t>
            </a:r>
            <a:endParaRPr lang="en-GB" sz="2600" b="1" dirty="0">
              <a:solidFill>
                <a:srgbClr val="336699"/>
              </a:solidFill>
            </a:endParaRPr>
          </a:p>
        </p:txBody>
      </p:sp>
      <p:grpSp>
        <p:nvGrpSpPr>
          <p:cNvPr id="2" name="Group 60"/>
          <p:cNvGrpSpPr>
            <a:grpSpLocks/>
          </p:cNvGrpSpPr>
          <p:nvPr/>
        </p:nvGrpSpPr>
        <p:grpSpPr bwMode="auto">
          <a:xfrm>
            <a:off x="555704" y="325378"/>
            <a:ext cx="576263" cy="552450"/>
            <a:chOff x="2078" y="1680"/>
            <a:chExt cx="1615" cy="1615"/>
          </a:xfrm>
        </p:grpSpPr>
        <p:sp>
          <p:nvSpPr>
            <p:cNvPr id="27"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28"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30" name="Oval 63"/>
            <p:cNvSpPr>
              <a:spLocks noChangeArrowheads="1"/>
            </p:cNvSpPr>
            <p:nvPr/>
          </p:nvSpPr>
          <p:spPr bwMode="gray">
            <a:xfrm>
              <a:off x="2252" y="1856"/>
              <a:ext cx="1268"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31"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32" name="Oval 65"/>
            <p:cNvSpPr>
              <a:spLocks noChangeArrowheads="1"/>
            </p:cNvSpPr>
            <p:nvPr/>
          </p:nvSpPr>
          <p:spPr bwMode="gray">
            <a:xfrm>
              <a:off x="2336" y="1935"/>
              <a:ext cx="1094"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33"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34" name="Oval 10"/>
          <p:cNvSpPr>
            <a:spLocks noChangeArrowheads="1"/>
          </p:cNvSpPr>
          <p:nvPr/>
        </p:nvSpPr>
        <p:spPr bwMode="auto">
          <a:xfrm>
            <a:off x="2206085" y="1887041"/>
            <a:ext cx="432643" cy="187425"/>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sz="1400">
              <a:solidFill>
                <a:schemeClr val="bg1"/>
              </a:solidFill>
            </a:endParaRPr>
          </a:p>
        </p:txBody>
      </p:sp>
      <p:sp>
        <p:nvSpPr>
          <p:cNvPr id="37" name="Oval 10"/>
          <p:cNvSpPr>
            <a:spLocks noChangeArrowheads="1"/>
          </p:cNvSpPr>
          <p:nvPr/>
        </p:nvSpPr>
        <p:spPr bwMode="auto">
          <a:xfrm>
            <a:off x="2638728" y="2056673"/>
            <a:ext cx="432643" cy="187425"/>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sz="1400">
              <a:solidFill>
                <a:schemeClr val="bg1"/>
              </a:solidFill>
            </a:endParaRPr>
          </a:p>
        </p:txBody>
      </p:sp>
      <p:sp>
        <p:nvSpPr>
          <p:cNvPr id="38" name="Oval 10"/>
          <p:cNvSpPr>
            <a:spLocks noChangeArrowheads="1"/>
          </p:cNvSpPr>
          <p:nvPr/>
        </p:nvSpPr>
        <p:spPr bwMode="auto">
          <a:xfrm>
            <a:off x="2940151" y="2329724"/>
            <a:ext cx="432643" cy="187425"/>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sz="1400">
              <a:solidFill>
                <a:schemeClr val="bg1"/>
              </a:solidFill>
            </a:endParaRPr>
          </a:p>
        </p:txBody>
      </p:sp>
      <p:sp>
        <p:nvSpPr>
          <p:cNvPr id="39" name="Oval 10"/>
          <p:cNvSpPr>
            <a:spLocks noChangeArrowheads="1"/>
          </p:cNvSpPr>
          <p:nvPr/>
        </p:nvSpPr>
        <p:spPr bwMode="auto">
          <a:xfrm>
            <a:off x="1757448" y="1882889"/>
            <a:ext cx="432643" cy="187425"/>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sz="1400">
              <a:solidFill>
                <a:schemeClr val="bg1"/>
              </a:solidFill>
            </a:endParaRPr>
          </a:p>
        </p:txBody>
      </p:sp>
      <p:sp>
        <p:nvSpPr>
          <p:cNvPr id="23" name="TextBox 22"/>
          <p:cNvSpPr txBox="1"/>
          <p:nvPr/>
        </p:nvSpPr>
        <p:spPr>
          <a:xfrm>
            <a:off x="321292" y="3016831"/>
            <a:ext cx="434734" cy="184666"/>
          </a:xfrm>
          <a:prstGeom prst="rect">
            <a:avLst/>
          </a:prstGeom>
          <a:noFill/>
        </p:spPr>
        <p:txBody>
          <a:bodyPr wrap="none" rtlCol="0">
            <a:spAutoFit/>
          </a:bodyPr>
          <a:lstStyle/>
          <a:p>
            <a:r>
              <a:rPr lang="ru-RU" sz="600" b="1" dirty="0" smtClean="0"/>
              <a:t>Польша</a:t>
            </a:r>
            <a:endParaRPr lang="ru-RU" sz="600" b="1" dirty="0"/>
          </a:p>
        </p:txBody>
      </p:sp>
      <p:sp>
        <p:nvSpPr>
          <p:cNvPr id="24" name="TextBox 23"/>
          <p:cNvSpPr txBox="1"/>
          <p:nvPr/>
        </p:nvSpPr>
        <p:spPr>
          <a:xfrm>
            <a:off x="447808" y="2643182"/>
            <a:ext cx="442750" cy="184666"/>
          </a:xfrm>
          <a:prstGeom prst="rect">
            <a:avLst/>
          </a:prstGeom>
          <a:noFill/>
        </p:spPr>
        <p:txBody>
          <a:bodyPr wrap="none" rtlCol="0">
            <a:spAutoFit/>
          </a:bodyPr>
          <a:lstStyle/>
          <a:p>
            <a:r>
              <a:rPr lang="ru-RU" sz="600" b="1" dirty="0" smtClean="0"/>
              <a:t>Венгрия</a:t>
            </a:r>
            <a:endParaRPr lang="ru-RU" sz="600" b="1" dirty="0"/>
          </a:p>
        </p:txBody>
      </p:sp>
      <p:sp>
        <p:nvSpPr>
          <p:cNvPr id="25" name="TextBox 24"/>
          <p:cNvSpPr txBox="1"/>
          <p:nvPr/>
        </p:nvSpPr>
        <p:spPr>
          <a:xfrm>
            <a:off x="285720" y="3357562"/>
            <a:ext cx="409086" cy="184666"/>
          </a:xfrm>
          <a:prstGeom prst="rect">
            <a:avLst/>
          </a:prstGeom>
          <a:noFill/>
        </p:spPr>
        <p:txBody>
          <a:bodyPr wrap="none" rtlCol="0">
            <a:spAutoFit/>
          </a:bodyPr>
          <a:lstStyle/>
          <a:p>
            <a:r>
              <a:rPr lang="ru-RU" sz="600" b="1" dirty="0" smtClean="0"/>
              <a:t>Латвия</a:t>
            </a:r>
            <a:endParaRPr lang="ru-RU" sz="600" b="1" dirty="0"/>
          </a:p>
        </p:txBody>
      </p:sp>
      <p:sp>
        <p:nvSpPr>
          <p:cNvPr id="26" name="TextBox 25"/>
          <p:cNvSpPr txBox="1"/>
          <p:nvPr/>
        </p:nvSpPr>
        <p:spPr>
          <a:xfrm>
            <a:off x="338106" y="3758689"/>
            <a:ext cx="489236" cy="184666"/>
          </a:xfrm>
          <a:prstGeom prst="rect">
            <a:avLst/>
          </a:prstGeom>
          <a:noFill/>
        </p:spPr>
        <p:txBody>
          <a:bodyPr wrap="none" rtlCol="0">
            <a:spAutoFit/>
          </a:bodyPr>
          <a:lstStyle/>
          <a:p>
            <a:r>
              <a:rPr lang="ru-RU" sz="600" b="1" dirty="0" smtClean="0"/>
              <a:t>Словакия</a:t>
            </a:r>
            <a:endParaRPr lang="ru-RU" sz="600" b="1" dirty="0"/>
          </a:p>
        </p:txBody>
      </p:sp>
      <p:sp>
        <p:nvSpPr>
          <p:cNvPr id="29" name="TextBox 28"/>
          <p:cNvSpPr txBox="1"/>
          <p:nvPr/>
        </p:nvSpPr>
        <p:spPr>
          <a:xfrm>
            <a:off x="428596" y="4173028"/>
            <a:ext cx="548548" cy="184666"/>
          </a:xfrm>
          <a:prstGeom prst="rect">
            <a:avLst/>
          </a:prstGeom>
          <a:noFill/>
        </p:spPr>
        <p:txBody>
          <a:bodyPr wrap="none" rtlCol="0">
            <a:spAutoFit/>
          </a:bodyPr>
          <a:lstStyle/>
          <a:p>
            <a:r>
              <a:rPr lang="ru-RU" sz="600" b="1" dirty="0" smtClean="0"/>
              <a:t>Португалия</a:t>
            </a:r>
            <a:endParaRPr lang="ru-RU" sz="600" b="1" dirty="0"/>
          </a:p>
        </p:txBody>
      </p:sp>
      <p:sp>
        <p:nvSpPr>
          <p:cNvPr id="35" name="TextBox 34"/>
          <p:cNvSpPr txBox="1"/>
          <p:nvPr/>
        </p:nvSpPr>
        <p:spPr>
          <a:xfrm>
            <a:off x="946600" y="4429132"/>
            <a:ext cx="410690" cy="184666"/>
          </a:xfrm>
          <a:prstGeom prst="rect">
            <a:avLst/>
          </a:prstGeom>
          <a:noFill/>
        </p:spPr>
        <p:txBody>
          <a:bodyPr wrap="none" rtlCol="0">
            <a:spAutoFit/>
          </a:bodyPr>
          <a:lstStyle/>
          <a:p>
            <a:r>
              <a:rPr lang="ru-RU" sz="600" b="1" dirty="0" smtClean="0"/>
              <a:t>Италия</a:t>
            </a:r>
            <a:endParaRPr lang="ru-RU" sz="600" b="1" dirty="0"/>
          </a:p>
        </p:txBody>
      </p:sp>
      <p:sp>
        <p:nvSpPr>
          <p:cNvPr id="36" name="TextBox 35"/>
          <p:cNvSpPr txBox="1"/>
          <p:nvPr/>
        </p:nvSpPr>
        <p:spPr>
          <a:xfrm>
            <a:off x="1266922" y="4572008"/>
            <a:ext cx="447558" cy="184666"/>
          </a:xfrm>
          <a:prstGeom prst="rect">
            <a:avLst/>
          </a:prstGeom>
          <a:noFill/>
        </p:spPr>
        <p:txBody>
          <a:bodyPr wrap="none" rtlCol="0">
            <a:spAutoFit/>
          </a:bodyPr>
          <a:lstStyle/>
          <a:p>
            <a:r>
              <a:rPr lang="ru-RU" sz="600" b="1" dirty="0" smtClean="0"/>
              <a:t>Эстония</a:t>
            </a:r>
            <a:endParaRPr lang="ru-RU" sz="600" b="1" dirty="0"/>
          </a:p>
        </p:txBody>
      </p:sp>
      <p:sp>
        <p:nvSpPr>
          <p:cNvPr id="40" name="TextBox 39"/>
          <p:cNvSpPr txBox="1"/>
          <p:nvPr/>
        </p:nvSpPr>
        <p:spPr>
          <a:xfrm>
            <a:off x="1659586" y="4643446"/>
            <a:ext cx="554960" cy="276999"/>
          </a:xfrm>
          <a:prstGeom prst="rect">
            <a:avLst/>
          </a:prstGeom>
          <a:noFill/>
        </p:spPr>
        <p:txBody>
          <a:bodyPr wrap="none" rtlCol="0">
            <a:spAutoFit/>
          </a:bodyPr>
          <a:lstStyle/>
          <a:p>
            <a:r>
              <a:rPr lang="ru-RU" sz="600" b="1" dirty="0" smtClean="0"/>
              <a:t>Чешская</a:t>
            </a:r>
          </a:p>
          <a:p>
            <a:r>
              <a:rPr lang="ru-RU" sz="600" b="1" dirty="0" smtClean="0"/>
              <a:t>Республика</a:t>
            </a:r>
            <a:endParaRPr lang="ru-RU" sz="600" b="1" dirty="0"/>
          </a:p>
        </p:txBody>
      </p:sp>
      <p:sp>
        <p:nvSpPr>
          <p:cNvPr id="41" name="TextBox 40"/>
          <p:cNvSpPr txBox="1"/>
          <p:nvPr/>
        </p:nvSpPr>
        <p:spPr>
          <a:xfrm>
            <a:off x="2119368" y="4673094"/>
            <a:ext cx="452368" cy="184666"/>
          </a:xfrm>
          <a:prstGeom prst="rect">
            <a:avLst/>
          </a:prstGeom>
          <a:noFill/>
        </p:spPr>
        <p:txBody>
          <a:bodyPr wrap="none" rtlCol="0">
            <a:spAutoFit/>
          </a:bodyPr>
          <a:lstStyle/>
          <a:p>
            <a:r>
              <a:rPr lang="ru-RU" sz="600" b="1" dirty="0" smtClean="0"/>
              <a:t>Испания</a:t>
            </a:r>
            <a:endParaRPr lang="ru-RU" sz="600" b="1" dirty="0"/>
          </a:p>
        </p:txBody>
      </p:sp>
      <p:sp>
        <p:nvSpPr>
          <p:cNvPr id="42" name="TextBox 41"/>
          <p:cNvSpPr txBox="1"/>
          <p:nvPr/>
        </p:nvSpPr>
        <p:spPr>
          <a:xfrm>
            <a:off x="2576153" y="4572008"/>
            <a:ext cx="495649" cy="184666"/>
          </a:xfrm>
          <a:prstGeom prst="rect">
            <a:avLst/>
          </a:prstGeom>
          <a:noFill/>
        </p:spPr>
        <p:txBody>
          <a:bodyPr wrap="none" rtlCol="0">
            <a:spAutoFit/>
          </a:bodyPr>
          <a:lstStyle/>
          <a:p>
            <a:r>
              <a:rPr lang="ru-RU" sz="600" b="1" dirty="0" smtClean="0"/>
              <a:t>Словения</a:t>
            </a:r>
            <a:endParaRPr lang="ru-RU" sz="600" b="1" dirty="0"/>
          </a:p>
        </p:txBody>
      </p:sp>
      <p:sp>
        <p:nvSpPr>
          <p:cNvPr id="43" name="TextBox 42"/>
          <p:cNvSpPr txBox="1"/>
          <p:nvPr/>
        </p:nvSpPr>
        <p:spPr>
          <a:xfrm>
            <a:off x="2936549" y="4357694"/>
            <a:ext cx="492443" cy="184666"/>
          </a:xfrm>
          <a:prstGeom prst="rect">
            <a:avLst/>
          </a:prstGeom>
          <a:noFill/>
        </p:spPr>
        <p:txBody>
          <a:bodyPr wrap="none" rtlCol="0">
            <a:spAutoFit/>
          </a:bodyPr>
          <a:lstStyle/>
          <a:p>
            <a:r>
              <a:rPr lang="ru-RU" sz="600" b="1" dirty="0" smtClean="0"/>
              <a:t>Германия</a:t>
            </a:r>
            <a:endParaRPr lang="ru-RU" sz="600" b="1" dirty="0"/>
          </a:p>
        </p:txBody>
      </p:sp>
      <p:sp>
        <p:nvSpPr>
          <p:cNvPr id="44" name="TextBox 43"/>
          <p:cNvSpPr txBox="1"/>
          <p:nvPr/>
        </p:nvSpPr>
        <p:spPr>
          <a:xfrm>
            <a:off x="3220974" y="4071942"/>
            <a:ext cx="465192" cy="184666"/>
          </a:xfrm>
          <a:prstGeom prst="rect">
            <a:avLst/>
          </a:prstGeom>
          <a:noFill/>
        </p:spPr>
        <p:txBody>
          <a:bodyPr wrap="none" rtlCol="0">
            <a:spAutoFit/>
          </a:bodyPr>
          <a:lstStyle/>
          <a:p>
            <a:r>
              <a:rPr lang="ru-RU" sz="600" b="1" dirty="0" smtClean="0"/>
              <a:t>Франция</a:t>
            </a:r>
            <a:endParaRPr lang="ru-RU" sz="600" b="1" dirty="0"/>
          </a:p>
        </p:txBody>
      </p:sp>
      <p:sp>
        <p:nvSpPr>
          <p:cNvPr id="45" name="TextBox 44"/>
          <p:cNvSpPr txBox="1"/>
          <p:nvPr/>
        </p:nvSpPr>
        <p:spPr>
          <a:xfrm>
            <a:off x="3410062" y="3744400"/>
            <a:ext cx="447558" cy="184666"/>
          </a:xfrm>
          <a:prstGeom prst="rect">
            <a:avLst/>
          </a:prstGeom>
          <a:noFill/>
        </p:spPr>
        <p:txBody>
          <a:bodyPr wrap="none" rtlCol="0">
            <a:spAutoFit/>
          </a:bodyPr>
          <a:lstStyle/>
          <a:p>
            <a:r>
              <a:rPr lang="ru-RU" sz="600" b="1" dirty="0" smtClean="0"/>
              <a:t>Австрия</a:t>
            </a:r>
            <a:endParaRPr lang="ru-RU" sz="600" b="1" dirty="0"/>
          </a:p>
        </p:txBody>
      </p:sp>
      <p:sp>
        <p:nvSpPr>
          <p:cNvPr id="46" name="TextBox 45"/>
          <p:cNvSpPr txBox="1"/>
          <p:nvPr/>
        </p:nvSpPr>
        <p:spPr>
          <a:xfrm>
            <a:off x="3472621" y="3357562"/>
            <a:ext cx="708848" cy="184666"/>
          </a:xfrm>
          <a:prstGeom prst="rect">
            <a:avLst/>
          </a:prstGeom>
          <a:noFill/>
        </p:spPr>
        <p:txBody>
          <a:bodyPr wrap="none" rtlCol="0">
            <a:spAutoFit/>
          </a:bodyPr>
          <a:lstStyle/>
          <a:p>
            <a:r>
              <a:rPr lang="ru-RU" sz="600" b="1" dirty="0" smtClean="0"/>
              <a:t>Великобритания</a:t>
            </a:r>
            <a:endParaRPr lang="ru-RU" sz="600" b="1" dirty="0"/>
          </a:p>
        </p:txBody>
      </p:sp>
      <p:sp>
        <p:nvSpPr>
          <p:cNvPr id="47" name="TextBox 46"/>
          <p:cNvSpPr txBox="1"/>
          <p:nvPr/>
        </p:nvSpPr>
        <p:spPr>
          <a:xfrm>
            <a:off x="3432313" y="3000372"/>
            <a:ext cx="444352" cy="184666"/>
          </a:xfrm>
          <a:prstGeom prst="rect">
            <a:avLst/>
          </a:prstGeom>
          <a:noFill/>
        </p:spPr>
        <p:txBody>
          <a:bodyPr wrap="none" rtlCol="0">
            <a:spAutoFit/>
          </a:bodyPr>
          <a:lstStyle/>
          <a:p>
            <a:r>
              <a:rPr lang="ru-RU" sz="600" b="1" dirty="0" smtClean="0"/>
              <a:t>Бельгия</a:t>
            </a:r>
            <a:endParaRPr lang="ru-RU" sz="600" b="1" dirty="0"/>
          </a:p>
        </p:txBody>
      </p:sp>
      <p:sp>
        <p:nvSpPr>
          <p:cNvPr id="48" name="TextBox 47"/>
          <p:cNvSpPr txBox="1"/>
          <p:nvPr/>
        </p:nvSpPr>
        <p:spPr>
          <a:xfrm>
            <a:off x="3286630" y="2643182"/>
            <a:ext cx="570990" cy="184666"/>
          </a:xfrm>
          <a:prstGeom prst="rect">
            <a:avLst/>
          </a:prstGeom>
          <a:noFill/>
        </p:spPr>
        <p:txBody>
          <a:bodyPr wrap="none" rtlCol="0">
            <a:spAutoFit/>
          </a:bodyPr>
          <a:lstStyle/>
          <a:p>
            <a:r>
              <a:rPr lang="ru-RU" sz="600" b="1" dirty="0" smtClean="0"/>
              <a:t>Люксембург</a:t>
            </a:r>
            <a:endParaRPr lang="ru-RU" sz="600" b="1" dirty="0"/>
          </a:p>
        </p:txBody>
      </p:sp>
      <p:sp>
        <p:nvSpPr>
          <p:cNvPr id="49" name="TextBox 48"/>
          <p:cNvSpPr txBox="1"/>
          <p:nvPr/>
        </p:nvSpPr>
        <p:spPr>
          <a:xfrm>
            <a:off x="2882047" y="2324096"/>
            <a:ext cx="546945" cy="184666"/>
          </a:xfrm>
          <a:prstGeom prst="rect">
            <a:avLst/>
          </a:prstGeom>
          <a:noFill/>
        </p:spPr>
        <p:txBody>
          <a:bodyPr wrap="none" rtlCol="0">
            <a:spAutoFit/>
          </a:bodyPr>
          <a:lstStyle/>
          <a:p>
            <a:r>
              <a:rPr lang="ru-RU" sz="600" b="1" dirty="0" smtClean="0"/>
              <a:t>Финляндия</a:t>
            </a:r>
            <a:endParaRPr lang="ru-RU" sz="600" b="1" dirty="0"/>
          </a:p>
        </p:txBody>
      </p:sp>
      <p:sp>
        <p:nvSpPr>
          <p:cNvPr id="50" name="TextBox 49"/>
          <p:cNvSpPr txBox="1"/>
          <p:nvPr/>
        </p:nvSpPr>
        <p:spPr>
          <a:xfrm>
            <a:off x="2584745" y="2043100"/>
            <a:ext cx="591829" cy="184666"/>
          </a:xfrm>
          <a:prstGeom prst="rect">
            <a:avLst/>
          </a:prstGeom>
          <a:noFill/>
        </p:spPr>
        <p:txBody>
          <a:bodyPr wrap="none" rtlCol="0">
            <a:spAutoFit/>
          </a:bodyPr>
          <a:lstStyle/>
          <a:p>
            <a:r>
              <a:rPr lang="ru-RU" sz="600" b="1" dirty="0" smtClean="0"/>
              <a:t>Нидерланды</a:t>
            </a:r>
            <a:endParaRPr lang="ru-RU" sz="600" b="1" dirty="0"/>
          </a:p>
        </p:txBody>
      </p:sp>
      <p:sp>
        <p:nvSpPr>
          <p:cNvPr id="51" name="TextBox 50"/>
          <p:cNvSpPr txBox="1"/>
          <p:nvPr/>
        </p:nvSpPr>
        <p:spPr>
          <a:xfrm>
            <a:off x="2197310" y="1881179"/>
            <a:ext cx="436338" cy="184666"/>
          </a:xfrm>
          <a:prstGeom prst="rect">
            <a:avLst/>
          </a:prstGeom>
          <a:noFill/>
        </p:spPr>
        <p:txBody>
          <a:bodyPr wrap="none" rtlCol="0">
            <a:spAutoFit/>
          </a:bodyPr>
          <a:lstStyle/>
          <a:p>
            <a:r>
              <a:rPr lang="ru-RU" sz="600" b="1" dirty="0" smtClean="0"/>
              <a:t>Швеция</a:t>
            </a:r>
            <a:endParaRPr lang="ru-RU" sz="600" b="1" dirty="0"/>
          </a:p>
        </p:txBody>
      </p:sp>
      <p:sp>
        <p:nvSpPr>
          <p:cNvPr id="52" name="TextBox 51"/>
          <p:cNvSpPr txBox="1"/>
          <p:nvPr/>
        </p:nvSpPr>
        <p:spPr>
          <a:xfrm>
            <a:off x="1788293" y="1881179"/>
            <a:ext cx="378630" cy="184666"/>
          </a:xfrm>
          <a:prstGeom prst="rect">
            <a:avLst/>
          </a:prstGeom>
          <a:noFill/>
        </p:spPr>
        <p:txBody>
          <a:bodyPr wrap="none" rtlCol="0">
            <a:spAutoFit/>
          </a:bodyPr>
          <a:lstStyle/>
          <a:p>
            <a:r>
              <a:rPr lang="ru-RU" sz="600" b="1" dirty="0" smtClean="0"/>
              <a:t>Дания</a:t>
            </a:r>
            <a:endParaRPr lang="ru-RU" sz="600" b="1" dirty="0"/>
          </a:p>
        </p:txBody>
      </p:sp>
      <p:sp>
        <p:nvSpPr>
          <p:cNvPr id="53" name="TextBox 52"/>
          <p:cNvSpPr txBox="1"/>
          <p:nvPr/>
        </p:nvSpPr>
        <p:spPr>
          <a:xfrm>
            <a:off x="1285852" y="1928802"/>
            <a:ext cx="478016" cy="184666"/>
          </a:xfrm>
          <a:prstGeom prst="rect">
            <a:avLst/>
          </a:prstGeom>
          <a:noFill/>
        </p:spPr>
        <p:txBody>
          <a:bodyPr wrap="none" rtlCol="0">
            <a:spAutoFit/>
          </a:bodyPr>
          <a:lstStyle/>
          <a:p>
            <a:r>
              <a:rPr lang="ru-RU" sz="600" b="1" dirty="0" smtClean="0"/>
              <a:t>Румыния</a:t>
            </a:r>
            <a:endParaRPr lang="ru-RU" sz="600" b="1" dirty="0"/>
          </a:p>
        </p:txBody>
      </p:sp>
      <p:sp>
        <p:nvSpPr>
          <p:cNvPr id="54" name="TextBox 53"/>
          <p:cNvSpPr txBox="1"/>
          <p:nvPr/>
        </p:nvSpPr>
        <p:spPr>
          <a:xfrm>
            <a:off x="1017342" y="2071678"/>
            <a:ext cx="482824" cy="184666"/>
          </a:xfrm>
          <a:prstGeom prst="rect">
            <a:avLst/>
          </a:prstGeom>
          <a:noFill/>
        </p:spPr>
        <p:txBody>
          <a:bodyPr wrap="none" rtlCol="0">
            <a:spAutoFit/>
          </a:bodyPr>
          <a:lstStyle/>
          <a:p>
            <a:r>
              <a:rPr lang="ru-RU" sz="600" b="1" dirty="0" smtClean="0"/>
              <a:t>Болгария</a:t>
            </a:r>
            <a:endParaRPr lang="ru-RU" sz="600" b="1" dirty="0"/>
          </a:p>
        </p:txBody>
      </p:sp>
      <p:sp>
        <p:nvSpPr>
          <p:cNvPr id="55" name="TextBox 54"/>
          <p:cNvSpPr txBox="1"/>
          <p:nvPr/>
        </p:nvSpPr>
        <p:spPr>
          <a:xfrm>
            <a:off x="732286" y="2324096"/>
            <a:ext cx="410690" cy="184666"/>
          </a:xfrm>
          <a:prstGeom prst="rect">
            <a:avLst/>
          </a:prstGeom>
          <a:noFill/>
        </p:spPr>
        <p:txBody>
          <a:bodyPr wrap="none" rtlCol="0">
            <a:spAutoFit/>
          </a:bodyPr>
          <a:lstStyle/>
          <a:p>
            <a:r>
              <a:rPr lang="ru-RU" sz="600" b="1" dirty="0" smtClean="0"/>
              <a:t>Греция</a:t>
            </a:r>
            <a:endParaRPr lang="ru-RU" sz="600" b="1" dirty="0"/>
          </a:p>
        </p:txBody>
      </p:sp>
      <p:sp>
        <p:nvSpPr>
          <p:cNvPr id="56" name="TextBox 55"/>
          <p:cNvSpPr txBox="1"/>
          <p:nvPr/>
        </p:nvSpPr>
        <p:spPr>
          <a:xfrm>
            <a:off x="4293174" y="1830382"/>
            <a:ext cx="564578" cy="184666"/>
          </a:xfrm>
          <a:prstGeom prst="rect">
            <a:avLst/>
          </a:prstGeom>
          <a:noFill/>
        </p:spPr>
        <p:txBody>
          <a:bodyPr wrap="none" rtlCol="0">
            <a:spAutoFit/>
          </a:bodyPr>
          <a:lstStyle/>
          <a:p>
            <a:r>
              <a:rPr lang="ru-RU" sz="600" b="1" dirty="0" smtClean="0"/>
              <a:t>Индекс </a:t>
            </a:r>
            <a:r>
              <a:rPr lang="en-US" sz="600" b="1" dirty="0" smtClean="0"/>
              <a:t>ELLI</a:t>
            </a:r>
            <a:endParaRPr lang="ru-RU" sz="600" b="1" dirty="0"/>
          </a:p>
        </p:txBody>
      </p:sp>
      <p:sp>
        <p:nvSpPr>
          <p:cNvPr id="57" name="TextBox 56"/>
          <p:cNvSpPr txBox="1"/>
          <p:nvPr/>
        </p:nvSpPr>
        <p:spPr>
          <a:xfrm>
            <a:off x="4283897" y="2109778"/>
            <a:ext cx="867545" cy="184666"/>
          </a:xfrm>
          <a:prstGeom prst="rect">
            <a:avLst/>
          </a:prstGeom>
          <a:noFill/>
        </p:spPr>
        <p:txBody>
          <a:bodyPr wrap="none" rtlCol="0">
            <a:spAutoFit/>
          </a:bodyPr>
          <a:lstStyle/>
          <a:p>
            <a:r>
              <a:rPr lang="ru-RU" sz="600" b="1" dirty="0" smtClean="0"/>
              <a:t>Учиться, чтобы знать</a:t>
            </a:r>
            <a:endParaRPr lang="ru-RU" sz="600" b="1" dirty="0"/>
          </a:p>
        </p:txBody>
      </p:sp>
      <p:sp>
        <p:nvSpPr>
          <p:cNvPr id="58" name="TextBox 57"/>
          <p:cNvSpPr txBox="1"/>
          <p:nvPr/>
        </p:nvSpPr>
        <p:spPr>
          <a:xfrm>
            <a:off x="4283463" y="2406128"/>
            <a:ext cx="912429" cy="184666"/>
          </a:xfrm>
          <a:prstGeom prst="rect">
            <a:avLst/>
          </a:prstGeom>
          <a:noFill/>
        </p:spPr>
        <p:txBody>
          <a:bodyPr wrap="none" rtlCol="0">
            <a:spAutoFit/>
          </a:bodyPr>
          <a:lstStyle/>
          <a:p>
            <a:r>
              <a:rPr lang="ru-RU" sz="600" b="1" dirty="0" smtClean="0"/>
              <a:t>Учиться, чтобы делать</a:t>
            </a:r>
            <a:endParaRPr lang="ru-RU" sz="600" b="1" dirty="0"/>
          </a:p>
        </p:txBody>
      </p:sp>
      <p:sp>
        <p:nvSpPr>
          <p:cNvPr id="59" name="TextBox 58"/>
          <p:cNvSpPr txBox="1"/>
          <p:nvPr/>
        </p:nvSpPr>
        <p:spPr>
          <a:xfrm>
            <a:off x="4286567" y="2693982"/>
            <a:ext cx="627095" cy="276999"/>
          </a:xfrm>
          <a:prstGeom prst="rect">
            <a:avLst/>
          </a:prstGeom>
          <a:noFill/>
        </p:spPr>
        <p:txBody>
          <a:bodyPr wrap="none" rtlCol="0">
            <a:spAutoFit/>
          </a:bodyPr>
          <a:lstStyle/>
          <a:p>
            <a:r>
              <a:rPr lang="ru-RU" sz="600" b="1" dirty="0" smtClean="0"/>
              <a:t>Учиться жить </a:t>
            </a:r>
          </a:p>
          <a:p>
            <a:r>
              <a:rPr lang="ru-RU" sz="600" b="1" dirty="0" smtClean="0"/>
              <a:t>вместе</a:t>
            </a:r>
            <a:endParaRPr lang="ru-RU" sz="600" b="1" dirty="0"/>
          </a:p>
        </p:txBody>
      </p:sp>
      <p:sp>
        <p:nvSpPr>
          <p:cNvPr id="60" name="TextBox 59"/>
          <p:cNvSpPr txBox="1"/>
          <p:nvPr/>
        </p:nvSpPr>
        <p:spPr>
          <a:xfrm>
            <a:off x="4273548" y="2979738"/>
            <a:ext cx="856325" cy="184666"/>
          </a:xfrm>
          <a:prstGeom prst="rect">
            <a:avLst/>
          </a:prstGeom>
          <a:noFill/>
        </p:spPr>
        <p:txBody>
          <a:bodyPr wrap="none" rtlCol="0">
            <a:spAutoFit/>
          </a:bodyPr>
          <a:lstStyle/>
          <a:p>
            <a:r>
              <a:rPr lang="ru-RU" sz="600" b="1" dirty="0" smtClean="0"/>
              <a:t>Учиться, чтобы быть</a:t>
            </a:r>
            <a:endParaRPr lang="ru-RU" sz="600" b="1" dirty="0"/>
          </a:p>
        </p:txBody>
      </p:sp>
      <p:sp>
        <p:nvSpPr>
          <p:cNvPr id="63" name="TextBox 62"/>
          <p:cNvSpPr txBox="1"/>
          <p:nvPr/>
        </p:nvSpPr>
        <p:spPr>
          <a:xfrm>
            <a:off x="714348" y="6072206"/>
            <a:ext cx="7687617" cy="928694"/>
          </a:xfrm>
          <a:prstGeom prst="rect">
            <a:avLst/>
          </a:prstGeom>
          <a:solidFill>
            <a:schemeClr val="bg1"/>
          </a:solidFill>
        </p:spPr>
        <p:txBody>
          <a:bodyPr vert="vert270" wrap="square" rtlCol="0">
            <a:spAutoFit/>
            <a:scene3d>
              <a:camera prst="orthographicFront">
                <a:rot lat="2400000" lon="0" rev="0"/>
              </a:camera>
              <a:lightRig rig="threePt" dir="t"/>
            </a:scene3d>
          </a:bodyPr>
          <a:lstStyle/>
          <a:p>
            <a:pPr algn="r">
              <a:lnSpc>
                <a:spcPts val="2100"/>
              </a:lnSpc>
            </a:pPr>
            <a:r>
              <a:rPr lang="ru-RU" sz="1050" b="1" dirty="0" smtClean="0"/>
              <a:t>Дания</a:t>
            </a:r>
          </a:p>
          <a:p>
            <a:pPr algn="r">
              <a:lnSpc>
                <a:spcPts val="2100"/>
              </a:lnSpc>
            </a:pPr>
            <a:r>
              <a:rPr lang="ru-RU" sz="1050" b="1" dirty="0" smtClean="0"/>
              <a:t>Швеция</a:t>
            </a:r>
          </a:p>
          <a:p>
            <a:pPr algn="r">
              <a:lnSpc>
                <a:spcPts val="2100"/>
              </a:lnSpc>
            </a:pPr>
            <a:r>
              <a:rPr lang="ru-RU" sz="1050" b="1" dirty="0" smtClean="0"/>
              <a:t>Финляндия</a:t>
            </a:r>
          </a:p>
          <a:p>
            <a:pPr algn="r">
              <a:lnSpc>
                <a:spcPts val="2100"/>
              </a:lnSpc>
            </a:pPr>
            <a:r>
              <a:rPr lang="ru-RU" sz="1050" b="1" dirty="0" err="1" smtClean="0"/>
              <a:t>Великобр</a:t>
            </a:r>
            <a:r>
              <a:rPr lang="ru-RU" sz="1050" b="1" dirty="0" smtClean="0"/>
              <a:t>.</a:t>
            </a:r>
          </a:p>
          <a:p>
            <a:pPr algn="r">
              <a:lnSpc>
                <a:spcPts val="2100"/>
              </a:lnSpc>
            </a:pPr>
            <a:r>
              <a:rPr lang="ru-RU" sz="1050" b="1" dirty="0" smtClean="0"/>
              <a:t>Нидерланды</a:t>
            </a:r>
          </a:p>
          <a:p>
            <a:pPr algn="r">
              <a:lnSpc>
                <a:spcPts val="2100"/>
              </a:lnSpc>
            </a:pPr>
            <a:r>
              <a:rPr lang="ru-RU" sz="1050" b="1" dirty="0" smtClean="0"/>
              <a:t>Словения</a:t>
            </a:r>
          </a:p>
          <a:p>
            <a:pPr algn="r">
              <a:lnSpc>
                <a:spcPts val="2100"/>
              </a:lnSpc>
            </a:pPr>
            <a:r>
              <a:rPr lang="ru-RU" sz="1050" b="1" dirty="0" smtClean="0"/>
              <a:t>Австрия</a:t>
            </a:r>
          </a:p>
          <a:p>
            <a:pPr algn="r">
              <a:lnSpc>
                <a:spcPts val="2100"/>
              </a:lnSpc>
            </a:pPr>
            <a:r>
              <a:rPr lang="ru-RU" sz="1050" b="1" dirty="0" smtClean="0"/>
              <a:t>Люксембург</a:t>
            </a:r>
          </a:p>
          <a:p>
            <a:pPr algn="r">
              <a:lnSpc>
                <a:spcPts val="2100"/>
              </a:lnSpc>
            </a:pPr>
            <a:r>
              <a:rPr lang="ru-RU" sz="1050" b="1" dirty="0" smtClean="0"/>
              <a:t>Эстония</a:t>
            </a:r>
          </a:p>
          <a:p>
            <a:pPr algn="r">
              <a:lnSpc>
                <a:spcPts val="2100"/>
              </a:lnSpc>
            </a:pPr>
            <a:r>
              <a:rPr lang="ru-RU" sz="1050" b="1" dirty="0" smtClean="0"/>
              <a:t>Испания</a:t>
            </a:r>
          </a:p>
          <a:p>
            <a:pPr algn="r">
              <a:lnSpc>
                <a:spcPts val="2100"/>
              </a:lnSpc>
            </a:pPr>
            <a:r>
              <a:rPr lang="ru-RU" sz="1050" b="1" dirty="0" smtClean="0"/>
              <a:t>ЕС27</a:t>
            </a:r>
          </a:p>
          <a:p>
            <a:pPr algn="r">
              <a:lnSpc>
                <a:spcPts val="2100"/>
              </a:lnSpc>
            </a:pPr>
            <a:r>
              <a:rPr lang="ru-RU" sz="1050" b="1" dirty="0" smtClean="0"/>
              <a:t>Германия</a:t>
            </a:r>
          </a:p>
          <a:p>
            <a:pPr algn="r">
              <a:lnSpc>
                <a:spcPts val="2100"/>
              </a:lnSpc>
            </a:pPr>
            <a:r>
              <a:rPr lang="ru-RU" sz="1050" b="1" dirty="0" smtClean="0"/>
              <a:t>Кипр</a:t>
            </a:r>
          </a:p>
          <a:p>
            <a:pPr algn="r">
              <a:lnSpc>
                <a:spcPts val="2100"/>
              </a:lnSpc>
            </a:pPr>
            <a:r>
              <a:rPr lang="ru-RU" sz="1050" b="1" dirty="0" smtClean="0"/>
              <a:t>Чешская </a:t>
            </a:r>
            <a:r>
              <a:rPr lang="ru-RU" sz="1050" b="1" dirty="0" err="1" smtClean="0"/>
              <a:t>Респ</a:t>
            </a:r>
            <a:r>
              <a:rPr lang="ru-RU" sz="1050" b="1" dirty="0" smtClean="0"/>
              <a:t>.</a:t>
            </a:r>
          </a:p>
          <a:p>
            <a:pPr algn="r">
              <a:lnSpc>
                <a:spcPts val="2100"/>
              </a:lnSpc>
            </a:pPr>
            <a:r>
              <a:rPr lang="ru-RU" sz="1050" b="1" dirty="0" smtClean="0"/>
              <a:t>Бельгия</a:t>
            </a:r>
          </a:p>
          <a:p>
            <a:pPr algn="r">
              <a:lnSpc>
                <a:spcPts val="2100"/>
              </a:lnSpc>
            </a:pPr>
            <a:r>
              <a:rPr lang="ru-RU" sz="1050" b="1" dirty="0" smtClean="0"/>
              <a:t>Ирландия</a:t>
            </a:r>
          </a:p>
          <a:p>
            <a:pPr algn="r">
              <a:lnSpc>
                <a:spcPts val="2100"/>
              </a:lnSpc>
            </a:pPr>
            <a:r>
              <a:rPr lang="ru-RU" sz="1050" b="1" dirty="0" smtClean="0"/>
              <a:t>Италия</a:t>
            </a:r>
          </a:p>
          <a:p>
            <a:pPr algn="r">
              <a:lnSpc>
                <a:spcPts val="2100"/>
              </a:lnSpc>
            </a:pPr>
            <a:r>
              <a:rPr lang="ru-RU" sz="1050" b="1" dirty="0" smtClean="0"/>
              <a:t>Португалия</a:t>
            </a:r>
          </a:p>
          <a:p>
            <a:pPr algn="r">
              <a:lnSpc>
                <a:spcPts val="2100"/>
              </a:lnSpc>
            </a:pPr>
            <a:r>
              <a:rPr lang="ru-RU" sz="1050" b="1" dirty="0" smtClean="0"/>
              <a:t>Мальта</a:t>
            </a:r>
          </a:p>
          <a:p>
            <a:pPr algn="r">
              <a:lnSpc>
                <a:spcPts val="2100"/>
              </a:lnSpc>
            </a:pPr>
            <a:r>
              <a:rPr lang="ru-RU" sz="1050" b="1" dirty="0" smtClean="0"/>
              <a:t>Польша</a:t>
            </a:r>
          </a:p>
          <a:p>
            <a:pPr algn="r">
              <a:lnSpc>
                <a:spcPts val="2100"/>
              </a:lnSpc>
            </a:pPr>
            <a:r>
              <a:rPr lang="ru-RU" sz="1050" b="1" dirty="0" smtClean="0"/>
              <a:t>Франция</a:t>
            </a:r>
          </a:p>
          <a:p>
            <a:pPr algn="r">
              <a:lnSpc>
                <a:spcPts val="2100"/>
              </a:lnSpc>
            </a:pPr>
            <a:r>
              <a:rPr lang="ru-RU" sz="1050" b="1" dirty="0" smtClean="0"/>
              <a:t>Латвия</a:t>
            </a:r>
          </a:p>
          <a:p>
            <a:pPr algn="r">
              <a:lnSpc>
                <a:spcPts val="2100"/>
              </a:lnSpc>
            </a:pPr>
            <a:r>
              <a:rPr lang="ru-RU" sz="1050" b="1" dirty="0" smtClean="0"/>
              <a:t>Литва</a:t>
            </a:r>
          </a:p>
          <a:p>
            <a:pPr algn="r">
              <a:lnSpc>
                <a:spcPts val="2100"/>
              </a:lnSpc>
            </a:pPr>
            <a:r>
              <a:rPr lang="ru-RU" sz="1050" b="1" dirty="0" smtClean="0"/>
              <a:t>Греция</a:t>
            </a:r>
          </a:p>
          <a:p>
            <a:pPr algn="r">
              <a:lnSpc>
                <a:spcPts val="2100"/>
              </a:lnSpc>
            </a:pPr>
            <a:r>
              <a:rPr lang="ru-RU" sz="1050" b="1" dirty="0" smtClean="0"/>
              <a:t>Венгрия</a:t>
            </a:r>
          </a:p>
          <a:p>
            <a:pPr algn="r">
              <a:lnSpc>
                <a:spcPts val="2100"/>
              </a:lnSpc>
            </a:pPr>
            <a:r>
              <a:rPr lang="ru-RU" sz="1050" b="1" dirty="0" smtClean="0"/>
              <a:t>Словакия</a:t>
            </a:r>
          </a:p>
          <a:p>
            <a:pPr algn="r">
              <a:lnSpc>
                <a:spcPts val="2100"/>
              </a:lnSpc>
            </a:pPr>
            <a:r>
              <a:rPr lang="ru-RU" sz="1050" b="1" dirty="0" smtClean="0"/>
              <a:t>Румыния</a:t>
            </a:r>
          </a:p>
          <a:p>
            <a:pPr algn="r">
              <a:lnSpc>
                <a:spcPts val="2100"/>
              </a:lnSpc>
            </a:pPr>
            <a:r>
              <a:rPr lang="ru-RU" sz="1050" b="1" dirty="0" smtClean="0"/>
              <a:t>Болгария</a:t>
            </a:r>
            <a:endParaRPr lang="ru-RU" sz="1050" b="1" dirty="0"/>
          </a:p>
        </p:txBody>
      </p:sp>
    </p:spTree>
    <p:extLst>
      <p:ext uri="{BB962C8B-B14F-4D97-AF65-F5344CB8AC3E}">
        <p14:creationId xmlns:p14="http://schemas.microsoft.com/office/powerpoint/2010/main" val="382273639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ymbol zastępczy numeru slajdu 2"/>
          <p:cNvSpPr>
            <a:spLocks noGrp="1"/>
          </p:cNvSpPr>
          <p:nvPr>
            <p:ph type="sldNum" sz="quarter" idx="11"/>
          </p:nvPr>
        </p:nvSpPr>
        <p:spPr>
          <a:xfrm>
            <a:off x="8609330" y="6453336"/>
            <a:ext cx="360363"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AA2820-B448-4FEA-8220-07A56D29EE7B}" type="slidenum">
              <a:rPr lang="en-US" smtClean="0"/>
              <a:pPr eaLnBrk="1" hangingPunct="1"/>
              <a:t>18</a:t>
            </a:fld>
            <a:endParaRPr lang="en-US" dirty="0" smtClean="0"/>
          </a:p>
        </p:txBody>
      </p:sp>
      <p:sp>
        <p:nvSpPr>
          <p:cNvPr id="8205" name="Text Box 5"/>
          <p:cNvSpPr txBox="1">
            <a:spLocks noChangeArrowheads="1"/>
          </p:cNvSpPr>
          <p:nvPr/>
        </p:nvSpPr>
        <p:spPr bwMode="auto">
          <a:xfrm>
            <a:off x="448118" y="1196752"/>
            <a:ext cx="7990776" cy="6463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dirty="0" smtClean="0">
                <a:solidFill>
                  <a:srgbClr val="336699"/>
                </a:solidFill>
              </a:rPr>
              <a:t>There is no development in the area of </a:t>
            </a:r>
            <a:r>
              <a:rPr lang="en-GB" b="1" dirty="0" smtClean="0">
                <a:solidFill>
                  <a:srgbClr val="FF0000"/>
                </a:solidFill>
              </a:rPr>
              <a:t>adult learning </a:t>
            </a:r>
            <a:r>
              <a:rPr lang="en-GB" b="1" dirty="0" smtClean="0">
                <a:solidFill>
                  <a:srgbClr val="336699"/>
                </a:solidFill>
              </a:rPr>
              <a:t>in Poland – which is in contrast with boom in education for young people</a:t>
            </a:r>
            <a:endParaRPr lang="en-GB" b="1" dirty="0">
              <a:solidFill>
                <a:srgbClr val="336699"/>
              </a:solidFill>
            </a:endParaRPr>
          </a:p>
        </p:txBody>
      </p:sp>
      <p:sp>
        <p:nvSpPr>
          <p:cNvPr id="22" name="Rectangle 2"/>
          <p:cNvSpPr txBox="1">
            <a:spLocks noChangeArrowheads="1"/>
          </p:cNvSpPr>
          <p:nvPr/>
        </p:nvSpPr>
        <p:spPr>
          <a:xfrm>
            <a:off x="402453" y="188640"/>
            <a:ext cx="8387059" cy="864096"/>
          </a:xfrm>
          <a:prstGeom prst="rect">
            <a:avLst/>
          </a:prstGeo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r>
              <a:rPr lang="en-GB" sz="2800" b="1" dirty="0" smtClean="0">
                <a:solidFill>
                  <a:schemeClr val="tx2"/>
                </a:solidFill>
              </a:rPr>
              <a:t>Awareness of LLL  including learning outcomes</a:t>
            </a:r>
            <a:endParaRPr lang="en-GB" sz="2800" b="1" dirty="0">
              <a:solidFill>
                <a:schemeClr val="tx2"/>
              </a:solidFill>
            </a:endParaRPr>
          </a:p>
        </p:txBody>
      </p:sp>
      <p:grpSp>
        <p:nvGrpSpPr>
          <p:cNvPr id="26" name="Group 60"/>
          <p:cNvGrpSpPr>
            <a:grpSpLocks/>
          </p:cNvGrpSpPr>
          <p:nvPr/>
        </p:nvGrpSpPr>
        <p:grpSpPr bwMode="auto">
          <a:xfrm>
            <a:off x="555704" y="325378"/>
            <a:ext cx="576263" cy="552450"/>
            <a:chOff x="2078" y="1680"/>
            <a:chExt cx="1615" cy="1615"/>
          </a:xfrm>
        </p:grpSpPr>
        <p:sp>
          <p:nvSpPr>
            <p:cNvPr id="27"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28"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30" name="Oval 63"/>
            <p:cNvSpPr>
              <a:spLocks noChangeArrowheads="1"/>
            </p:cNvSpPr>
            <p:nvPr/>
          </p:nvSpPr>
          <p:spPr bwMode="gray">
            <a:xfrm>
              <a:off x="2252" y="1856"/>
              <a:ext cx="1268"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31"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32" name="Oval 65"/>
            <p:cNvSpPr>
              <a:spLocks noChangeArrowheads="1"/>
            </p:cNvSpPr>
            <p:nvPr/>
          </p:nvSpPr>
          <p:spPr bwMode="gray">
            <a:xfrm>
              <a:off x="2336" y="1935"/>
              <a:ext cx="1094"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33"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graphicFrame>
        <p:nvGraphicFramePr>
          <p:cNvPr id="2" name="Obiekt 1"/>
          <p:cNvGraphicFramePr>
            <a:graphicFrameLocks/>
          </p:cNvGraphicFramePr>
          <p:nvPr>
            <p:extLst>
              <p:ext uri="{D42A27DB-BD31-4B8C-83A1-F6EECF244321}">
                <p14:modId xmlns:p14="http://schemas.microsoft.com/office/powerpoint/2010/main" val="2755378752"/>
              </p:ext>
            </p:extLst>
          </p:nvPr>
        </p:nvGraphicFramePr>
        <p:xfrm>
          <a:off x="484980" y="2159698"/>
          <a:ext cx="7975600" cy="1803400"/>
        </p:xfrm>
        <a:graphic>
          <a:graphicData uri="http://schemas.openxmlformats.org/presentationml/2006/ole">
            <mc:AlternateContent xmlns:mc="http://schemas.openxmlformats.org/markup-compatibility/2006">
              <mc:Choice xmlns:v="urn:schemas-microsoft-com:vml" Requires="v">
                <p:oleObj spid="_x0000_s5140" name="Wykres" r:id="rId3" imgW="8524855" imgH="1600290" progId="Excel.Sheet.8">
                  <p:embed/>
                </p:oleObj>
              </mc:Choice>
              <mc:Fallback>
                <p:oleObj name="Wykres" r:id="rId3" imgW="8524855" imgH="1600290" progId="Excel.Sheet.8">
                  <p:embed/>
                  <p:pic>
                    <p:nvPicPr>
                      <p:cNvPr id="0"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80" y="2159698"/>
                        <a:ext cx="7975600" cy="180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5"/>
          <p:cNvSpPr txBox="1">
            <a:spLocks noChangeArrowheads="1"/>
          </p:cNvSpPr>
          <p:nvPr/>
        </p:nvSpPr>
        <p:spPr bwMode="auto">
          <a:xfrm>
            <a:off x="535432" y="1904638"/>
            <a:ext cx="7874697" cy="307975"/>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solidFill>
                  <a:schemeClr val="accent1"/>
                </a:solidFill>
              </a:rPr>
              <a:t>Change in participation in education and training between 2001 and 2010: </a:t>
            </a:r>
            <a:r>
              <a:rPr lang="en-US" sz="1400" b="1" dirty="0">
                <a:solidFill>
                  <a:srgbClr val="C00000"/>
                </a:solidFill>
              </a:rPr>
              <a:t>age from 25 to 64</a:t>
            </a:r>
            <a:endParaRPr lang="en-US" sz="1400" b="1" dirty="0">
              <a:solidFill>
                <a:schemeClr val="accent1"/>
              </a:solidFill>
            </a:endParaRPr>
          </a:p>
        </p:txBody>
      </p:sp>
      <p:graphicFrame>
        <p:nvGraphicFramePr>
          <p:cNvPr id="3" name="Obiekt 2"/>
          <p:cNvGraphicFramePr>
            <a:graphicFrameLocks/>
          </p:cNvGraphicFramePr>
          <p:nvPr>
            <p:extLst>
              <p:ext uri="{D42A27DB-BD31-4B8C-83A1-F6EECF244321}">
                <p14:modId xmlns:p14="http://schemas.microsoft.com/office/powerpoint/2010/main" val="566710179"/>
              </p:ext>
            </p:extLst>
          </p:nvPr>
        </p:nvGraphicFramePr>
        <p:xfrm>
          <a:off x="468080" y="4725144"/>
          <a:ext cx="7975600" cy="1803400"/>
        </p:xfrm>
        <a:graphic>
          <a:graphicData uri="http://schemas.openxmlformats.org/presentationml/2006/ole">
            <mc:AlternateContent xmlns:mc="http://schemas.openxmlformats.org/markup-compatibility/2006">
              <mc:Choice xmlns:v="urn:schemas-microsoft-com:vml" Requires="v">
                <p:oleObj spid="_x0000_s5141" name="Wykres" r:id="rId5" imgW="8524855" imgH="1600290" progId="Excel.Sheet.8">
                  <p:embed/>
                </p:oleObj>
              </mc:Choice>
              <mc:Fallback>
                <p:oleObj name="Wykres" r:id="rId5" imgW="8524855" imgH="1600290" progId="Excel.Sheet.8">
                  <p:embed/>
                  <p:pic>
                    <p:nvPicPr>
                      <p:cNvPr id="0"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80" y="4725144"/>
                        <a:ext cx="7975600" cy="180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5"/>
          <p:cNvSpPr txBox="1">
            <a:spLocks noChangeArrowheads="1"/>
          </p:cNvSpPr>
          <p:nvPr/>
        </p:nvSpPr>
        <p:spPr bwMode="auto">
          <a:xfrm>
            <a:off x="512340" y="4465997"/>
            <a:ext cx="7920880" cy="307777"/>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solidFill>
                  <a:schemeClr val="accent1"/>
                </a:solidFill>
              </a:rPr>
              <a:t>Change in participation in education and training between 2001 and 2010:</a:t>
            </a:r>
            <a:r>
              <a:rPr lang="pl-PL" sz="1400" b="1" dirty="0">
                <a:solidFill>
                  <a:schemeClr val="accent1"/>
                </a:solidFill>
              </a:rPr>
              <a:t> </a:t>
            </a:r>
            <a:r>
              <a:rPr lang="en-US" sz="1400" b="1" dirty="0">
                <a:solidFill>
                  <a:srgbClr val="C00000"/>
                </a:solidFill>
              </a:rPr>
              <a:t>age from 25 to </a:t>
            </a:r>
            <a:r>
              <a:rPr lang="pl-PL" sz="1400" b="1" dirty="0">
                <a:solidFill>
                  <a:srgbClr val="C00000"/>
                </a:solidFill>
              </a:rPr>
              <a:t>3</a:t>
            </a:r>
            <a:r>
              <a:rPr lang="en-US" sz="1400" b="1" dirty="0">
                <a:solidFill>
                  <a:srgbClr val="C00000"/>
                </a:solidFill>
              </a:rPr>
              <a:t>4</a:t>
            </a:r>
            <a:endParaRPr lang="en-US" sz="1400" b="1" dirty="0">
              <a:solidFill>
                <a:schemeClr val="accent1"/>
              </a:solidFill>
            </a:endParaRPr>
          </a:p>
        </p:txBody>
      </p:sp>
      <p:sp>
        <p:nvSpPr>
          <p:cNvPr id="4" name="Prostokąt 3"/>
          <p:cNvSpPr/>
          <p:nvPr/>
        </p:nvSpPr>
        <p:spPr>
          <a:xfrm>
            <a:off x="537798" y="4089287"/>
            <a:ext cx="7879898" cy="369332"/>
          </a:xfrm>
          <a:prstGeom prst="rect">
            <a:avLst/>
          </a:prstGeom>
        </p:spPr>
        <p:txBody>
          <a:bodyPr wrap="square">
            <a:spAutoFit/>
          </a:bodyPr>
          <a:lstStyle/>
          <a:p>
            <a:r>
              <a:rPr lang="en-GB" b="1" dirty="0" smtClean="0">
                <a:solidFill>
                  <a:schemeClr val="accent1">
                    <a:lumMod val="75000"/>
                  </a:schemeClr>
                </a:solidFill>
              </a:rPr>
              <a:t>No progress is seen also in the case of </a:t>
            </a:r>
            <a:r>
              <a:rPr lang="en-GB" b="1" dirty="0" smtClean="0">
                <a:solidFill>
                  <a:srgbClr val="FF0000"/>
                </a:solidFill>
              </a:rPr>
              <a:t>young cohort of adults </a:t>
            </a:r>
            <a:r>
              <a:rPr lang="en-GB" b="1" dirty="0" smtClean="0">
                <a:solidFill>
                  <a:schemeClr val="accent1">
                    <a:lumMod val="75000"/>
                  </a:schemeClr>
                </a:solidFill>
              </a:rPr>
              <a:t>(age from 25 to 34)   </a:t>
            </a:r>
            <a:endParaRPr lang="en-GB" dirty="0"/>
          </a:p>
        </p:txBody>
      </p:sp>
    </p:spTree>
    <p:extLst>
      <p:ext uri="{BB962C8B-B14F-4D97-AF65-F5344CB8AC3E}">
        <p14:creationId xmlns:p14="http://schemas.microsoft.com/office/powerpoint/2010/main" val="34870245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ymbol zastępczy numeru slajdu 2"/>
          <p:cNvSpPr>
            <a:spLocks noGrp="1"/>
          </p:cNvSpPr>
          <p:nvPr>
            <p:ph type="sldNum" sz="quarter" idx="11"/>
          </p:nvPr>
        </p:nvSpPr>
        <p:spPr>
          <a:xfrm>
            <a:off x="8609330" y="6453336"/>
            <a:ext cx="360363"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AA2820-B448-4FEA-8220-07A56D29EE7B}" type="slidenum">
              <a:rPr lang="en-US" smtClean="0"/>
              <a:pPr eaLnBrk="1" hangingPunct="1"/>
              <a:t>19</a:t>
            </a:fld>
            <a:endParaRPr lang="en-US" dirty="0" smtClean="0"/>
          </a:p>
        </p:txBody>
      </p:sp>
      <p:sp>
        <p:nvSpPr>
          <p:cNvPr id="8205" name="Text Box 5"/>
          <p:cNvSpPr txBox="1">
            <a:spLocks noChangeArrowheads="1"/>
          </p:cNvSpPr>
          <p:nvPr/>
        </p:nvSpPr>
        <p:spPr bwMode="auto">
          <a:xfrm>
            <a:off x="448118" y="1000108"/>
            <a:ext cx="7990776" cy="92333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b="1" dirty="0" smtClean="0">
                <a:solidFill>
                  <a:srgbClr val="336699"/>
                </a:solidFill>
              </a:rPr>
              <a:t>Нет развития в области </a:t>
            </a:r>
            <a:r>
              <a:rPr lang="ru-RU" b="1" dirty="0" smtClean="0">
                <a:solidFill>
                  <a:srgbClr val="FF0000"/>
                </a:solidFill>
              </a:rPr>
              <a:t>образования взрослых </a:t>
            </a:r>
            <a:r>
              <a:rPr lang="ru-RU" b="1" dirty="0" smtClean="0">
                <a:solidFill>
                  <a:srgbClr val="336699"/>
                </a:solidFill>
              </a:rPr>
              <a:t>в Польше, что составляет разительный контраст с резким подъемом </a:t>
            </a:r>
            <a:r>
              <a:rPr lang="en-GB" b="1" dirty="0" smtClean="0">
                <a:solidFill>
                  <a:srgbClr val="336699"/>
                </a:solidFill>
              </a:rPr>
              <a:t> </a:t>
            </a:r>
            <a:r>
              <a:rPr lang="ru-RU" b="1" dirty="0" smtClean="0">
                <a:solidFill>
                  <a:srgbClr val="336699"/>
                </a:solidFill>
              </a:rPr>
              <a:t>в области образования молодого поколения</a:t>
            </a:r>
            <a:endParaRPr lang="en-GB" b="1" dirty="0">
              <a:solidFill>
                <a:srgbClr val="336699"/>
              </a:solidFill>
            </a:endParaRPr>
          </a:p>
        </p:txBody>
      </p:sp>
      <p:sp>
        <p:nvSpPr>
          <p:cNvPr id="22" name="Rectangle 2"/>
          <p:cNvSpPr txBox="1">
            <a:spLocks noChangeArrowheads="1"/>
          </p:cNvSpPr>
          <p:nvPr/>
        </p:nvSpPr>
        <p:spPr>
          <a:xfrm>
            <a:off x="402453" y="188640"/>
            <a:ext cx="8387059" cy="864096"/>
          </a:xfrm>
          <a:prstGeom prst="rect">
            <a:avLst/>
          </a:prstGeo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r>
              <a:rPr lang="ru-RU" sz="2600" b="1" dirty="0" smtClean="0">
                <a:solidFill>
                  <a:schemeClr val="tx2"/>
                </a:solidFill>
              </a:rPr>
              <a:t>Непрерывное обучение и оценка его результатов</a:t>
            </a:r>
            <a:endParaRPr lang="en-GB" sz="2600" b="1" dirty="0">
              <a:solidFill>
                <a:schemeClr val="tx2"/>
              </a:solidFill>
            </a:endParaRPr>
          </a:p>
        </p:txBody>
      </p:sp>
      <p:grpSp>
        <p:nvGrpSpPr>
          <p:cNvPr id="5" name="Group 60"/>
          <p:cNvGrpSpPr>
            <a:grpSpLocks/>
          </p:cNvGrpSpPr>
          <p:nvPr/>
        </p:nvGrpSpPr>
        <p:grpSpPr bwMode="auto">
          <a:xfrm>
            <a:off x="555704" y="325378"/>
            <a:ext cx="576263" cy="552450"/>
            <a:chOff x="2078" y="1680"/>
            <a:chExt cx="1615" cy="1615"/>
          </a:xfrm>
        </p:grpSpPr>
        <p:sp>
          <p:nvSpPr>
            <p:cNvPr id="27"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28"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30" name="Oval 63"/>
            <p:cNvSpPr>
              <a:spLocks noChangeArrowheads="1"/>
            </p:cNvSpPr>
            <p:nvPr/>
          </p:nvSpPr>
          <p:spPr bwMode="gray">
            <a:xfrm>
              <a:off x="2252" y="1856"/>
              <a:ext cx="1268"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31"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32" name="Oval 65"/>
            <p:cNvSpPr>
              <a:spLocks noChangeArrowheads="1"/>
            </p:cNvSpPr>
            <p:nvPr/>
          </p:nvSpPr>
          <p:spPr bwMode="gray">
            <a:xfrm>
              <a:off x="2336" y="1935"/>
              <a:ext cx="1094"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33"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graphicFrame>
        <p:nvGraphicFramePr>
          <p:cNvPr id="2" name="Obiekt 1"/>
          <p:cNvGraphicFramePr>
            <a:graphicFrameLocks/>
          </p:cNvGraphicFramePr>
          <p:nvPr>
            <p:extLst>
              <p:ext uri="{D42A27DB-BD31-4B8C-83A1-F6EECF244321}">
                <p14:modId xmlns:p14="http://schemas.microsoft.com/office/powerpoint/2010/main" val="2755378752"/>
              </p:ext>
            </p:extLst>
          </p:nvPr>
        </p:nvGraphicFramePr>
        <p:xfrm>
          <a:off x="484980" y="2159698"/>
          <a:ext cx="7975600" cy="1803400"/>
        </p:xfrm>
        <a:graphic>
          <a:graphicData uri="http://schemas.openxmlformats.org/presentationml/2006/ole">
            <mc:AlternateContent xmlns:mc="http://schemas.openxmlformats.org/markup-compatibility/2006">
              <mc:Choice xmlns:v="urn:schemas-microsoft-com:vml" Requires="v">
                <p:oleObj spid="_x0000_s69640" name="Wykres" r:id="rId3" imgW="8524855" imgH="1600290" progId="Excel.Sheet.8">
                  <p:embed/>
                </p:oleObj>
              </mc:Choice>
              <mc:Fallback>
                <p:oleObj name="Wykres" r:id="rId3" imgW="8524855" imgH="1600290" progId="Excel.Sheet.8">
                  <p:embed/>
                  <p:pic>
                    <p:nvPicPr>
                      <p:cNvPr id="0" name="Object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80" y="2159698"/>
                        <a:ext cx="7975600" cy="180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5"/>
          <p:cNvSpPr txBox="1">
            <a:spLocks noChangeArrowheads="1"/>
          </p:cNvSpPr>
          <p:nvPr/>
        </p:nvSpPr>
        <p:spPr bwMode="auto">
          <a:xfrm>
            <a:off x="535432" y="1904638"/>
            <a:ext cx="7874697" cy="292388"/>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300" b="1" dirty="0" smtClean="0">
                <a:solidFill>
                  <a:schemeClr val="accent1"/>
                </a:solidFill>
              </a:rPr>
              <a:t>Изменения в участии в образовании и обучении между</a:t>
            </a:r>
            <a:r>
              <a:rPr lang="en-US" sz="1300" b="1" dirty="0" smtClean="0">
                <a:solidFill>
                  <a:schemeClr val="accent1"/>
                </a:solidFill>
              </a:rPr>
              <a:t> </a:t>
            </a:r>
            <a:r>
              <a:rPr lang="en-US" sz="1300" b="1" dirty="0">
                <a:solidFill>
                  <a:schemeClr val="accent1"/>
                </a:solidFill>
              </a:rPr>
              <a:t>2001 </a:t>
            </a:r>
            <a:r>
              <a:rPr lang="ru-RU" sz="1300" b="1" dirty="0" smtClean="0">
                <a:solidFill>
                  <a:schemeClr val="accent1"/>
                </a:solidFill>
              </a:rPr>
              <a:t>и</a:t>
            </a:r>
            <a:r>
              <a:rPr lang="en-US" sz="1300" b="1" dirty="0" smtClean="0">
                <a:solidFill>
                  <a:schemeClr val="accent1"/>
                </a:solidFill>
              </a:rPr>
              <a:t> </a:t>
            </a:r>
            <a:r>
              <a:rPr lang="en-US" sz="1300" b="1" dirty="0">
                <a:solidFill>
                  <a:schemeClr val="accent1"/>
                </a:solidFill>
              </a:rPr>
              <a:t>2010: </a:t>
            </a:r>
            <a:r>
              <a:rPr lang="ru-RU" sz="1300" b="1" dirty="0" smtClean="0">
                <a:solidFill>
                  <a:srgbClr val="C00000"/>
                </a:solidFill>
              </a:rPr>
              <a:t>возраст  от  25 до 64</a:t>
            </a:r>
            <a:endParaRPr lang="en-US" sz="1300" b="1" dirty="0">
              <a:solidFill>
                <a:schemeClr val="accent1"/>
              </a:solidFill>
            </a:endParaRPr>
          </a:p>
        </p:txBody>
      </p:sp>
      <p:graphicFrame>
        <p:nvGraphicFramePr>
          <p:cNvPr id="3" name="Obiekt 2"/>
          <p:cNvGraphicFramePr>
            <a:graphicFrameLocks/>
          </p:cNvGraphicFramePr>
          <p:nvPr>
            <p:extLst>
              <p:ext uri="{D42A27DB-BD31-4B8C-83A1-F6EECF244321}">
                <p14:modId xmlns:p14="http://schemas.microsoft.com/office/powerpoint/2010/main" val="566710179"/>
              </p:ext>
            </p:extLst>
          </p:nvPr>
        </p:nvGraphicFramePr>
        <p:xfrm>
          <a:off x="468080" y="4725144"/>
          <a:ext cx="7975600" cy="1803400"/>
        </p:xfrm>
        <a:graphic>
          <a:graphicData uri="http://schemas.openxmlformats.org/presentationml/2006/ole">
            <mc:AlternateContent xmlns:mc="http://schemas.openxmlformats.org/markup-compatibility/2006">
              <mc:Choice xmlns:v="urn:schemas-microsoft-com:vml" Requires="v">
                <p:oleObj spid="_x0000_s69641" name="Wykres" r:id="rId5" imgW="8524855" imgH="1600290" progId="Excel.Sheet.8">
                  <p:embed/>
                </p:oleObj>
              </mc:Choice>
              <mc:Fallback>
                <p:oleObj name="Wykres" r:id="rId5" imgW="8524855" imgH="1600290" progId="Excel.Sheet.8">
                  <p:embed/>
                  <p:pic>
                    <p:nvPicPr>
                      <p:cNvPr id="0" name="Object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80" y="4725144"/>
                        <a:ext cx="7975600" cy="180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5"/>
          <p:cNvSpPr txBox="1">
            <a:spLocks noChangeArrowheads="1"/>
          </p:cNvSpPr>
          <p:nvPr/>
        </p:nvSpPr>
        <p:spPr bwMode="auto">
          <a:xfrm>
            <a:off x="512340" y="4465997"/>
            <a:ext cx="7920880" cy="292388"/>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300" b="1" dirty="0" smtClean="0">
                <a:solidFill>
                  <a:schemeClr val="accent1"/>
                </a:solidFill>
              </a:rPr>
              <a:t>Изменения в участии в образовании и обучении между</a:t>
            </a:r>
            <a:r>
              <a:rPr lang="en-US" sz="1300" b="1" dirty="0" smtClean="0">
                <a:solidFill>
                  <a:schemeClr val="accent1"/>
                </a:solidFill>
              </a:rPr>
              <a:t> 2001 </a:t>
            </a:r>
            <a:r>
              <a:rPr lang="ru-RU" sz="1300" b="1" dirty="0" smtClean="0">
                <a:solidFill>
                  <a:schemeClr val="accent1"/>
                </a:solidFill>
              </a:rPr>
              <a:t>и</a:t>
            </a:r>
            <a:r>
              <a:rPr lang="en-US" sz="1300" b="1" dirty="0" smtClean="0">
                <a:solidFill>
                  <a:schemeClr val="accent1"/>
                </a:solidFill>
              </a:rPr>
              <a:t> 2010: </a:t>
            </a:r>
            <a:r>
              <a:rPr lang="ru-RU" sz="1300" b="1" dirty="0" smtClean="0">
                <a:solidFill>
                  <a:srgbClr val="C00000"/>
                </a:solidFill>
              </a:rPr>
              <a:t>возраст  от  25 до 34</a:t>
            </a:r>
            <a:endParaRPr lang="en-US" sz="1300" b="1" dirty="0">
              <a:solidFill>
                <a:schemeClr val="accent1"/>
              </a:solidFill>
            </a:endParaRPr>
          </a:p>
        </p:txBody>
      </p:sp>
      <p:sp>
        <p:nvSpPr>
          <p:cNvPr id="4" name="Prostokąt 3"/>
          <p:cNvSpPr/>
          <p:nvPr/>
        </p:nvSpPr>
        <p:spPr>
          <a:xfrm>
            <a:off x="537798" y="3857628"/>
            <a:ext cx="7879898" cy="646331"/>
          </a:xfrm>
          <a:prstGeom prst="rect">
            <a:avLst/>
          </a:prstGeom>
        </p:spPr>
        <p:txBody>
          <a:bodyPr wrap="square">
            <a:spAutoFit/>
          </a:bodyPr>
          <a:lstStyle/>
          <a:p>
            <a:r>
              <a:rPr lang="ru-RU" b="1" dirty="0" smtClean="0">
                <a:solidFill>
                  <a:schemeClr val="accent1">
                    <a:lumMod val="75000"/>
                  </a:schemeClr>
                </a:solidFill>
              </a:rPr>
              <a:t>Прогресса не видно и в случае с молодой составляющей категории «взрослые» (возраст от 25 до 34)</a:t>
            </a:r>
            <a:r>
              <a:rPr lang="en-GB" b="1" dirty="0" smtClean="0">
                <a:solidFill>
                  <a:schemeClr val="accent1">
                    <a:lumMod val="75000"/>
                  </a:schemeClr>
                </a:solidFill>
              </a:rPr>
              <a:t>  </a:t>
            </a:r>
            <a:endParaRPr lang="en-GB" dirty="0"/>
          </a:p>
        </p:txBody>
      </p:sp>
    </p:spTree>
    <p:extLst>
      <p:ext uri="{BB962C8B-B14F-4D97-AF65-F5344CB8AC3E}">
        <p14:creationId xmlns:p14="http://schemas.microsoft.com/office/powerpoint/2010/main" val="3487024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7077" y="1052736"/>
            <a:ext cx="8229600" cy="2232248"/>
          </a:xfrm>
        </p:spPr>
        <p:txBody>
          <a:bodyPr>
            <a:normAutofit/>
          </a:bodyPr>
          <a:lstStyle/>
          <a:p>
            <a:r>
              <a:rPr lang="ru-RU" sz="3200" b="1" dirty="0" smtClean="0">
                <a:solidFill>
                  <a:srgbClr val="336699"/>
                </a:solidFill>
              </a:rPr>
              <a:t>Приоритеты и задачи образования в Польше в рамках стратегии "Европа - 2020" и целей ET2020 (образование и обучение 2020)</a:t>
            </a:r>
            <a:endParaRPr lang="pl-PL" sz="3200" dirty="0">
              <a:solidFill>
                <a:srgbClr val="336699"/>
              </a:solidFill>
            </a:endParaRPr>
          </a:p>
        </p:txBody>
      </p:sp>
      <p:sp>
        <p:nvSpPr>
          <p:cNvPr id="3" name="Rectangle 3"/>
          <p:cNvSpPr txBox="1">
            <a:spLocks noChangeArrowheads="1"/>
          </p:cNvSpPr>
          <p:nvPr/>
        </p:nvSpPr>
        <p:spPr>
          <a:xfrm>
            <a:off x="827584" y="4797152"/>
            <a:ext cx="7588586" cy="12241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600" dirty="0" smtClean="0">
                <a:solidFill>
                  <a:schemeClr val="tx2"/>
                </a:solidFill>
              </a:rPr>
              <a:t>Станислав </a:t>
            </a:r>
            <a:r>
              <a:rPr lang="ru-RU" sz="1600" dirty="0" err="1" smtClean="0">
                <a:solidFill>
                  <a:schemeClr val="tx2"/>
                </a:solidFill>
              </a:rPr>
              <a:t>Дрзаздзевски</a:t>
            </a:r>
            <a:endParaRPr lang="pl-PL" sz="1600" dirty="0" smtClean="0">
              <a:solidFill>
                <a:srgbClr val="FF0000"/>
              </a:solidFill>
            </a:endParaRPr>
          </a:p>
          <a:p>
            <a:pPr marL="0" indent="0">
              <a:buNone/>
            </a:pPr>
            <a:r>
              <a:rPr lang="ru-RU" sz="1600" dirty="0" smtClean="0">
                <a:solidFill>
                  <a:schemeClr val="tx2"/>
                </a:solidFill>
              </a:rPr>
              <a:t>Генеральный советник</a:t>
            </a:r>
            <a:br>
              <a:rPr lang="ru-RU" sz="1600" dirty="0" smtClean="0">
                <a:solidFill>
                  <a:schemeClr val="tx2"/>
                </a:solidFill>
              </a:rPr>
            </a:br>
            <a:r>
              <a:rPr lang="ru-RU" sz="1600" dirty="0" smtClean="0">
                <a:solidFill>
                  <a:schemeClr val="tx2"/>
                </a:solidFill>
              </a:rPr>
              <a:t>Министерство национального образования</a:t>
            </a:r>
            <a:br>
              <a:rPr lang="ru-RU" sz="1600" dirty="0" smtClean="0">
                <a:solidFill>
                  <a:schemeClr val="tx2"/>
                </a:solidFill>
              </a:rPr>
            </a:br>
            <a:r>
              <a:rPr lang="ru-RU" sz="1600" dirty="0" smtClean="0">
                <a:solidFill>
                  <a:schemeClr val="tx2"/>
                </a:solidFill>
              </a:rPr>
              <a:t>Польша</a:t>
            </a:r>
            <a:endParaRPr lang="en-GB" sz="1600" dirty="0" smtClean="0">
              <a:solidFill>
                <a:schemeClr val="tx2"/>
              </a:solidFill>
            </a:endParaRPr>
          </a:p>
        </p:txBody>
      </p:sp>
      <p:pic>
        <p:nvPicPr>
          <p:cNvPr id="6" name="Picture 10" descr="KIW_M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6260723"/>
            <a:ext cx="419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ostokąt 3"/>
          <p:cNvSpPr/>
          <p:nvPr/>
        </p:nvSpPr>
        <p:spPr>
          <a:xfrm>
            <a:off x="827584" y="3573016"/>
            <a:ext cx="7272808" cy="923330"/>
          </a:xfrm>
          <a:prstGeom prst="rect">
            <a:avLst/>
          </a:prstGeom>
        </p:spPr>
        <p:txBody>
          <a:bodyPr wrap="square">
            <a:spAutoFit/>
          </a:bodyPr>
          <a:lstStyle/>
          <a:p>
            <a:r>
              <a:rPr lang="ru-RU" dirty="0" smtClean="0">
                <a:solidFill>
                  <a:schemeClr val="tx2">
                    <a:lumMod val="60000"/>
                    <a:lumOff val="40000"/>
                  </a:schemeClr>
                </a:solidFill>
              </a:rPr>
              <a:t>Конференция</a:t>
            </a:r>
            <a:endParaRPr lang="pl-PL" dirty="0">
              <a:solidFill>
                <a:schemeClr val="tx2">
                  <a:lumMod val="60000"/>
                  <a:lumOff val="40000"/>
                </a:schemeClr>
              </a:solidFill>
            </a:endParaRPr>
          </a:p>
          <a:p>
            <a:r>
              <a:rPr lang="ru-RU" b="1" dirty="0" smtClean="0">
                <a:solidFill>
                  <a:schemeClr val="tx2">
                    <a:lumMod val="60000"/>
                    <a:lumOff val="40000"/>
                  </a:schemeClr>
                </a:solidFill>
              </a:rPr>
              <a:t>Модернизация образования как условие устойчивого развития</a:t>
            </a:r>
            <a:endParaRPr lang="pl-PL" dirty="0">
              <a:solidFill>
                <a:schemeClr val="tx2">
                  <a:lumMod val="60000"/>
                  <a:lumOff val="40000"/>
                </a:schemeClr>
              </a:solidFill>
            </a:endParaRPr>
          </a:p>
          <a:p>
            <a:r>
              <a:rPr lang="ru-RU" dirty="0" smtClean="0">
                <a:solidFill>
                  <a:schemeClr val="tx2">
                    <a:lumMod val="60000"/>
                    <a:lumOff val="40000"/>
                  </a:schemeClr>
                </a:solidFill>
              </a:rPr>
              <a:t>Апрель</a:t>
            </a:r>
            <a:r>
              <a:rPr lang="en-US" dirty="0" smtClean="0">
                <a:solidFill>
                  <a:schemeClr val="tx2">
                    <a:lumMod val="60000"/>
                    <a:lumOff val="40000"/>
                  </a:schemeClr>
                </a:solidFill>
              </a:rPr>
              <a:t> </a:t>
            </a:r>
            <a:r>
              <a:rPr lang="en-US" dirty="0">
                <a:solidFill>
                  <a:schemeClr val="tx2">
                    <a:lumMod val="60000"/>
                    <a:lumOff val="40000"/>
                  </a:schemeClr>
                </a:solidFill>
              </a:rPr>
              <a:t>20/21, 2012, </a:t>
            </a:r>
            <a:r>
              <a:rPr lang="ru-RU" dirty="0" smtClean="0">
                <a:solidFill>
                  <a:schemeClr val="tx2">
                    <a:lumMod val="60000"/>
                    <a:lumOff val="40000"/>
                  </a:schemeClr>
                </a:solidFill>
              </a:rPr>
              <a:t>Ярославль</a:t>
            </a:r>
            <a:endParaRPr lang="pl-PL" dirty="0">
              <a:solidFill>
                <a:schemeClr val="tx2">
                  <a:lumMod val="60000"/>
                  <a:lumOff val="40000"/>
                </a:schemeClr>
              </a:solidFill>
            </a:endParaRPr>
          </a:p>
        </p:txBody>
      </p:sp>
    </p:spTree>
    <p:extLst>
      <p:ext uri="{BB962C8B-B14F-4D97-AF65-F5344CB8AC3E}">
        <p14:creationId xmlns:p14="http://schemas.microsoft.com/office/powerpoint/2010/main" val="2779004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20</a:t>
            </a:fld>
            <a:endParaRPr lang="en-US" b="0" dirty="0" smtClean="0"/>
          </a:p>
        </p:txBody>
      </p:sp>
      <p:sp>
        <p:nvSpPr>
          <p:cNvPr id="14" name="Rectangle 2"/>
          <p:cNvSpPr>
            <a:spLocks noGrp="1" noChangeArrowheads="1"/>
          </p:cNvSpPr>
          <p:nvPr>
            <p:ph type="title"/>
          </p:nvPr>
        </p:nvSpPr>
        <p:spPr>
          <a:xfrm>
            <a:off x="107505" y="116632"/>
            <a:ext cx="4176464" cy="1440160"/>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marL="723900" eaLnBrk="0" hangingPunct="0">
              <a:tabLst>
                <a:tab pos="627063" algn="l"/>
                <a:tab pos="723900" algn="l"/>
                <a:tab pos="804863" algn="l"/>
                <a:tab pos="982663" algn="l"/>
              </a:tabLst>
            </a:pPr>
            <a:r>
              <a:rPr lang="en-GB" sz="2800" b="1" dirty="0">
                <a:solidFill>
                  <a:schemeClr val="tx2"/>
                </a:solidFill>
              </a:rPr>
              <a:t>Integration of sectorial strategies and </a:t>
            </a:r>
            <a:r>
              <a:rPr lang="en-GB" sz="2800" b="1" dirty="0" smtClean="0">
                <a:solidFill>
                  <a:schemeClr val="tx2"/>
                </a:solidFill>
              </a:rPr>
              <a:t>LLL </a:t>
            </a:r>
            <a:r>
              <a:rPr lang="en-GB" sz="2800" b="1" dirty="0">
                <a:solidFill>
                  <a:schemeClr val="tx2"/>
                </a:solidFill>
              </a:rPr>
              <a:t>priorities</a:t>
            </a:r>
          </a:p>
        </p:txBody>
      </p:sp>
      <p:sp>
        <p:nvSpPr>
          <p:cNvPr id="24" name="Text Box 5"/>
          <p:cNvSpPr txBox="1">
            <a:spLocks noChangeArrowheads="1"/>
          </p:cNvSpPr>
          <p:nvPr/>
        </p:nvSpPr>
        <p:spPr bwMode="auto">
          <a:xfrm>
            <a:off x="107505" y="1772816"/>
            <a:ext cx="4176464" cy="477053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lgn="just" eaLnBrk="1" hangingPunct="1">
              <a:buFont typeface="Arial" pitchFamily="34" charset="0"/>
              <a:buChar char="•"/>
            </a:pPr>
            <a:r>
              <a:rPr lang="en-GB" sz="1900" b="1" dirty="0">
                <a:solidFill>
                  <a:srgbClr val="336699"/>
                </a:solidFill>
              </a:rPr>
              <a:t>There is a growing </a:t>
            </a:r>
            <a:r>
              <a:rPr lang="en-GB" sz="1900" b="1" dirty="0" smtClean="0">
                <a:solidFill>
                  <a:srgbClr val="336699"/>
                </a:solidFill>
              </a:rPr>
              <a:t>awareness </a:t>
            </a:r>
            <a:r>
              <a:rPr lang="en-GB" sz="1900" b="1" dirty="0">
                <a:solidFill>
                  <a:srgbClr val="336699"/>
                </a:solidFill>
              </a:rPr>
              <a:t>in Poland that being among the leaders of formal education in the EU </a:t>
            </a:r>
            <a:r>
              <a:rPr lang="en-GB" sz="1900" b="1" dirty="0">
                <a:solidFill>
                  <a:srgbClr val="FF0000"/>
                </a:solidFill>
              </a:rPr>
              <a:t>is not </a:t>
            </a:r>
            <a:r>
              <a:rPr lang="en-GB" sz="1900" b="1" dirty="0" smtClean="0">
                <a:solidFill>
                  <a:srgbClr val="FF0000"/>
                </a:solidFill>
              </a:rPr>
              <a:t>enough</a:t>
            </a:r>
            <a:endParaRPr lang="pl-PL" sz="1900" b="1" dirty="0" smtClean="0">
              <a:solidFill>
                <a:srgbClr val="FF0000"/>
              </a:solidFill>
            </a:endParaRPr>
          </a:p>
          <a:p>
            <a:pPr algn="just" eaLnBrk="1" hangingPunct="1"/>
            <a:endParaRPr lang="pl-PL" sz="1900" b="1" dirty="0" smtClean="0">
              <a:solidFill>
                <a:srgbClr val="336699"/>
              </a:solidFill>
            </a:endParaRPr>
          </a:p>
          <a:p>
            <a:pPr marL="342900" indent="-342900" algn="just" eaLnBrk="1" hangingPunct="1">
              <a:buFont typeface="Arial" pitchFamily="34" charset="0"/>
              <a:buChar char="•"/>
            </a:pPr>
            <a:r>
              <a:rPr lang="en-GB" sz="1900" b="1" dirty="0" smtClean="0">
                <a:solidFill>
                  <a:srgbClr val="336699"/>
                </a:solidFill>
              </a:rPr>
              <a:t>We </a:t>
            </a:r>
            <a:r>
              <a:rPr lang="en-GB" sz="1900" b="1" dirty="0">
                <a:solidFill>
                  <a:srgbClr val="336699"/>
                </a:solidFill>
              </a:rPr>
              <a:t>are trying to develop </a:t>
            </a:r>
            <a:r>
              <a:rPr lang="en-GB" sz="1900" b="1" dirty="0">
                <a:solidFill>
                  <a:srgbClr val="FF0000"/>
                </a:solidFill>
              </a:rPr>
              <a:t>new integrated </a:t>
            </a:r>
            <a:r>
              <a:rPr lang="en-GB" sz="1900" b="1" dirty="0" smtClean="0">
                <a:solidFill>
                  <a:srgbClr val="FF0000"/>
                </a:solidFill>
              </a:rPr>
              <a:t>policies</a:t>
            </a:r>
            <a:endParaRPr lang="pl-PL" sz="1900" b="1" dirty="0" smtClean="0">
              <a:solidFill>
                <a:srgbClr val="FF0000"/>
              </a:solidFill>
            </a:endParaRPr>
          </a:p>
          <a:p>
            <a:pPr algn="just" eaLnBrk="1" hangingPunct="1"/>
            <a:endParaRPr lang="pl-PL" sz="1900" b="1" dirty="0" smtClean="0">
              <a:solidFill>
                <a:srgbClr val="336699"/>
              </a:solidFill>
            </a:endParaRPr>
          </a:p>
          <a:p>
            <a:pPr marL="342900" indent="-342900" algn="just" eaLnBrk="1" hangingPunct="1">
              <a:buFont typeface="Arial" pitchFamily="34" charset="0"/>
              <a:buChar char="•"/>
            </a:pPr>
            <a:r>
              <a:rPr lang="en-GB" sz="1900" b="1" dirty="0" smtClean="0">
                <a:solidFill>
                  <a:srgbClr val="336699"/>
                </a:solidFill>
              </a:rPr>
              <a:t>Polish </a:t>
            </a:r>
            <a:r>
              <a:rPr lang="en-GB" sz="1900" b="1" dirty="0">
                <a:solidFill>
                  <a:srgbClr val="336699"/>
                </a:solidFill>
              </a:rPr>
              <a:t>government is now finishing the project of </a:t>
            </a:r>
            <a:r>
              <a:rPr lang="en-GB" sz="1900" b="1" dirty="0">
                <a:solidFill>
                  <a:srgbClr val="FF0000"/>
                </a:solidFill>
              </a:rPr>
              <a:t>integrating </a:t>
            </a:r>
            <a:r>
              <a:rPr lang="en-GB" sz="1900" b="1" dirty="0" smtClean="0">
                <a:solidFill>
                  <a:srgbClr val="FF0000"/>
                </a:solidFill>
              </a:rPr>
              <a:t>its </a:t>
            </a:r>
            <a:r>
              <a:rPr lang="en-GB" sz="1900" b="1" dirty="0">
                <a:solidFill>
                  <a:srgbClr val="FF0000"/>
                </a:solidFill>
              </a:rPr>
              <a:t>numerous sectorial strategies </a:t>
            </a:r>
            <a:r>
              <a:rPr lang="en-GB" sz="1900" b="1" dirty="0">
                <a:solidFill>
                  <a:srgbClr val="336699"/>
                </a:solidFill>
              </a:rPr>
              <a:t>(above 400 in the past and above 40 still in power) in the </a:t>
            </a:r>
            <a:r>
              <a:rPr lang="en-GB" sz="1900" b="1" dirty="0" smtClean="0">
                <a:solidFill>
                  <a:srgbClr val="336699"/>
                </a:solidFill>
              </a:rPr>
              <a:t>aim</a:t>
            </a:r>
            <a:r>
              <a:rPr lang="pl-PL" sz="1900" b="1" dirty="0" smtClean="0">
                <a:solidFill>
                  <a:srgbClr val="336699"/>
                </a:solidFill>
              </a:rPr>
              <a:t> </a:t>
            </a:r>
            <a:r>
              <a:rPr lang="en-GB" sz="1900" b="1" dirty="0" smtClean="0">
                <a:solidFill>
                  <a:srgbClr val="336699"/>
                </a:solidFill>
              </a:rPr>
              <a:t>of </a:t>
            </a:r>
            <a:r>
              <a:rPr lang="en-GB" sz="1900" b="1" dirty="0">
                <a:solidFill>
                  <a:srgbClr val="336699"/>
                </a:solidFill>
              </a:rPr>
              <a:t>limiting their number to 9 integrated </a:t>
            </a:r>
            <a:r>
              <a:rPr lang="en-GB" sz="1900" b="1" dirty="0" smtClean="0">
                <a:solidFill>
                  <a:srgbClr val="336699"/>
                </a:solidFill>
              </a:rPr>
              <a:t>strategies</a:t>
            </a:r>
            <a:endParaRPr lang="en-GB" sz="1900" b="1" dirty="0">
              <a:solidFill>
                <a:srgbClr val="336699"/>
              </a:solidFill>
            </a:endParaRPr>
          </a:p>
        </p:txBody>
      </p:sp>
      <p:grpSp>
        <p:nvGrpSpPr>
          <p:cNvPr id="15" name="Group 81"/>
          <p:cNvGrpSpPr>
            <a:grpSpLocks/>
          </p:cNvGrpSpPr>
          <p:nvPr/>
        </p:nvGrpSpPr>
        <p:grpSpPr bwMode="auto">
          <a:xfrm>
            <a:off x="251520" y="912822"/>
            <a:ext cx="560388" cy="569913"/>
            <a:chOff x="2078" y="1680"/>
            <a:chExt cx="1615" cy="1615"/>
          </a:xfrm>
        </p:grpSpPr>
        <p:sp>
          <p:nvSpPr>
            <p:cNvPr id="16"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17"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18" name="Oval 84"/>
            <p:cNvSpPr>
              <a:spLocks noChangeArrowheads="1"/>
            </p:cNvSpPr>
            <p:nvPr/>
          </p:nvSpPr>
          <p:spPr bwMode="gray">
            <a:xfrm>
              <a:off x="2252" y="1855"/>
              <a:ext cx="1263"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0"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1" name="Oval 86"/>
            <p:cNvSpPr>
              <a:spLocks noChangeArrowheads="1"/>
            </p:cNvSpPr>
            <p:nvPr/>
          </p:nvSpPr>
          <p:spPr bwMode="gray">
            <a:xfrm>
              <a:off x="2339" y="1936"/>
              <a:ext cx="1093" cy="110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2"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12" name="Rectangle 2"/>
          <p:cNvSpPr txBox="1">
            <a:spLocks noChangeArrowheads="1"/>
          </p:cNvSpPr>
          <p:nvPr/>
        </p:nvSpPr>
        <p:spPr>
          <a:xfrm>
            <a:off x="4355976" y="116632"/>
            <a:ext cx="4680520" cy="1440160"/>
          </a:xfrm>
          <a:prstGeom prst="rect">
            <a:avLst/>
          </a:prstGeo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r>
              <a:rPr lang="ru-RU" sz="2400" b="1" dirty="0" smtClean="0">
                <a:solidFill>
                  <a:schemeClr val="tx2"/>
                </a:solidFill>
              </a:rPr>
              <a:t>Интеграция отраслевых стратегий</a:t>
            </a:r>
            <a:br>
              <a:rPr lang="ru-RU" sz="2400" b="1" dirty="0" smtClean="0">
                <a:solidFill>
                  <a:schemeClr val="tx2"/>
                </a:solidFill>
              </a:rPr>
            </a:br>
            <a:r>
              <a:rPr lang="ru-RU" sz="2400" b="1" dirty="0" smtClean="0">
                <a:solidFill>
                  <a:schemeClr val="tx2"/>
                </a:solidFill>
              </a:rPr>
              <a:t>и приоритетов непрерывного обучения</a:t>
            </a:r>
            <a:endParaRPr lang="en-GB" sz="2400" b="1" dirty="0">
              <a:solidFill>
                <a:schemeClr val="tx2"/>
              </a:solidFill>
            </a:endParaRPr>
          </a:p>
        </p:txBody>
      </p:sp>
      <p:grpSp>
        <p:nvGrpSpPr>
          <p:cNvPr id="13" name="Group 81"/>
          <p:cNvGrpSpPr>
            <a:grpSpLocks/>
          </p:cNvGrpSpPr>
          <p:nvPr/>
        </p:nvGrpSpPr>
        <p:grpSpPr bwMode="auto">
          <a:xfrm>
            <a:off x="4535357" y="941406"/>
            <a:ext cx="560388" cy="569913"/>
            <a:chOff x="2078" y="1680"/>
            <a:chExt cx="1615" cy="1615"/>
          </a:xfrm>
        </p:grpSpPr>
        <p:sp>
          <p:nvSpPr>
            <p:cNvPr id="19"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23"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25" name="Oval 84"/>
            <p:cNvSpPr>
              <a:spLocks noChangeArrowheads="1"/>
            </p:cNvSpPr>
            <p:nvPr/>
          </p:nvSpPr>
          <p:spPr bwMode="gray">
            <a:xfrm>
              <a:off x="2252" y="1855"/>
              <a:ext cx="1263"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7" name="Oval 86"/>
            <p:cNvSpPr>
              <a:spLocks noChangeArrowheads="1"/>
            </p:cNvSpPr>
            <p:nvPr/>
          </p:nvSpPr>
          <p:spPr bwMode="gray">
            <a:xfrm>
              <a:off x="2339" y="1936"/>
              <a:ext cx="1093" cy="110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29" name="Text Box 5"/>
          <p:cNvSpPr txBox="1">
            <a:spLocks noChangeArrowheads="1"/>
          </p:cNvSpPr>
          <p:nvPr/>
        </p:nvSpPr>
        <p:spPr bwMode="auto">
          <a:xfrm>
            <a:off x="4427984" y="1775852"/>
            <a:ext cx="4392488" cy="477053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lgn="just" eaLnBrk="1" hangingPunct="1">
              <a:buFont typeface="Arial" pitchFamily="34" charset="0"/>
              <a:buChar char="•"/>
            </a:pPr>
            <a:r>
              <a:rPr lang="ru-RU" sz="1900" b="1" dirty="0" smtClean="0">
                <a:solidFill>
                  <a:srgbClr val="336699"/>
                </a:solidFill>
              </a:rPr>
              <a:t>В Польше растёт осознание того, что находиться среди лидеров по показателям формального обучения не </a:t>
            </a:r>
            <a:r>
              <a:rPr lang="ru-RU" sz="1900" b="1" dirty="0" smtClean="0">
                <a:solidFill>
                  <a:srgbClr val="FF0000"/>
                </a:solidFill>
              </a:rPr>
              <a:t>является достаточным</a:t>
            </a:r>
            <a:r>
              <a:rPr lang="ru-RU" sz="1900" b="1" dirty="0" smtClean="0">
                <a:solidFill>
                  <a:srgbClr val="336699"/>
                </a:solidFill>
              </a:rPr>
              <a:t>.</a:t>
            </a:r>
            <a:endParaRPr lang="pl-PL" sz="1900" b="1" dirty="0" smtClean="0">
              <a:solidFill>
                <a:srgbClr val="FF0000"/>
              </a:solidFill>
            </a:endParaRPr>
          </a:p>
          <a:p>
            <a:pPr algn="just" eaLnBrk="1" hangingPunct="1"/>
            <a:endParaRPr lang="pl-PL" sz="1900" b="1" dirty="0" smtClean="0">
              <a:solidFill>
                <a:srgbClr val="336699"/>
              </a:solidFill>
            </a:endParaRPr>
          </a:p>
          <a:p>
            <a:pPr marL="342900" indent="-342900" algn="just" eaLnBrk="1" hangingPunct="1">
              <a:buFont typeface="Arial" pitchFamily="34" charset="0"/>
              <a:buChar char="•"/>
            </a:pPr>
            <a:r>
              <a:rPr lang="ru-RU" sz="1900" b="1" dirty="0" smtClean="0">
                <a:solidFill>
                  <a:srgbClr val="336699"/>
                </a:solidFill>
              </a:rPr>
              <a:t>Мы пытаемся развить </a:t>
            </a:r>
            <a:r>
              <a:rPr lang="ru-RU" sz="1900" b="1" dirty="0" smtClean="0">
                <a:solidFill>
                  <a:srgbClr val="FF0000"/>
                </a:solidFill>
              </a:rPr>
              <a:t>новые меры по интеграции стратегий</a:t>
            </a:r>
            <a:r>
              <a:rPr lang="ru-RU" sz="1900" b="1" dirty="0" smtClean="0">
                <a:solidFill>
                  <a:srgbClr val="336699"/>
                </a:solidFill>
              </a:rPr>
              <a:t>.</a:t>
            </a:r>
            <a:endParaRPr lang="pl-PL" sz="1900" b="1" dirty="0" smtClean="0">
              <a:solidFill>
                <a:srgbClr val="FF0000"/>
              </a:solidFill>
            </a:endParaRPr>
          </a:p>
          <a:p>
            <a:pPr algn="just" eaLnBrk="1" hangingPunct="1"/>
            <a:endParaRPr lang="pl-PL" sz="1900" b="1" dirty="0" smtClean="0">
              <a:solidFill>
                <a:srgbClr val="336699"/>
              </a:solidFill>
            </a:endParaRPr>
          </a:p>
          <a:p>
            <a:pPr marL="342900" indent="-342900" algn="just" eaLnBrk="1" hangingPunct="1">
              <a:buFont typeface="Arial" pitchFamily="34" charset="0"/>
              <a:buChar char="•"/>
            </a:pPr>
            <a:r>
              <a:rPr lang="ru-RU" sz="1900" b="1" dirty="0" smtClean="0">
                <a:solidFill>
                  <a:srgbClr val="336699"/>
                </a:solidFill>
              </a:rPr>
              <a:t>Польское правительство завершает работу над проектом по </a:t>
            </a:r>
            <a:r>
              <a:rPr lang="ru-RU" sz="1900" b="1" dirty="0" smtClean="0">
                <a:solidFill>
                  <a:srgbClr val="FF0000"/>
                </a:solidFill>
              </a:rPr>
              <a:t>интеграции многочисленных отраслевых стратегий </a:t>
            </a:r>
            <a:r>
              <a:rPr lang="ru-RU" sz="1900" b="1" dirty="0" smtClean="0">
                <a:solidFill>
                  <a:srgbClr val="336699"/>
                </a:solidFill>
              </a:rPr>
              <a:t>(около 400 в прошлом и более 40 ещё применяются)</a:t>
            </a:r>
            <a:r>
              <a:rPr lang="en-GB" sz="1900" b="1" dirty="0" smtClean="0">
                <a:solidFill>
                  <a:srgbClr val="336699"/>
                </a:solidFill>
              </a:rPr>
              <a:t> </a:t>
            </a:r>
            <a:r>
              <a:rPr lang="ru-RU" sz="1900" b="1" dirty="0" smtClean="0">
                <a:solidFill>
                  <a:srgbClr val="336699"/>
                </a:solidFill>
              </a:rPr>
              <a:t>с целью сократить их количество до 9.</a:t>
            </a:r>
            <a:endParaRPr lang="en-GB" sz="1900" b="1" dirty="0">
              <a:solidFill>
                <a:srgbClr val="336699"/>
              </a:solidFill>
            </a:endParaRPr>
          </a:p>
        </p:txBody>
      </p:sp>
    </p:spTree>
    <p:extLst>
      <p:ext uri="{BB962C8B-B14F-4D97-AF65-F5344CB8AC3E}">
        <p14:creationId xmlns:p14="http://schemas.microsoft.com/office/powerpoint/2010/main" val="181701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21</a:t>
            </a:fld>
            <a:endParaRPr lang="en-US" b="0" dirty="0" smtClean="0"/>
          </a:p>
        </p:txBody>
      </p:sp>
      <p:sp>
        <p:nvSpPr>
          <p:cNvPr id="14" name="Rectangle 2"/>
          <p:cNvSpPr>
            <a:spLocks noGrp="1" noChangeArrowheads="1"/>
          </p:cNvSpPr>
          <p:nvPr>
            <p:ph type="title"/>
          </p:nvPr>
        </p:nvSpPr>
        <p:spPr>
          <a:xfrm>
            <a:off x="402453" y="188640"/>
            <a:ext cx="8387059" cy="946246"/>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marL="723900" eaLnBrk="0" hangingPunct="0">
              <a:tabLst>
                <a:tab pos="627063" algn="l"/>
                <a:tab pos="723900" algn="l"/>
                <a:tab pos="804863" algn="l"/>
                <a:tab pos="982663" algn="l"/>
              </a:tabLst>
            </a:pPr>
            <a:r>
              <a:rPr lang="en-GB" sz="2800" b="1" dirty="0">
                <a:solidFill>
                  <a:schemeClr val="tx2"/>
                </a:solidFill>
              </a:rPr>
              <a:t>Integration of sectorial strategies and </a:t>
            </a:r>
            <a:r>
              <a:rPr lang="en-GB" sz="2800" b="1" dirty="0" smtClean="0">
                <a:solidFill>
                  <a:schemeClr val="tx2"/>
                </a:solidFill>
              </a:rPr>
              <a:t>LLL </a:t>
            </a:r>
            <a:r>
              <a:rPr lang="en-GB" sz="2800" b="1" dirty="0">
                <a:solidFill>
                  <a:schemeClr val="tx2"/>
                </a:solidFill>
              </a:rPr>
              <a:t>priorities</a:t>
            </a:r>
          </a:p>
        </p:txBody>
      </p:sp>
      <p:sp>
        <p:nvSpPr>
          <p:cNvPr id="24" name="Text Box 5"/>
          <p:cNvSpPr txBox="1">
            <a:spLocks noChangeArrowheads="1"/>
          </p:cNvSpPr>
          <p:nvPr/>
        </p:nvSpPr>
        <p:spPr bwMode="auto">
          <a:xfrm>
            <a:off x="395536" y="1412776"/>
            <a:ext cx="8352928" cy="489364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lgn="just" eaLnBrk="1" hangingPunct="1">
              <a:buFont typeface="Arial" pitchFamily="34" charset="0"/>
              <a:buChar char="•"/>
            </a:pPr>
            <a:r>
              <a:rPr lang="en-GB" sz="2400" b="1" dirty="0" smtClean="0">
                <a:solidFill>
                  <a:srgbClr val="336699"/>
                </a:solidFill>
              </a:rPr>
              <a:t>There is a </a:t>
            </a:r>
            <a:r>
              <a:rPr lang="en-GB" sz="2400" b="1" dirty="0" smtClean="0">
                <a:solidFill>
                  <a:srgbClr val="FF0000"/>
                </a:solidFill>
              </a:rPr>
              <a:t>new LLL policy </a:t>
            </a:r>
            <a:r>
              <a:rPr lang="en-GB" sz="2400" b="1" dirty="0" smtClean="0">
                <a:solidFill>
                  <a:srgbClr val="336699"/>
                </a:solidFill>
              </a:rPr>
              <a:t>for Poland as part of one of these 9 strategies - the Strategy of Development of Human Capital</a:t>
            </a:r>
          </a:p>
          <a:p>
            <a:pPr marL="342900" indent="-342900" algn="just" eaLnBrk="1" hangingPunct="1">
              <a:buFont typeface="Arial" pitchFamily="34" charset="0"/>
              <a:buChar char="•"/>
            </a:pPr>
            <a:r>
              <a:rPr lang="en-GB" sz="2400" b="1" dirty="0" smtClean="0">
                <a:solidFill>
                  <a:srgbClr val="336699"/>
                </a:solidFill>
              </a:rPr>
              <a:t>We are defining education in much larger sense – as </a:t>
            </a:r>
            <a:r>
              <a:rPr lang="en-GB" sz="2400" b="1" dirty="0" smtClean="0">
                <a:solidFill>
                  <a:srgbClr val="FF0000"/>
                </a:solidFill>
              </a:rPr>
              <a:t>equivalent couple of education and training</a:t>
            </a:r>
            <a:r>
              <a:rPr lang="en-GB" sz="2400" b="1" dirty="0" smtClean="0">
                <a:solidFill>
                  <a:srgbClr val="336699"/>
                </a:solidFill>
              </a:rPr>
              <a:t>, where training is  taken to be  present not only in education system but in each sector of the state and economy and at each stage of adults life</a:t>
            </a:r>
          </a:p>
          <a:p>
            <a:pPr marL="342900" indent="-342900" algn="just" eaLnBrk="1" hangingPunct="1">
              <a:buFont typeface="Arial" pitchFamily="34" charset="0"/>
              <a:buChar char="•"/>
            </a:pPr>
            <a:r>
              <a:rPr lang="en-GB" sz="2400" b="1" dirty="0" smtClean="0">
                <a:solidFill>
                  <a:srgbClr val="336699"/>
                </a:solidFill>
              </a:rPr>
              <a:t>The priorities of this strategy thus </a:t>
            </a:r>
            <a:r>
              <a:rPr lang="en-GB" sz="2400" b="1" dirty="0" smtClean="0">
                <a:solidFill>
                  <a:srgbClr val="FF0000"/>
                </a:solidFill>
              </a:rPr>
              <a:t>span beyond  European targets</a:t>
            </a:r>
            <a:r>
              <a:rPr lang="en-GB" sz="2400" b="1" dirty="0" smtClean="0">
                <a:solidFill>
                  <a:srgbClr val="336699"/>
                </a:solidFill>
              </a:rPr>
              <a:t> set out in Europa 2020 and ET2020</a:t>
            </a:r>
          </a:p>
          <a:p>
            <a:pPr marL="342900" indent="-342900" eaLnBrk="1" hangingPunct="1">
              <a:buFont typeface="Arial" pitchFamily="34" charset="0"/>
              <a:buChar char="•"/>
            </a:pPr>
            <a:r>
              <a:rPr lang="en-GB" sz="2400" b="1" dirty="0" smtClean="0">
                <a:solidFill>
                  <a:srgbClr val="336699"/>
                </a:solidFill>
              </a:rPr>
              <a:t>They are based on the diagnosis of </a:t>
            </a:r>
            <a:r>
              <a:rPr lang="en-GB" sz="2400" b="1" dirty="0" smtClean="0">
                <a:solidFill>
                  <a:srgbClr val="FF0000"/>
                </a:solidFill>
              </a:rPr>
              <a:t>basic skills of children and competences of youth and adults </a:t>
            </a:r>
            <a:r>
              <a:rPr lang="en-GB" sz="2400" b="1" dirty="0" smtClean="0">
                <a:solidFill>
                  <a:srgbClr val="336699"/>
                </a:solidFill>
              </a:rPr>
              <a:t>and not only on the features of education system</a:t>
            </a:r>
            <a:endParaRPr lang="en-GB" sz="2400" b="1" dirty="0">
              <a:solidFill>
                <a:srgbClr val="336699"/>
              </a:solidFill>
            </a:endParaRPr>
          </a:p>
        </p:txBody>
      </p:sp>
      <p:grpSp>
        <p:nvGrpSpPr>
          <p:cNvPr id="15" name="Group 81"/>
          <p:cNvGrpSpPr>
            <a:grpSpLocks/>
          </p:cNvGrpSpPr>
          <p:nvPr/>
        </p:nvGrpSpPr>
        <p:grpSpPr bwMode="auto">
          <a:xfrm>
            <a:off x="598376" y="404664"/>
            <a:ext cx="560388" cy="569913"/>
            <a:chOff x="2078" y="1680"/>
            <a:chExt cx="1615" cy="1615"/>
          </a:xfrm>
        </p:grpSpPr>
        <p:sp>
          <p:nvSpPr>
            <p:cNvPr id="16"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17"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18" name="Oval 84"/>
            <p:cNvSpPr>
              <a:spLocks noChangeArrowheads="1"/>
            </p:cNvSpPr>
            <p:nvPr/>
          </p:nvSpPr>
          <p:spPr bwMode="gray">
            <a:xfrm>
              <a:off x="2252" y="1855"/>
              <a:ext cx="1263"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0"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1" name="Oval 86"/>
            <p:cNvSpPr>
              <a:spLocks noChangeArrowheads="1"/>
            </p:cNvSpPr>
            <p:nvPr/>
          </p:nvSpPr>
          <p:spPr bwMode="gray">
            <a:xfrm>
              <a:off x="2339" y="1936"/>
              <a:ext cx="1093" cy="110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2"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Tree>
    <p:extLst>
      <p:ext uri="{BB962C8B-B14F-4D97-AF65-F5344CB8AC3E}">
        <p14:creationId xmlns:p14="http://schemas.microsoft.com/office/powerpoint/2010/main" val="374892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22</a:t>
            </a:fld>
            <a:endParaRPr lang="en-US" b="0" dirty="0" smtClean="0"/>
          </a:p>
        </p:txBody>
      </p:sp>
      <p:sp>
        <p:nvSpPr>
          <p:cNvPr id="14" name="Rectangle 2"/>
          <p:cNvSpPr>
            <a:spLocks noGrp="1" noChangeArrowheads="1"/>
          </p:cNvSpPr>
          <p:nvPr>
            <p:ph type="title"/>
          </p:nvPr>
        </p:nvSpPr>
        <p:spPr>
          <a:xfrm>
            <a:off x="402453" y="188640"/>
            <a:ext cx="8387059" cy="946246"/>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eaLnBrk="0" hangingPunct="0"/>
            <a:r>
              <a:rPr lang="ru-RU" sz="2800" b="1" dirty="0" smtClean="0">
                <a:solidFill>
                  <a:schemeClr val="tx2"/>
                </a:solidFill>
              </a:rPr>
              <a:t>Интеграция отраслевых стратегий</a:t>
            </a:r>
            <a:br>
              <a:rPr lang="ru-RU" sz="2800" b="1" dirty="0" smtClean="0">
                <a:solidFill>
                  <a:schemeClr val="tx2"/>
                </a:solidFill>
              </a:rPr>
            </a:br>
            <a:r>
              <a:rPr lang="ru-RU" sz="2800" b="1" dirty="0" smtClean="0">
                <a:solidFill>
                  <a:schemeClr val="tx2"/>
                </a:solidFill>
              </a:rPr>
              <a:t>и приоритетов непрерывного обучения</a:t>
            </a:r>
            <a:endParaRPr lang="en-GB" sz="2800" b="1" dirty="0">
              <a:solidFill>
                <a:schemeClr val="tx2"/>
              </a:solidFill>
            </a:endParaRPr>
          </a:p>
        </p:txBody>
      </p:sp>
      <p:sp>
        <p:nvSpPr>
          <p:cNvPr id="24" name="Text Box 5"/>
          <p:cNvSpPr txBox="1">
            <a:spLocks noChangeArrowheads="1"/>
          </p:cNvSpPr>
          <p:nvPr/>
        </p:nvSpPr>
        <p:spPr bwMode="auto">
          <a:xfrm>
            <a:off x="357158" y="1214422"/>
            <a:ext cx="8352928" cy="517064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lgn="just" eaLnBrk="1" hangingPunct="1">
              <a:buFont typeface="Arial" pitchFamily="34" charset="0"/>
              <a:buChar char="•"/>
            </a:pPr>
            <a:r>
              <a:rPr lang="ru-RU" sz="2200" b="1" dirty="0" smtClean="0">
                <a:solidFill>
                  <a:srgbClr val="336699"/>
                </a:solidFill>
              </a:rPr>
              <a:t>Новая политика непрерывного обучения в Польше является частью одной из этих 9 стратегий – Стратегии Развития Человеческого Капитала</a:t>
            </a:r>
            <a:endParaRPr lang="en-GB" sz="2200" b="1" dirty="0" smtClean="0">
              <a:solidFill>
                <a:srgbClr val="336699"/>
              </a:solidFill>
            </a:endParaRPr>
          </a:p>
          <a:p>
            <a:pPr marL="342900" indent="-342900" algn="just" eaLnBrk="1" hangingPunct="1">
              <a:buFont typeface="Arial" pitchFamily="34" charset="0"/>
              <a:buChar char="•"/>
            </a:pPr>
            <a:r>
              <a:rPr lang="ru-RU" sz="2200" b="1" dirty="0" smtClean="0">
                <a:solidFill>
                  <a:srgbClr val="336699"/>
                </a:solidFill>
              </a:rPr>
              <a:t>Мы определяем образование в более широком смысле слова – как два </a:t>
            </a:r>
            <a:r>
              <a:rPr lang="ru-RU" sz="2200" b="1" dirty="0" smtClean="0">
                <a:solidFill>
                  <a:srgbClr val="FF0000"/>
                </a:solidFill>
              </a:rPr>
              <a:t>равноценных компонента – образование и обучение</a:t>
            </a:r>
            <a:r>
              <a:rPr lang="ru-RU" sz="2200" b="1" dirty="0" smtClean="0">
                <a:solidFill>
                  <a:srgbClr val="336699"/>
                </a:solidFill>
              </a:rPr>
              <a:t>, причём обучение имеет место быть не только в образовательной системе, но в любой государственной и экономической сфере и на каждой ступени жизни взрослого человека.</a:t>
            </a:r>
            <a:endParaRPr lang="en-GB" sz="2200" b="1" dirty="0" smtClean="0">
              <a:solidFill>
                <a:srgbClr val="336699"/>
              </a:solidFill>
            </a:endParaRPr>
          </a:p>
          <a:p>
            <a:pPr marL="342900" indent="-342900" algn="just" eaLnBrk="1" hangingPunct="1">
              <a:buFont typeface="Arial" pitchFamily="34" charset="0"/>
              <a:buChar char="•"/>
            </a:pPr>
            <a:r>
              <a:rPr lang="ru-RU" sz="2200" b="1" dirty="0" smtClean="0">
                <a:solidFill>
                  <a:srgbClr val="336699"/>
                </a:solidFill>
              </a:rPr>
              <a:t>Таким образом, приоритеты этой стратегии </a:t>
            </a:r>
            <a:r>
              <a:rPr lang="ru-RU" sz="2200" b="1" dirty="0" smtClean="0">
                <a:solidFill>
                  <a:srgbClr val="FF0000"/>
                </a:solidFill>
              </a:rPr>
              <a:t>выходят за рамки европейских целей</a:t>
            </a:r>
            <a:r>
              <a:rPr lang="ru-RU" sz="2200" b="1" dirty="0" smtClean="0">
                <a:solidFill>
                  <a:srgbClr val="336699"/>
                </a:solidFill>
              </a:rPr>
              <a:t>, указанных в программе «Европа 2020» и ЕТ2020.</a:t>
            </a:r>
            <a:endParaRPr lang="en-GB" sz="2200" b="1" dirty="0" smtClean="0">
              <a:solidFill>
                <a:srgbClr val="336699"/>
              </a:solidFill>
            </a:endParaRPr>
          </a:p>
          <a:p>
            <a:pPr marL="342900" indent="-342900" eaLnBrk="1" hangingPunct="1">
              <a:buFont typeface="Arial" pitchFamily="34" charset="0"/>
              <a:buChar char="•"/>
            </a:pPr>
            <a:r>
              <a:rPr lang="ru-RU" sz="2200" b="1" dirty="0" smtClean="0">
                <a:solidFill>
                  <a:srgbClr val="336699"/>
                </a:solidFill>
              </a:rPr>
              <a:t>Они основываются на выявлении </a:t>
            </a:r>
            <a:r>
              <a:rPr lang="ru-RU" sz="2200" b="1" dirty="0" smtClean="0">
                <a:solidFill>
                  <a:srgbClr val="FF0000"/>
                </a:solidFill>
              </a:rPr>
              <a:t>основных навыков у детей и компетенций у юношества и взрослых </a:t>
            </a:r>
            <a:r>
              <a:rPr lang="ru-RU" sz="2200" b="1" dirty="0" smtClean="0">
                <a:solidFill>
                  <a:srgbClr val="336699"/>
                </a:solidFill>
              </a:rPr>
              <a:t>и не ограничены рамками образовательной системы.</a:t>
            </a:r>
            <a:endParaRPr lang="en-GB" sz="2200" b="1" dirty="0">
              <a:solidFill>
                <a:srgbClr val="336699"/>
              </a:solidFill>
            </a:endParaRPr>
          </a:p>
        </p:txBody>
      </p:sp>
      <p:grpSp>
        <p:nvGrpSpPr>
          <p:cNvPr id="2" name="Group 81"/>
          <p:cNvGrpSpPr>
            <a:grpSpLocks/>
          </p:cNvGrpSpPr>
          <p:nvPr/>
        </p:nvGrpSpPr>
        <p:grpSpPr bwMode="auto">
          <a:xfrm>
            <a:off x="598376" y="404664"/>
            <a:ext cx="560388" cy="569913"/>
            <a:chOff x="2078" y="1680"/>
            <a:chExt cx="1615" cy="1615"/>
          </a:xfrm>
        </p:grpSpPr>
        <p:sp>
          <p:nvSpPr>
            <p:cNvPr id="16"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17"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18" name="Oval 84"/>
            <p:cNvSpPr>
              <a:spLocks noChangeArrowheads="1"/>
            </p:cNvSpPr>
            <p:nvPr/>
          </p:nvSpPr>
          <p:spPr bwMode="gray">
            <a:xfrm>
              <a:off x="2252" y="1855"/>
              <a:ext cx="1263"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0"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1" name="Oval 86"/>
            <p:cNvSpPr>
              <a:spLocks noChangeArrowheads="1"/>
            </p:cNvSpPr>
            <p:nvPr/>
          </p:nvSpPr>
          <p:spPr bwMode="gray">
            <a:xfrm>
              <a:off x="2339" y="1936"/>
              <a:ext cx="1093" cy="110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2"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Tree>
    <p:extLst>
      <p:ext uri="{BB962C8B-B14F-4D97-AF65-F5344CB8AC3E}">
        <p14:creationId xmlns:p14="http://schemas.microsoft.com/office/powerpoint/2010/main" val="374892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ymbol zastępczy numeru slajdu 1"/>
          <p:cNvSpPr>
            <a:spLocks noGrp="1"/>
          </p:cNvSpPr>
          <p:nvPr>
            <p:ph type="sldNum" sz="quarter" idx="11"/>
          </p:nvPr>
        </p:nvSpPr>
        <p:spPr>
          <a:xfrm>
            <a:off x="8604250" y="6391790"/>
            <a:ext cx="5397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B62FC4-D0AD-4B39-93FC-31399E8CC40B}" type="slidenum">
              <a:rPr lang="pl-PL" b="0" smtClean="0">
                <a:latin typeface="Times New Roman" pitchFamily="18" charset="0"/>
              </a:rPr>
              <a:pPr eaLnBrk="1" hangingPunct="1"/>
              <a:t>23</a:t>
            </a:fld>
            <a:endParaRPr lang="pl-PL" b="0" dirty="0" smtClean="0">
              <a:latin typeface="Times New Roman" pitchFamily="18" charset="0"/>
            </a:endParaRPr>
          </a:p>
        </p:txBody>
      </p:sp>
      <p:grpSp>
        <p:nvGrpSpPr>
          <p:cNvPr id="13" name="Group 15"/>
          <p:cNvGrpSpPr>
            <a:grpSpLocks/>
          </p:cNvGrpSpPr>
          <p:nvPr/>
        </p:nvGrpSpPr>
        <p:grpSpPr bwMode="auto">
          <a:xfrm>
            <a:off x="204774" y="1964118"/>
            <a:ext cx="1602331" cy="4282426"/>
            <a:chOff x="576" y="1851"/>
            <a:chExt cx="1446" cy="2079"/>
          </a:xfrm>
        </p:grpSpPr>
        <p:sp>
          <p:nvSpPr>
            <p:cNvPr id="14" name="AutoShape 16"/>
            <p:cNvSpPr>
              <a:spLocks noChangeArrowheads="1"/>
            </p:cNvSpPr>
            <p:nvPr/>
          </p:nvSpPr>
          <p:spPr bwMode="auto">
            <a:xfrm>
              <a:off x="576" y="1942"/>
              <a:ext cx="1446" cy="1988"/>
            </a:xfrm>
            <a:prstGeom prst="roundRect">
              <a:avLst>
                <a:gd name="adj" fmla="val 4690"/>
              </a:avLst>
            </a:prstGeom>
            <a:noFill/>
            <a:ln w="57150">
              <a:solidFill>
                <a:schemeClr val="accent1"/>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15" name="AutoShape 17"/>
            <p:cNvSpPr>
              <a:spLocks noChangeArrowheads="1"/>
            </p:cNvSpPr>
            <p:nvPr/>
          </p:nvSpPr>
          <p:spPr bwMode="gray">
            <a:xfrm>
              <a:off x="651" y="1851"/>
              <a:ext cx="1319" cy="237"/>
            </a:xfrm>
            <a:prstGeom prst="roundRect">
              <a:avLst>
                <a:gd name="adj" fmla="val 50000"/>
              </a:avLst>
            </a:prstGeom>
            <a:gradFill rotWithShape="1">
              <a:gsLst>
                <a:gs pos="0">
                  <a:srgbClr val="8488C4"/>
                </a:gs>
                <a:gs pos="53000">
                  <a:srgbClr val="D4DEFF"/>
                </a:gs>
                <a:gs pos="83000">
                  <a:srgbClr val="D4DEFF"/>
                </a:gs>
                <a:gs pos="100000">
                  <a:srgbClr val="96AB94"/>
                </a:gs>
              </a:gsLst>
              <a:lin ang="5400000" scaled="0"/>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dirty="0"/>
            </a:p>
          </p:txBody>
        </p:sp>
        <p:sp>
          <p:nvSpPr>
            <p:cNvPr id="16" name="Text Box 20"/>
            <p:cNvSpPr txBox="1">
              <a:spLocks noChangeArrowheads="1"/>
            </p:cNvSpPr>
            <p:nvPr/>
          </p:nvSpPr>
          <p:spPr bwMode="gray">
            <a:xfrm>
              <a:off x="670" y="1903"/>
              <a:ext cx="1319" cy="227"/>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GB" sz="1400" b="1" dirty="0" smtClean="0">
                  <a:solidFill>
                    <a:srgbClr val="C00000"/>
                  </a:solidFill>
                </a:rPr>
                <a:t>Competences</a:t>
              </a:r>
              <a:endParaRPr lang="en-GB" sz="1400" b="1" dirty="0">
                <a:solidFill>
                  <a:srgbClr val="C00000"/>
                </a:solidFill>
              </a:endParaRPr>
            </a:p>
          </p:txBody>
        </p:sp>
      </p:grpSp>
      <p:grpSp>
        <p:nvGrpSpPr>
          <p:cNvPr id="40" name="Group 15"/>
          <p:cNvGrpSpPr>
            <a:grpSpLocks/>
          </p:cNvGrpSpPr>
          <p:nvPr/>
        </p:nvGrpSpPr>
        <p:grpSpPr bwMode="auto">
          <a:xfrm>
            <a:off x="1994470" y="1982534"/>
            <a:ext cx="1602331" cy="4264010"/>
            <a:chOff x="576" y="1851"/>
            <a:chExt cx="1446" cy="2079"/>
          </a:xfrm>
        </p:grpSpPr>
        <p:sp>
          <p:nvSpPr>
            <p:cNvPr id="41" name="AutoShape 16"/>
            <p:cNvSpPr>
              <a:spLocks noChangeArrowheads="1"/>
            </p:cNvSpPr>
            <p:nvPr/>
          </p:nvSpPr>
          <p:spPr bwMode="auto">
            <a:xfrm>
              <a:off x="576" y="1942"/>
              <a:ext cx="1446" cy="1988"/>
            </a:xfrm>
            <a:prstGeom prst="roundRect">
              <a:avLst>
                <a:gd name="adj" fmla="val 4690"/>
              </a:avLst>
            </a:prstGeom>
            <a:noFill/>
            <a:ln w="57150">
              <a:solidFill>
                <a:schemeClr val="accent1"/>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42" name="AutoShape 17"/>
            <p:cNvSpPr>
              <a:spLocks noChangeArrowheads="1"/>
            </p:cNvSpPr>
            <p:nvPr/>
          </p:nvSpPr>
          <p:spPr bwMode="gray">
            <a:xfrm>
              <a:off x="651" y="1851"/>
              <a:ext cx="1319" cy="237"/>
            </a:xfrm>
            <a:prstGeom prst="roundRect">
              <a:avLst>
                <a:gd name="adj" fmla="val 50000"/>
              </a:avLst>
            </a:prstGeom>
            <a:gradFill rotWithShape="1">
              <a:gsLst>
                <a:gs pos="0">
                  <a:srgbClr val="8488C4"/>
                </a:gs>
                <a:gs pos="53000">
                  <a:srgbClr val="D4DEFF"/>
                </a:gs>
                <a:gs pos="83000">
                  <a:srgbClr val="D4DEFF"/>
                </a:gs>
                <a:gs pos="100000">
                  <a:srgbClr val="96AB94"/>
                </a:gs>
              </a:gsLst>
              <a:lin ang="5400000" scaled="0"/>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dirty="0"/>
            </a:p>
          </p:txBody>
        </p:sp>
        <p:sp>
          <p:nvSpPr>
            <p:cNvPr id="43" name="Text Box 20"/>
            <p:cNvSpPr txBox="1">
              <a:spLocks noChangeArrowheads="1"/>
            </p:cNvSpPr>
            <p:nvPr/>
          </p:nvSpPr>
          <p:spPr bwMode="gray">
            <a:xfrm>
              <a:off x="673" y="1896"/>
              <a:ext cx="1275" cy="13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GB" sz="1400" b="1" dirty="0" smtClean="0">
                  <a:solidFill>
                    <a:srgbClr val="C00000"/>
                  </a:solidFill>
                </a:rPr>
                <a:t>Qualifications</a:t>
              </a:r>
              <a:endParaRPr lang="en-GB" sz="1400" b="1" dirty="0">
                <a:solidFill>
                  <a:srgbClr val="C00000"/>
                </a:solidFill>
              </a:endParaRPr>
            </a:p>
          </p:txBody>
        </p:sp>
      </p:grpSp>
      <p:grpSp>
        <p:nvGrpSpPr>
          <p:cNvPr id="45" name="Group 15"/>
          <p:cNvGrpSpPr>
            <a:grpSpLocks/>
          </p:cNvGrpSpPr>
          <p:nvPr/>
        </p:nvGrpSpPr>
        <p:grpSpPr bwMode="auto">
          <a:xfrm>
            <a:off x="3789402" y="1988561"/>
            <a:ext cx="1602331" cy="4257983"/>
            <a:chOff x="576" y="1851"/>
            <a:chExt cx="1446" cy="2079"/>
          </a:xfrm>
        </p:grpSpPr>
        <p:sp>
          <p:nvSpPr>
            <p:cNvPr id="46" name="AutoShape 16"/>
            <p:cNvSpPr>
              <a:spLocks noChangeArrowheads="1"/>
            </p:cNvSpPr>
            <p:nvPr/>
          </p:nvSpPr>
          <p:spPr bwMode="auto">
            <a:xfrm>
              <a:off x="576" y="1942"/>
              <a:ext cx="1446" cy="1988"/>
            </a:xfrm>
            <a:prstGeom prst="roundRect">
              <a:avLst>
                <a:gd name="adj" fmla="val 4690"/>
              </a:avLst>
            </a:prstGeom>
            <a:noFill/>
            <a:ln w="57150">
              <a:solidFill>
                <a:schemeClr val="accent1"/>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47" name="AutoShape 17"/>
            <p:cNvSpPr>
              <a:spLocks noChangeArrowheads="1"/>
            </p:cNvSpPr>
            <p:nvPr/>
          </p:nvSpPr>
          <p:spPr bwMode="gray">
            <a:xfrm>
              <a:off x="651" y="1851"/>
              <a:ext cx="1319" cy="237"/>
            </a:xfrm>
            <a:prstGeom prst="roundRect">
              <a:avLst>
                <a:gd name="adj" fmla="val 50000"/>
              </a:avLst>
            </a:prstGeom>
            <a:gradFill rotWithShape="1">
              <a:gsLst>
                <a:gs pos="0">
                  <a:srgbClr val="8488C4"/>
                </a:gs>
                <a:gs pos="53000">
                  <a:srgbClr val="D4DEFF"/>
                </a:gs>
                <a:gs pos="83000">
                  <a:srgbClr val="D4DEFF"/>
                </a:gs>
                <a:gs pos="100000">
                  <a:srgbClr val="96AB94"/>
                </a:gs>
              </a:gsLst>
              <a:lin ang="5400000" scaled="0"/>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dirty="0"/>
            </a:p>
          </p:txBody>
        </p:sp>
        <p:sp>
          <p:nvSpPr>
            <p:cNvPr id="48" name="Text Box 20"/>
            <p:cNvSpPr txBox="1">
              <a:spLocks noChangeArrowheads="1"/>
            </p:cNvSpPr>
            <p:nvPr/>
          </p:nvSpPr>
          <p:spPr bwMode="gray">
            <a:xfrm>
              <a:off x="758" y="1898"/>
              <a:ext cx="1105" cy="21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pl-PL" sz="1400" b="1" dirty="0" smtClean="0">
                  <a:solidFill>
                    <a:srgbClr val="C00000"/>
                  </a:solidFill>
                </a:rPr>
                <a:t>ECEC</a:t>
              </a:r>
              <a:endParaRPr lang="en-GB" sz="1400" b="1" dirty="0">
                <a:solidFill>
                  <a:srgbClr val="C00000"/>
                </a:solidFill>
              </a:endParaRPr>
            </a:p>
          </p:txBody>
        </p:sp>
      </p:grpSp>
      <p:grpSp>
        <p:nvGrpSpPr>
          <p:cNvPr id="50" name="Group 15"/>
          <p:cNvGrpSpPr>
            <a:grpSpLocks/>
          </p:cNvGrpSpPr>
          <p:nvPr/>
        </p:nvGrpSpPr>
        <p:grpSpPr bwMode="auto">
          <a:xfrm>
            <a:off x="5541677" y="2026028"/>
            <a:ext cx="1602331" cy="4220516"/>
            <a:chOff x="576" y="1851"/>
            <a:chExt cx="1446" cy="2079"/>
          </a:xfrm>
        </p:grpSpPr>
        <p:sp>
          <p:nvSpPr>
            <p:cNvPr id="51" name="AutoShape 16"/>
            <p:cNvSpPr>
              <a:spLocks noChangeArrowheads="1"/>
            </p:cNvSpPr>
            <p:nvPr/>
          </p:nvSpPr>
          <p:spPr bwMode="auto">
            <a:xfrm>
              <a:off x="576" y="1942"/>
              <a:ext cx="1446" cy="1988"/>
            </a:xfrm>
            <a:prstGeom prst="roundRect">
              <a:avLst>
                <a:gd name="adj" fmla="val 4690"/>
              </a:avLst>
            </a:prstGeom>
            <a:noFill/>
            <a:ln w="57150">
              <a:solidFill>
                <a:schemeClr val="accent1"/>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52" name="AutoShape 17"/>
            <p:cNvSpPr>
              <a:spLocks noChangeArrowheads="1"/>
            </p:cNvSpPr>
            <p:nvPr/>
          </p:nvSpPr>
          <p:spPr bwMode="gray">
            <a:xfrm>
              <a:off x="651" y="1851"/>
              <a:ext cx="1319" cy="237"/>
            </a:xfrm>
            <a:prstGeom prst="roundRect">
              <a:avLst>
                <a:gd name="adj" fmla="val 50000"/>
              </a:avLst>
            </a:prstGeom>
            <a:gradFill rotWithShape="1">
              <a:gsLst>
                <a:gs pos="0">
                  <a:srgbClr val="8488C4"/>
                </a:gs>
                <a:gs pos="53000">
                  <a:srgbClr val="D4DEFF"/>
                </a:gs>
                <a:gs pos="83000">
                  <a:srgbClr val="D4DEFF"/>
                </a:gs>
                <a:gs pos="100000">
                  <a:srgbClr val="96AB94"/>
                </a:gs>
              </a:gsLst>
              <a:lin ang="5400000" scaled="0"/>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dirty="0"/>
            </a:p>
          </p:txBody>
        </p:sp>
        <p:sp>
          <p:nvSpPr>
            <p:cNvPr id="53" name="Text Box 20"/>
            <p:cNvSpPr txBox="1">
              <a:spLocks noChangeArrowheads="1"/>
            </p:cNvSpPr>
            <p:nvPr/>
          </p:nvSpPr>
          <p:spPr bwMode="gray">
            <a:xfrm>
              <a:off x="656" y="1885"/>
              <a:ext cx="1309" cy="13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pl-PL" sz="1400" b="1" dirty="0" smtClean="0">
                  <a:solidFill>
                    <a:srgbClr val="C00000"/>
                  </a:solidFill>
                </a:rPr>
                <a:t>Adaptation</a:t>
              </a:r>
              <a:endParaRPr lang="en-GB" sz="1400" b="1" dirty="0">
                <a:solidFill>
                  <a:srgbClr val="C00000"/>
                </a:solidFill>
              </a:endParaRPr>
            </a:p>
          </p:txBody>
        </p:sp>
      </p:grpSp>
      <p:grpSp>
        <p:nvGrpSpPr>
          <p:cNvPr id="55" name="Group 15"/>
          <p:cNvGrpSpPr>
            <a:grpSpLocks/>
          </p:cNvGrpSpPr>
          <p:nvPr/>
        </p:nvGrpSpPr>
        <p:grpSpPr bwMode="auto">
          <a:xfrm>
            <a:off x="7272548" y="2026028"/>
            <a:ext cx="1614520" cy="4220516"/>
            <a:chOff x="576" y="1851"/>
            <a:chExt cx="1457" cy="2079"/>
          </a:xfrm>
        </p:grpSpPr>
        <p:sp>
          <p:nvSpPr>
            <p:cNvPr id="56" name="AutoShape 16"/>
            <p:cNvSpPr>
              <a:spLocks noChangeArrowheads="1"/>
            </p:cNvSpPr>
            <p:nvPr/>
          </p:nvSpPr>
          <p:spPr bwMode="auto">
            <a:xfrm>
              <a:off x="576" y="1942"/>
              <a:ext cx="1446" cy="1988"/>
            </a:xfrm>
            <a:prstGeom prst="roundRect">
              <a:avLst>
                <a:gd name="adj" fmla="val 4690"/>
              </a:avLst>
            </a:prstGeom>
            <a:noFill/>
            <a:ln w="57150">
              <a:solidFill>
                <a:schemeClr val="accent1"/>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57" name="AutoShape 17"/>
            <p:cNvSpPr>
              <a:spLocks noChangeArrowheads="1"/>
            </p:cNvSpPr>
            <p:nvPr/>
          </p:nvSpPr>
          <p:spPr bwMode="gray">
            <a:xfrm>
              <a:off x="651" y="1851"/>
              <a:ext cx="1319" cy="237"/>
            </a:xfrm>
            <a:prstGeom prst="roundRect">
              <a:avLst>
                <a:gd name="adj" fmla="val 50000"/>
              </a:avLst>
            </a:prstGeom>
            <a:gradFill rotWithShape="1">
              <a:gsLst>
                <a:gs pos="0">
                  <a:srgbClr val="8488C4"/>
                </a:gs>
                <a:gs pos="53000">
                  <a:srgbClr val="D4DEFF"/>
                </a:gs>
                <a:gs pos="83000">
                  <a:srgbClr val="D4DEFF"/>
                </a:gs>
                <a:gs pos="100000">
                  <a:srgbClr val="96AB94"/>
                </a:gs>
              </a:gsLst>
              <a:lin ang="5400000" scaled="0"/>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dirty="0"/>
            </a:p>
          </p:txBody>
        </p:sp>
        <p:sp>
          <p:nvSpPr>
            <p:cNvPr id="58" name="Text Box 20"/>
            <p:cNvSpPr txBox="1">
              <a:spLocks noChangeArrowheads="1"/>
            </p:cNvSpPr>
            <p:nvPr/>
          </p:nvSpPr>
          <p:spPr bwMode="gray">
            <a:xfrm>
              <a:off x="587" y="1880"/>
              <a:ext cx="1446" cy="13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GB" sz="1400" b="1" dirty="0" smtClean="0">
                  <a:solidFill>
                    <a:srgbClr val="C00000"/>
                  </a:solidFill>
                </a:rPr>
                <a:t>Adult learning</a:t>
              </a:r>
              <a:endParaRPr lang="en-GB" sz="1400" b="1" dirty="0">
                <a:solidFill>
                  <a:srgbClr val="C00000"/>
                </a:solidFill>
              </a:endParaRPr>
            </a:p>
          </p:txBody>
        </p:sp>
      </p:grpSp>
      <p:sp>
        <p:nvSpPr>
          <p:cNvPr id="37" name="Rectangle 2"/>
          <p:cNvSpPr>
            <a:spLocks noGrp="1" noChangeArrowheads="1"/>
          </p:cNvSpPr>
          <p:nvPr>
            <p:ph type="title"/>
          </p:nvPr>
        </p:nvSpPr>
        <p:spPr>
          <a:xfrm>
            <a:off x="402453" y="188640"/>
            <a:ext cx="8387059" cy="946246"/>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marL="723900" eaLnBrk="0" hangingPunct="0">
              <a:tabLst>
                <a:tab pos="627063" algn="l"/>
                <a:tab pos="723900" algn="l"/>
                <a:tab pos="804863" algn="l"/>
                <a:tab pos="982663" algn="l"/>
              </a:tabLst>
            </a:pPr>
            <a:r>
              <a:rPr lang="en-GB" sz="2800" b="1" dirty="0">
                <a:solidFill>
                  <a:schemeClr val="tx2"/>
                </a:solidFill>
              </a:rPr>
              <a:t>Integration of sectorial strategies and </a:t>
            </a:r>
            <a:r>
              <a:rPr lang="en-GB" sz="2800" b="1" dirty="0" smtClean="0">
                <a:solidFill>
                  <a:schemeClr val="tx2"/>
                </a:solidFill>
              </a:rPr>
              <a:t>LLL </a:t>
            </a:r>
            <a:r>
              <a:rPr lang="en-GB" sz="2800" b="1" dirty="0">
                <a:solidFill>
                  <a:schemeClr val="tx2"/>
                </a:solidFill>
              </a:rPr>
              <a:t>priorities</a:t>
            </a:r>
          </a:p>
        </p:txBody>
      </p:sp>
      <p:grpSp>
        <p:nvGrpSpPr>
          <p:cNvPr id="38" name="Group 81"/>
          <p:cNvGrpSpPr>
            <a:grpSpLocks/>
          </p:cNvGrpSpPr>
          <p:nvPr/>
        </p:nvGrpSpPr>
        <p:grpSpPr bwMode="auto">
          <a:xfrm>
            <a:off x="598376" y="404664"/>
            <a:ext cx="560388" cy="569913"/>
            <a:chOff x="2078" y="1680"/>
            <a:chExt cx="1615" cy="1615"/>
          </a:xfrm>
        </p:grpSpPr>
        <p:sp>
          <p:nvSpPr>
            <p:cNvPr id="39"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4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49" name="Oval 84"/>
            <p:cNvSpPr>
              <a:spLocks noChangeArrowheads="1"/>
            </p:cNvSpPr>
            <p:nvPr/>
          </p:nvSpPr>
          <p:spPr bwMode="gray">
            <a:xfrm>
              <a:off x="2252" y="1855"/>
              <a:ext cx="1263"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54"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59" name="Oval 86"/>
            <p:cNvSpPr>
              <a:spLocks noChangeArrowheads="1"/>
            </p:cNvSpPr>
            <p:nvPr/>
          </p:nvSpPr>
          <p:spPr bwMode="gray">
            <a:xfrm>
              <a:off x="2339" y="1936"/>
              <a:ext cx="1093" cy="110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64"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3" name="Prostokąt 2"/>
          <p:cNvSpPr/>
          <p:nvPr/>
        </p:nvSpPr>
        <p:spPr>
          <a:xfrm>
            <a:off x="244129" y="2507155"/>
            <a:ext cx="1505354" cy="830997"/>
          </a:xfrm>
          <a:prstGeom prst="rect">
            <a:avLst/>
          </a:prstGeom>
        </p:spPr>
        <p:txBody>
          <a:bodyPr wrap="square">
            <a:spAutoFit/>
          </a:bodyPr>
          <a:lstStyle/>
          <a:p>
            <a:r>
              <a:rPr lang="en-GB" sz="1600" b="1" dirty="0">
                <a:solidFill>
                  <a:srgbClr val="336699"/>
                </a:solidFill>
              </a:rPr>
              <a:t>Creativity and innovativeness of individuals</a:t>
            </a:r>
            <a:endParaRPr lang="pl-PL" sz="1600" b="1" dirty="0">
              <a:solidFill>
                <a:srgbClr val="336699"/>
              </a:solidFill>
            </a:endParaRPr>
          </a:p>
        </p:txBody>
      </p:sp>
      <p:sp>
        <p:nvSpPr>
          <p:cNvPr id="4" name="Prostokąt 3"/>
          <p:cNvSpPr/>
          <p:nvPr/>
        </p:nvSpPr>
        <p:spPr>
          <a:xfrm>
            <a:off x="2077578" y="2516328"/>
            <a:ext cx="1461602" cy="2308324"/>
          </a:xfrm>
          <a:prstGeom prst="rect">
            <a:avLst/>
          </a:prstGeom>
        </p:spPr>
        <p:txBody>
          <a:bodyPr wrap="square">
            <a:spAutoFit/>
          </a:bodyPr>
          <a:lstStyle/>
          <a:p>
            <a:r>
              <a:rPr lang="en-GB" sz="1600" b="1" dirty="0">
                <a:solidFill>
                  <a:srgbClr val="336699"/>
                </a:solidFill>
              </a:rPr>
              <a:t>Transparent and coherent national qualifications system (based on principles of European Qualification Framework)</a:t>
            </a:r>
            <a:endParaRPr lang="pl-PL" sz="1600" b="1" dirty="0">
              <a:solidFill>
                <a:srgbClr val="336699"/>
              </a:solidFill>
            </a:endParaRPr>
          </a:p>
        </p:txBody>
      </p:sp>
      <p:sp>
        <p:nvSpPr>
          <p:cNvPr id="5" name="Prostokąt 4"/>
          <p:cNvSpPr/>
          <p:nvPr/>
        </p:nvSpPr>
        <p:spPr>
          <a:xfrm>
            <a:off x="3872510" y="2537836"/>
            <a:ext cx="1461601" cy="1815882"/>
          </a:xfrm>
          <a:prstGeom prst="rect">
            <a:avLst/>
          </a:prstGeom>
        </p:spPr>
        <p:txBody>
          <a:bodyPr wrap="square">
            <a:spAutoFit/>
          </a:bodyPr>
          <a:lstStyle/>
          <a:p>
            <a:r>
              <a:rPr lang="en-GB" sz="1600" b="1" dirty="0">
                <a:solidFill>
                  <a:srgbClr val="336699"/>
                </a:solidFill>
              </a:rPr>
              <a:t>Individually adapted and widely available offer of early childhood education and care</a:t>
            </a:r>
            <a:endParaRPr lang="pl-PL" sz="1600" b="1" dirty="0">
              <a:solidFill>
                <a:srgbClr val="336699"/>
              </a:solidFill>
            </a:endParaRPr>
          </a:p>
        </p:txBody>
      </p:sp>
      <p:sp>
        <p:nvSpPr>
          <p:cNvPr id="6" name="Prostokąt 5"/>
          <p:cNvSpPr/>
          <p:nvPr/>
        </p:nvSpPr>
        <p:spPr>
          <a:xfrm>
            <a:off x="5561560" y="2507155"/>
            <a:ext cx="1525871" cy="3293209"/>
          </a:xfrm>
          <a:prstGeom prst="rect">
            <a:avLst/>
          </a:prstGeom>
        </p:spPr>
        <p:txBody>
          <a:bodyPr wrap="square">
            <a:spAutoFit/>
          </a:bodyPr>
          <a:lstStyle/>
          <a:p>
            <a:r>
              <a:rPr lang="en-GB" sz="1600" b="1" dirty="0">
                <a:solidFill>
                  <a:srgbClr val="336699"/>
                </a:solidFill>
              </a:rPr>
              <a:t>Education and training adapted to the needs of sustainable economy, changes in labour market and social needs </a:t>
            </a:r>
            <a:r>
              <a:rPr lang="en-GB" sz="1600" b="1" dirty="0" smtClean="0">
                <a:solidFill>
                  <a:srgbClr val="336699"/>
                </a:solidFill>
              </a:rPr>
              <a:t>(</a:t>
            </a:r>
            <a:r>
              <a:rPr lang="en-GB" sz="1600" b="1" dirty="0">
                <a:solidFill>
                  <a:srgbClr val="336699"/>
                </a:solidFill>
              </a:rPr>
              <a:t>this includes promoting education and training as equivalent</a:t>
            </a:r>
            <a:r>
              <a:rPr lang="en-GB" sz="1600" b="1" dirty="0" smtClean="0">
                <a:solidFill>
                  <a:srgbClr val="336699"/>
                </a:solidFill>
              </a:rPr>
              <a:t>)</a:t>
            </a:r>
            <a:r>
              <a:rPr lang="pl-PL" sz="1600" b="1" dirty="0" smtClean="0">
                <a:solidFill>
                  <a:srgbClr val="336699"/>
                </a:solidFill>
              </a:rPr>
              <a:t> </a:t>
            </a:r>
            <a:endParaRPr lang="pl-PL" sz="1600" b="1" dirty="0">
              <a:solidFill>
                <a:srgbClr val="336699"/>
              </a:solidFill>
            </a:endParaRPr>
          </a:p>
        </p:txBody>
      </p:sp>
      <p:sp>
        <p:nvSpPr>
          <p:cNvPr id="7" name="Prostokąt 6"/>
          <p:cNvSpPr/>
          <p:nvPr/>
        </p:nvSpPr>
        <p:spPr>
          <a:xfrm>
            <a:off x="7314102" y="2460892"/>
            <a:ext cx="1544708" cy="3785652"/>
          </a:xfrm>
          <a:prstGeom prst="rect">
            <a:avLst/>
          </a:prstGeom>
        </p:spPr>
        <p:txBody>
          <a:bodyPr wrap="square">
            <a:spAutoFit/>
          </a:bodyPr>
          <a:lstStyle/>
          <a:p>
            <a:r>
              <a:rPr lang="en-GB" sz="1600" b="1" dirty="0">
                <a:solidFill>
                  <a:srgbClr val="336699"/>
                </a:solidFill>
              </a:rPr>
              <a:t>Work environment and social involvement conducive to adult learning  (promoting new approach to adult learning based on recognition of non-formal and informal learning including on-the- job learning)</a:t>
            </a:r>
            <a:endParaRPr lang="pl-PL" sz="1600" b="1" dirty="0">
              <a:solidFill>
                <a:srgbClr val="336699"/>
              </a:solidFill>
            </a:endParaRPr>
          </a:p>
        </p:txBody>
      </p:sp>
      <p:sp>
        <p:nvSpPr>
          <p:cNvPr id="9" name="Prostokąt 8"/>
          <p:cNvSpPr/>
          <p:nvPr/>
        </p:nvSpPr>
        <p:spPr>
          <a:xfrm>
            <a:off x="442723" y="1340767"/>
            <a:ext cx="8017709" cy="461665"/>
          </a:xfrm>
          <a:prstGeom prst="rect">
            <a:avLst/>
          </a:prstGeom>
        </p:spPr>
        <p:txBody>
          <a:bodyPr wrap="square">
            <a:spAutoFit/>
          </a:bodyPr>
          <a:lstStyle/>
          <a:p>
            <a:r>
              <a:rPr lang="en-GB" sz="2400" b="1" dirty="0">
                <a:solidFill>
                  <a:srgbClr val="336699"/>
                </a:solidFill>
                <a:latin typeface="Arial" pitchFamily="34" charset="0"/>
                <a:cs typeface="Arial" pitchFamily="34" charset="0"/>
              </a:rPr>
              <a:t>Polish LLL strategy set out five main goals for </a:t>
            </a:r>
            <a:r>
              <a:rPr lang="en-GB" sz="2400" b="1" dirty="0" smtClean="0">
                <a:solidFill>
                  <a:srgbClr val="336699"/>
                </a:solidFill>
                <a:latin typeface="Arial" pitchFamily="34" charset="0"/>
                <a:cs typeface="Arial" pitchFamily="34" charset="0"/>
              </a:rPr>
              <a:t>2020</a:t>
            </a:r>
            <a:r>
              <a:rPr lang="pl-PL" sz="2400" b="1" dirty="0" smtClean="0">
                <a:solidFill>
                  <a:srgbClr val="336699"/>
                </a:solidFill>
                <a:latin typeface="Arial" pitchFamily="34" charset="0"/>
                <a:cs typeface="Arial" pitchFamily="34" charset="0"/>
              </a:rPr>
              <a:t>:</a:t>
            </a:r>
            <a:endParaRPr lang="pl-PL" sz="2400" b="1" dirty="0">
              <a:solidFill>
                <a:srgbClr val="336699"/>
              </a:solidFill>
              <a:latin typeface="Arial" pitchFamily="34" charset="0"/>
              <a:cs typeface="Arial" pitchFamily="34" charset="0"/>
            </a:endParaRPr>
          </a:p>
        </p:txBody>
      </p:sp>
    </p:spTree>
    <p:extLst>
      <p:ext uri="{BB962C8B-B14F-4D97-AF65-F5344CB8AC3E}">
        <p14:creationId xmlns:p14="http://schemas.microsoft.com/office/powerpoint/2010/main" val="80847160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ymbol zastępczy numeru slajdu 1"/>
          <p:cNvSpPr>
            <a:spLocks noGrp="1"/>
          </p:cNvSpPr>
          <p:nvPr>
            <p:ph type="sldNum" sz="quarter" idx="11"/>
          </p:nvPr>
        </p:nvSpPr>
        <p:spPr>
          <a:xfrm>
            <a:off x="8604250" y="6391790"/>
            <a:ext cx="5397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B62FC4-D0AD-4B39-93FC-31399E8CC40B}" type="slidenum">
              <a:rPr lang="pl-PL" b="0" smtClean="0">
                <a:latin typeface="Times New Roman" pitchFamily="18" charset="0"/>
              </a:rPr>
              <a:pPr eaLnBrk="1" hangingPunct="1"/>
              <a:t>24</a:t>
            </a:fld>
            <a:endParaRPr lang="pl-PL" b="0" dirty="0" smtClean="0">
              <a:latin typeface="Times New Roman" pitchFamily="18" charset="0"/>
            </a:endParaRPr>
          </a:p>
        </p:txBody>
      </p:sp>
      <p:grpSp>
        <p:nvGrpSpPr>
          <p:cNvPr id="2" name="Group 15"/>
          <p:cNvGrpSpPr>
            <a:grpSpLocks/>
          </p:cNvGrpSpPr>
          <p:nvPr/>
        </p:nvGrpSpPr>
        <p:grpSpPr bwMode="auto">
          <a:xfrm>
            <a:off x="204774" y="1964118"/>
            <a:ext cx="1602331" cy="4282426"/>
            <a:chOff x="576" y="1851"/>
            <a:chExt cx="1446" cy="2079"/>
          </a:xfrm>
        </p:grpSpPr>
        <p:sp>
          <p:nvSpPr>
            <p:cNvPr id="14" name="AutoShape 16"/>
            <p:cNvSpPr>
              <a:spLocks noChangeArrowheads="1"/>
            </p:cNvSpPr>
            <p:nvPr/>
          </p:nvSpPr>
          <p:spPr bwMode="auto">
            <a:xfrm>
              <a:off x="576" y="1942"/>
              <a:ext cx="1446" cy="1988"/>
            </a:xfrm>
            <a:prstGeom prst="roundRect">
              <a:avLst>
                <a:gd name="adj" fmla="val 4690"/>
              </a:avLst>
            </a:prstGeom>
            <a:noFill/>
            <a:ln w="57150">
              <a:solidFill>
                <a:schemeClr val="accent1"/>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15" name="AutoShape 17"/>
            <p:cNvSpPr>
              <a:spLocks noChangeArrowheads="1"/>
            </p:cNvSpPr>
            <p:nvPr/>
          </p:nvSpPr>
          <p:spPr bwMode="gray">
            <a:xfrm>
              <a:off x="651" y="1851"/>
              <a:ext cx="1319" cy="237"/>
            </a:xfrm>
            <a:prstGeom prst="roundRect">
              <a:avLst>
                <a:gd name="adj" fmla="val 50000"/>
              </a:avLst>
            </a:prstGeom>
            <a:gradFill rotWithShape="1">
              <a:gsLst>
                <a:gs pos="0">
                  <a:srgbClr val="8488C4"/>
                </a:gs>
                <a:gs pos="53000">
                  <a:srgbClr val="D4DEFF"/>
                </a:gs>
                <a:gs pos="83000">
                  <a:srgbClr val="D4DEFF"/>
                </a:gs>
                <a:gs pos="100000">
                  <a:srgbClr val="96AB94"/>
                </a:gs>
              </a:gsLst>
              <a:lin ang="5400000" scaled="0"/>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dirty="0"/>
            </a:p>
          </p:txBody>
        </p:sp>
        <p:sp>
          <p:nvSpPr>
            <p:cNvPr id="16" name="Text Box 20"/>
            <p:cNvSpPr txBox="1">
              <a:spLocks noChangeArrowheads="1"/>
            </p:cNvSpPr>
            <p:nvPr/>
          </p:nvSpPr>
          <p:spPr bwMode="gray">
            <a:xfrm>
              <a:off x="670" y="1903"/>
              <a:ext cx="1319" cy="149"/>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sz="1400" b="1" dirty="0" smtClean="0">
                  <a:solidFill>
                    <a:srgbClr val="C00000"/>
                  </a:solidFill>
                </a:rPr>
                <a:t>Компетенции</a:t>
              </a:r>
              <a:endParaRPr lang="en-GB" sz="1400" b="1" dirty="0">
                <a:solidFill>
                  <a:srgbClr val="C00000"/>
                </a:solidFill>
              </a:endParaRPr>
            </a:p>
          </p:txBody>
        </p:sp>
      </p:grpSp>
      <p:grpSp>
        <p:nvGrpSpPr>
          <p:cNvPr id="8" name="Group 15"/>
          <p:cNvGrpSpPr>
            <a:grpSpLocks/>
          </p:cNvGrpSpPr>
          <p:nvPr/>
        </p:nvGrpSpPr>
        <p:grpSpPr bwMode="auto">
          <a:xfrm>
            <a:off x="1994470" y="1982534"/>
            <a:ext cx="1618953" cy="4264010"/>
            <a:chOff x="576" y="1851"/>
            <a:chExt cx="1461" cy="2079"/>
          </a:xfrm>
        </p:grpSpPr>
        <p:sp>
          <p:nvSpPr>
            <p:cNvPr id="41" name="AutoShape 16"/>
            <p:cNvSpPr>
              <a:spLocks noChangeArrowheads="1"/>
            </p:cNvSpPr>
            <p:nvPr/>
          </p:nvSpPr>
          <p:spPr bwMode="auto">
            <a:xfrm>
              <a:off x="576" y="1942"/>
              <a:ext cx="1446" cy="1988"/>
            </a:xfrm>
            <a:prstGeom prst="roundRect">
              <a:avLst>
                <a:gd name="adj" fmla="val 4690"/>
              </a:avLst>
            </a:prstGeom>
            <a:noFill/>
            <a:ln w="57150">
              <a:solidFill>
                <a:schemeClr val="accent1"/>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42" name="AutoShape 17"/>
            <p:cNvSpPr>
              <a:spLocks noChangeArrowheads="1"/>
            </p:cNvSpPr>
            <p:nvPr/>
          </p:nvSpPr>
          <p:spPr bwMode="gray">
            <a:xfrm>
              <a:off x="651" y="1851"/>
              <a:ext cx="1319" cy="237"/>
            </a:xfrm>
            <a:prstGeom prst="roundRect">
              <a:avLst>
                <a:gd name="adj" fmla="val 50000"/>
              </a:avLst>
            </a:prstGeom>
            <a:gradFill rotWithShape="1">
              <a:gsLst>
                <a:gs pos="0">
                  <a:srgbClr val="8488C4"/>
                </a:gs>
                <a:gs pos="53000">
                  <a:srgbClr val="D4DEFF"/>
                </a:gs>
                <a:gs pos="83000">
                  <a:srgbClr val="D4DEFF"/>
                </a:gs>
                <a:gs pos="100000">
                  <a:srgbClr val="96AB94"/>
                </a:gs>
              </a:gsLst>
              <a:lin ang="5400000" scaled="0"/>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dirty="0"/>
            </a:p>
          </p:txBody>
        </p:sp>
        <p:sp>
          <p:nvSpPr>
            <p:cNvPr id="43" name="Text Box 20"/>
            <p:cNvSpPr txBox="1">
              <a:spLocks noChangeArrowheads="1"/>
            </p:cNvSpPr>
            <p:nvPr/>
          </p:nvSpPr>
          <p:spPr bwMode="gray">
            <a:xfrm>
              <a:off x="646" y="1896"/>
              <a:ext cx="1391" cy="150"/>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sz="1400" b="1" dirty="0" smtClean="0">
                  <a:solidFill>
                    <a:srgbClr val="C00000"/>
                  </a:solidFill>
                </a:rPr>
                <a:t>Квалификации</a:t>
              </a:r>
              <a:endParaRPr lang="en-GB" sz="1400" b="1" dirty="0">
                <a:solidFill>
                  <a:srgbClr val="C00000"/>
                </a:solidFill>
              </a:endParaRPr>
            </a:p>
          </p:txBody>
        </p:sp>
      </p:grpSp>
      <p:grpSp>
        <p:nvGrpSpPr>
          <p:cNvPr id="10" name="Group 15"/>
          <p:cNvGrpSpPr>
            <a:grpSpLocks/>
          </p:cNvGrpSpPr>
          <p:nvPr/>
        </p:nvGrpSpPr>
        <p:grpSpPr bwMode="auto">
          <a:xfrm>
            <a:off x="3789402" y="1988561"/>
            <a:ext cx="1602331" cy="4257983"/>
            <a:chOff x="576" y="1851"/>
            <a:chExt cx="1446" cy="2079"/>
          </a:xfrm>
        </p:grpSpPr>
        <p:sp>
          <p:nvSpPr>
            <p:cNvPr id="46" name="AutoShape 16"/>
            <p:cNvSpPr>
              <a:spLocks noChangeArrowheads="1"/>
            </p:cNvSpPr>
            <p:nvPr/>
          </p:nvSpPr>
          <p:spPr bwMode="auto">
            <a:xfrm>
              <a:off x="576" y="1942"/>
              <a:ext cx="1446" cy="1988"/>
            </a:xfrm>
            <a:prstGeom prst="roundRect">
              <a:avLst>
                <a:gd name="adj" fmla="val 4690"/>
              </a:avLst>
            </a:prstGeom>
            <a:noFill/>
            <a:ln w="57150">
              <a:solidFill>
                <a:schemeClr val="accent1"/>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47" name="AutoShape 17"/>
            <p:cNvSpPr>
              <a:spLocks noChangeArrowheads="1"/>
            </p:cNvSpPr>
            <p:nvPr/>
          </p:nvSpPr>
          <p:spPr bwMode="gray">
            <a:xfrm>
              <a:off x="651" y="1851"/>
              <a:ext cx="1319" cy="237"/>
            </a:xfrm>
            <a:prstGeom prst="roundRect">
              <a:avLst>
                <a:gd name="adj" fmla="val 50000"/>
              </a:avLst>
            </a:prstGeom>
            <a:gradFill rotWithShape="1">
              <a:gsLst>
                <a:gs pos="0">
                  <a:srgbClr val="8488C4"/>
                </a:gs>
                <a:gs pos="53000">
                  <a:srgbClr val="D4DEFF"/>
                </a:gs>
                <a:gs pos="83000">
                  <a:srgbClr val="D4DEFF"/>
                </a:gs>
                <a:gs pos="100000">
                  <a:srgbClr val="96AB94"/>
                </a:gs>
              </a:gsLst>
              <a:lin ang="5400000" scaled="0"/>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dirty="0"/>
            </a:p>
          </p:txBody>
        </p:sp>
        <p:sp>
          <p:nvSpPr>
            <p:cNvPr id="48" name="Text Box 20"/>
            <p:cNvSpPr txBox="1">
              <a:spLocks noChangeArrowheads="1"/>
            </p:cNvSpPr>
            <p:nvPr/>
          </p:nvSpPr>
          <p:spPr bwMode="gray">
            <a:xfrm>
              <a:off x="758" y="1898"/>
              <a:ext cx="1105" cy="150"/>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pl-PL" sz="1400" b="1" dirty="0" smtClean="0">
                  <a:solidFill>
                    <a:srgbClr val="C00000"/>
                  </a:solidFill>
                </a:rPr>
                <a:t>ECEC</a:t>
              </a:r>
              <a:r>
                <a:rPr lang="ru-RU" sz="1400" b="1" dirty="0" smtClean="0">
                  <a:solidFill>
                    <a:srgbClr val="C00000"/>
                  </a:solidFill>
                </a:rPr>
                <a:t>*</a:t>
              </a:r>
              <a:endParaRPr lang="en-GB" sz="1400" b="1" dirty="0">
                <a:solidFill>
                  <a:srgbClr val="C00000"/>
                </a:solidFill>
              </a:endParaRPr>
            </a:p>
          </p:txBody>
        </p:sp>
      </p:grpSp>
      <p:grpSp>
        <p:nvGrpSpPr>
          <p:cNvPr id="11" name="Group 15"/>
          <p:cNvGrpSpPr>
            <a:grpSpLocks/>
          </p:cNvGrpSpPr>
          <p:nvPr/>
        </p:nvGrpSpPr>
        <p:grpSpPr bwMode="auto">
          <a:xfrm>
            <a:off x="5541677" y="2026028"/>
            <a:ext cx="1602331" cy="4220516"/>
            <a:chOff x="576" y="1851"/>
            <a:chExt cx="1446" cy="2079"/>
          </a:xfrm>
        </p:grpSpPr>
        <p:sp>
          <p:nvSpPr>
            <p:cNvPr id="51" name="AutoShape 16"/>
            <p:cNvSpPr>
              <a:spLocks noChangeArrowheads="1"/>
            </p:cNvSpPr>
            <p:nvPr/>
          </p:nvSpPr>
          <p:spPr bwMode="auto">
            <a:xfrm>
              <a:off x="576" y="1942"/>
              <a:ext cx="1446" cy="1988"/>
            </a:xfrm>
            <a:prstGeom prst="roundRect">
              <a:avLst>
                <a:gd name="adj" fmla="val 4690"/>
              </a:avLst>
            </a:prstGeom>
            <a:noFill/>
            <a:ln w="57150">
              <a:solidFill>
                <a:schemeClr val="accent1"/>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52" name="AutoShape 17"/>
            <p:cNvSpPr>
              <a:spLocks noChangeArrowheads="1"/>
            </p:cNvSpPr>
            <p:nvPr/>
          </p:nvSpPr>
          <p:spPr bwMode="gray">
            <a:xfrm>
              <a:off x="651" y="1851"/>
              <a:ext cx="1319" cy="237"/>
            </a:xfrm>
            <a:prstGeom prst="roundRect">
              <a:avLst>
                <a:gd name="adj" fmla="val 50000"/>
              </a:avLst>
            </a:prstGeom>
            <a:gradFill rotWithShape="1">
              <a:gsLst>
                <a:gs pos="0">
                  <a:srgbClr val="8488C4"/>
                </a:gs>
                <a:gs pos="53000">
                  <a:srgbClr val="D4DEFF"/>
                </a:gs>
                <a:gs pos="83000">
                  <a:srgbClr val="D4DEFF"/>
                </a:gs>
                <a:gs pos="100000">
                  <a:srgbClr val="96AB94"/>
                </a:gs>
              </a:gsLst>
              <a:lin ang="5400000" scaled="0"/>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dirty="0"/>
            </a:p>
          </p:txBody>
        </p:sp>
        <p:sp>
          <p:nvSpPr>
            <p:cNvPr id="53" name="Text Box 20"/>
            <p:cNvSpPr txBox="1">
              <a:spLocks noChangeArrowheads="1"/>
            </p:cNvSpPr>
            <p:nvPr/>
          </p:nvSpPr>
          <p:spPr bwMode="gray">
            <a:xfrm>
              <a:off x="656" y="1885"/>
              <a:ext cx="1309" cy="152"/>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sz="1400" b="1" dirty="0" smtClean="0">
                  <a:solidFill>
                    <a:srgbClr val="C00000"/>
                  </a:solidFill>
                </a:rPr>
                <a:t>Адаптация</a:t>
              </a:r>
              <a:endParaRPr lang="en-GB" sz="1400" b="1" dirty="0">
                <a:solidFill>
                  <a:srgbClr val="C00000"/>
                </a:solidFill>
              </a:endParaRPr>
            </a:p>
          </p:txBody>
        </p:sp>
      </p:grpSp>
      <p:grpSp>
        <p:nvGrpSpPr>
          <p:cNvPr id="12" name="Group 15"/>
          <p:cNvGrpSpPr>
            <a:grpSpLocks/>
          </p:cNvGrpSpPr>
          <p:nvPr/>
        </p:nvGrpSpPr>
        <p:grpSpPr bwMode="auto">
          <a:xfrm>
            <a:off x="7272548" y="1977305"/>
            <a:ext cx="1614520" cy="4269237"/>
            <a:chOff x="576" y="1827"/>
            <a:chExt cx="1457" cy="2103"/>
          </a:xfrm>
        </p:grpSpPr>
        <p:sp>
          <p:nvSpPr>
            <p:cNvPr id="56" name="AutoShape 16"/>
            <p:cNvSpPr>
              <a:spLocks noChangeArrowheads="1"/>
            </p:cNvSpPr>
            <p:nvPr/>
          </p:nvSpPr>
          <p:spPr bwMode="auto">
            <a:xfrm>
              <a:off x="576" y="1942"/>
              <a:ext cx="1446" cy="1988"/>
            </a:xfrm>
            <a:prstGeom prst="roundRect">
              <a:avLst>
                <a:gd name="adj" fmla="val 4690"/>
              </a:avLst>
            </a:prstGeom>
            <a:noFill/>
            <a:ln w="57150">
              <a:solidFill>
                <a:schemeClr val="accent1"/>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57" name="AutoShape 17"/>
            <p:cNvSpPr>
              <a:spLocks noChangeArrowheads="1"/>
            </p:cNvSpPr>
            <p:nvPr/>
          </p:nvSpPr>
          <p:spPr bwMode="gray">
            <a:xfrm>
              <a:off x="651" y="1851"/>
              <a:ext cx="1319" cy="237"/>
            </a:xfrm>
            <a:prstGeom prst="roundRect">
              <a:avLst>
                <a:gd name="adj" fmla="val 50000"/>
              </a:avLst>
            </a:prstGeom>
            <a:gradFill rotWithShape="1">
              <a:gsLst>
                <a:gs pos="0">
                  <a:srgbClr val="8488C4"/>
                </a:gs>
                <a:gs pos="53000">
                  <a:srgbClr val="D4DEFF"/>
                </a:gs>
                <a:gs pos="83000">
                  <a:srgbClr val="D4DEFF"/>
                </a:gs>
                <a:gs pos="100000">
                  <a:srgbClr val="96AB94"/>
                </a:gs>
              </a:gsLst>
              <a:lin ang="5400000" scaled="0"/>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dirty="0"/>
            </a:p>
          </p:txBody>
        </p:sp>
        <p:sp>
          <p:nvSpPr>
            <p:cNvPr id="58" name="Text Box 20"/>
            <p:cNvSpPr txBox="1">
              <a:spLocks noChangeArrowheads="1"/>
            </p:cNvSpPr>
            <p:nvPr/>
          </p:nvSpPr>
          <p:spPr bwMode="gray">
            <a:xfrm>
              <a:off x="587" y="1827"/>
              <a:ext cx="1446" cy="258"/>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sz="1400" b="1" dirty="0" smtClean="0">
                  <a:solidFill>
                    <a:srgbClr val="C00000"/>
                  </a:solidFill>
                </a:rPr>
                <a:t>Обучение взрослых</a:t>
              </a:r>
              <a:endParaRPr lang="en-GB" sz="1400" b="1" dirty="0">
                <a:solidFill>
                  <a:srgbClr val="C00000"/>
                </a:solidFill>
              </a:endParaRPr>
            </a:p>
          </p:txBody>
        </p:sp>
      </p:grpSp>
      <p:sp>
        <p:nvSpPr>
          <p:cNvPr id="37" name="Rectangle 2"/>
          <p:cNvSpPr>
            <a:spLocks noGrp="1" noChangeArrowheads="1"/>
          </p:cNvSpPr>
          <p:nvPr>
            <p:ph type="title"/>
          </p:nvPr>
        </p:nvSpPr>
        <p:spPr>
          <a:xfrm>
            <a:off x="402453" y="188640"/>
            <a:ext cx="8387059" cy="946246"/>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eaLnBrk="0" hangingPunct="0"/>
            <a:r>
              <a:rPr lang="ru-RU" sz="2800" b="1" dirty="0" smtClean="0">
                <a:solidFill>
                  <a:schemeClr val="tx2"/>
                </a:solidFill>
              </a:rPr>
              <a:t>Интеграция отраслевых стратегий</a:t>
            </a:r>
            <a:br>
              <a:rPr lang="ru-RU" sz="2800" b="1" dirty="0" smtClean="0">
                <a:solidFill>
                  <a:schemeClr val="tx2"/>
                </a:solidFill>
              </a:rPr>
            </a:br>
            <a:r>
              <a:rPr lang="ru-RU" sz="2800" b="1" dirty="0" smtClean="0">
                <a:solidFill>
                  <a:schemeClr val="tx2"/>
                </a:solidFill>
              </a:rPr>
              <a:t>и приоритетов непрерывного обучения</a:t>
            </a:r>
            <a:endParaRPr lang="en-GB" sz="2800" b="1" dirty="0">
              <a:solidFill>
                <a:schemeClr val="tx2"/>
              </a:solidFill>
            </a:endParaRPr>
          </a:p>
        </p:txBody>
      </p:sp>
      <p:grpSp>
        <p:nvGrpSpPr>
          <p:cNvPr id="13" name="Group 81"/>
          <p:cNvGrpSpPr>
            <a:grpSpLocks/>
          </p:cNvGrpSpPr>
          <p:nvPr/>
        </p:nvGrpSpPr>
        <p:grpSpPr bwMode="auto">
          <a:xfrm>
            <a:off x="598376" y="404664"/>
            <a:ext cx="560388" cy="569913"/>
            <a:chOff x="2078" y="1680"/>
            <a:chExt cx="1615" cy="1615"/>
          </a:xfrm>
        </p:grpSpPr>
        <p:sp>
          <p:nvSpPr>
            <p:cNvPr id="39"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4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49" name="Oval 84"/>
            <p:cNvSpPr>
              <a:spLocks noChangeArrowheads="1"/>
            </p:cNvSpPr>
            <p:nvPr/>
          </p:nvSpPr>
          <p:spPr bwMode="gray">
            <a:xfrm>
              <a:off x="2252" y="1855"/>
              <a:ext cx="1263"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54"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59" name="Oval 86"/>
            <p:cNvSpPr>
              <a:spLocks noChangeArrowheads="1"/>
            </p:cNvSpPr>
            <p:nvPr/>
          </p:nvSpPr>
          <p:spPr bwMode="gray">
            <a:xfrm>
              <a:off x="2339" y="1936"/>
              <a:ext cx="1093" cy="110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64"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3" name="Prostokąt 2"/>
          <p:cNvSpPr/>
          <p:nvPr/>
        </p:nvSpPr>
        <p:spPr>
          <a:xfrm>
            <a:off x="214282" y="2507155"/>
            <a:ext cx="1613228" cy="830997"/>
          </a:xfrm>
          <a:prstGeom prst="rect">
            <a:avLst/>
          </a:prstGeom>
        </p:spPr>
        <p:txBody>
          <a:bodyPr wrap="square">
            <a:spAutoFit/>
          </a:bodyPr>
          <a:lstStyle/>
          <a:p>
            <a:r>
              <a:rPr lang="ru-RU" sz="1600" b="1" dirty="0" err="1" smtClean="0">
                <a:solidFill>
                  <a:srgbClr val="336699"/>
                </a:solidFill>
              </a:rPr>
              <a:t>Креативность</a:t>
            </a:r>
            <a:r>
              <a:rPr lang="ru-RU" sz="1600" b="1" dirty="0" smtClean="0">
                <a:solidFill>
                  <a:srgbClr val="336699"/>
                </a:solidFill>
              </a:rPr>
              <a:t> и </a:t>
            </a:r>
            <a:r>
              <a:rPr lang="ru-RU" sz="1600" b="1" dirty="0" err="1" smtClean="0">
                <a:solidFill>
                  <a:srgbClr val="336699"/>
                </a:solidFill>
              </a:rPr>
              <a:t>инновативность</a:t>
            </a:r>
            <a:r>
              <a:rPr lang="ru-RU" sz="1600" b="1" dirty="0" smtClean="0">
                <a:solidFill>
                  <a:srgbClr val="336699"/>
                </a:solidFill>
              </a:rPr>
              <a:t> отдельных лиц</a:t>
            </a:r>
            <a:endParaRPr lang="pl-PL" sz="1600" b="1" dirty="0">
              <a:solidFill>
                <a:srgbClr val="336699"/>
              </a:solidFill>
            </a:endParaRPr>
          </a:p>
        </p:txBody>
      </p:sp>
      <p:sp>
        <p:nvSpPr>
          <p:cNvPr id="4" name="Prostokąt 3"/>
          <p:cNvSpPr/>
          <p:nvPr/>
        </p:nvSpPr>
        <p:spPr>
          <a:xfrm>
            <a:off x="2000232" y="2516328"/>
            <a:ext cx="1538948" cy="2800767"/>
          </a:xfrm>
          <a:prstGeom prst="rect">
            <a:avLst/>
          </a:prstGeom>
        </p:spPr>
        <p:txBody>
          <a:bodyPr wrap="square">
            <a:spAutoFit/>
          </a:bodyPr>
          <a:lstStyle/>
          <a:p>
            <a:r>
              <a:rPr lang="ru-RU" sz="1600" b="1" dirty="0" smtClean="0">
                <a:solidFill>
                  <a:srgbClr val="336699"/>
                </a:solidFill>
              </a:rPr>
              <a:t>Прозрачная и  последовательная национальная квалификационная система  (основанная на принципах Европейской Квалификационной Системы)</a:t>
            </a:r>
            <a:endParaRPr lang="pl-PL" sz="1600" b="1" dirty="0">
              <a:solidFill>
                <a:srgbClr val="336699"/>
              </a:solidFill>
            </a:endParaRPr>
          </a:p>
        </p:txBody>
      </p:sp>
      <p:sp>
        <p:nvSpPr>
          <p:cNvPr id="5" name="Prostokąt 4"/>
          <p:cNvSpPr/>
          <p:nvPr/>
        </p:nvSpPr>
        <p:spPr>
          <a:xfrm>
            <a:off x="3872510" y="2537836"/>
            <a:ext cx="1461601" cy="1815882"/>
          </a:xfrm>
          <a:prstGeom prst="rect">
            <a:avLst/>
          </a:prstGeom>
        </p:spPr>
        <p:txBody>
          <a:bodyPr wrap="square">
            <a:spAutoFit/>
          </a:bodyPr>
          <a:lstStyle/>
          <a:p>
            <a:r>
              <a:rPr lang="ru-RU" sz="1600" b="1" dirty="0" smtClean="0">
                <a:solidFill>
                  <a:srgbClr val="336699"/>
                </a:solidFill>
              </a:rPr>
              <a:t>Индивидуальный подход и широкая доступность дошкольного образования и воспитания</a:t>
            </a:r>
            <a:endParaRPr lang="pl-PL" sz="1600" b="1" dirty="0">
              <a:solidFill>
                <a:srgbClr val="336699"/>
              </a:solidFill>
            </a:endParaRPr>
          </a:p>
        </p:txBody>
      </p:sp>
      <p:sp>
        <p:nvSpPr>
          <p:cNvPr id="6" name="Prostokąt 5"/>
          <p:cNvSpPr/>
          <p:nvPr/>
        </p:nvSpPr>
        <p:spPr>
          <a:xfrm>
            <a:off x="5561560" y="2507155"/>
            <a:ext cx="1525871" cy="3539430"/>
          </a:xfrm>
          <a:prstGeom prst="rect">
            <a:avLst/>
          </a:prstGeom>
        </p:spPr>
        <p:txBody>
          <a:bodyPr wrap="square">
            <a:spAutoFit/>
          </a:bodyPr>
          <a:lstStyle/>
          <a:p>
            <a:r>
              <a:rPr lang="ru-RU" sz="1600" b="1" dirty="0" smtClean="0">
                <a:solidFill>
                  <a:srgbClr val="336699"/>
                </a:solidFill>
              </a:rPr>
              <a:t>Образование и обучение адаптированы к нуждам устойчивой экономики, изменениям на рынке труда и социальным нуждам (включая </a:t>
            </a:r>
            <a:r>
              <a:rPr lang="en-GB" sz="1600" b="1" dirty="0" smtClean="0">
                <a:solidFill>
                  <a:srgbClr val="336699"/>
                </a:solidFill>
              </a:rPr>
              <a:t> </a:t>
            </a:r>
            <a:r>
              <a:rPr lang="ru-RU" sz="1600" b="1" dirty="0" smtClean="0">
                <a:solidFill>
                  <a:srgbClr val="336699"/>
                </a:solidFill>
              </a:rPr>
              <a:t>стимулирующее  образование и обучение</a:t>
            </a:r>
            <a:r>
              <a:rPr lang="en-GB" sz="1600" b="1" dirty="0" smtClean="0">
                <a:solidFill>
                  <a:srgbClr val="336699"/>
                </a:solidFill>
              </a:rPr>
              <a:t>)</a:t>
            </a:r>
            <a:r>
              <a:rPr lang="pl-PL" sz="1600" b="1" dirty="0" smtClean="0">
                <a:solidFill>
                  <a:srgbClr val="336699"/>
                </a:solidFill>
              </a:rPr>
              <a:t> </a:t>
            </a:r>
            <a:endParaRPr lang="pl-PL" sz="1600" b="1" dirty="0">
              <a:solidFill>
                <a:srgbClr val="336699"/>
              </a:solidFill>
            </a:endParaRPr>
          </a:p>
        </p:txBody>
      </p:sp>
      <p:sp>
        <p:nvSpPr>
          <p:cNvPr id="7" name="Prostokąt 6"/>
          <p:cNvSpPr/>
          <p:nvPr/>
        </p:nvSpPr>
        <p:spPr>
          <a:xfrm>
            <a:off x="7314102" y="2428868"/>
            <a:ext cx="1544708" cy="4016484"/>
          </a:xfrm>
          <a:prstGeom prst="rect">
            <a:avLst/>
          </a:prstGeom>
        </p:spPr>
        <p:txBody>
          <a:bodyPr wrap="square">
            <a:spAutoFit/>
          </a:bodyPr>
          <a:lstStyle/>
          <a:p>
            <a:r>
              <a:rPr lang="ru-RU" sz="1450" b="1" dirty="0" smtClean="0">
                <a:solidFill>
                  <a:srgbClr val="336699"/>
                </a:solidFill>
              </a:rPr>
              <a:t>Условия труда и социальная включенность способствуют обучению взрослых </a:t>
            </a:r>
            <a:r>
              <a:rPr lang="en-GB" sz="1450" b="1" dirty="0" smtClean="0">
                <a:solidFill>
                  <a:srgbClr val="336699"/>
                </a:solidFill>
              </a:rPr>
              <a:t>(</a:t>
            </a:r>
            <a:r>
              <a:rPr lang="ru-RU" sz="1450" b="1" dirty="0" smtClean="0">
                <a:solidFill>
                  <a:srgbClr val="336699"/>
                </a:solidFill>
              </a:rPr>
              <a:t>продвигая новый подход к обучению взрослых, основывающийся  на признании неформального обучения включая обучение на рабочем месте)</a:t>
            </a:r>
            <a:endParaRPr lang="pl-PL" sz="1450" b="1" dirty="0">
              <a:solidFill>
                <a:srgbClr val="336699"/>
              </a:solidFill>
            </a:endParaRPr>
          </a:p>
        </p:txBody>
      </p:sp>
      <p:sp>
        <p:nvSpPr>
          <p:cNvPr id="9" name="Prostokąt 8"/>
          <p:cNvSpPr/>
          <p:nvPr/>
        </p:nvSpPr>
        <p:spPr>
          <a:xfrm>
            <a:off x="442723" y="1142984"/>
            <a:ext cx="8017709" cy="707886"/>
          </a:xfrm>
          <a:prstGeom prst="rect">
            <a:avLst/>
          </a:prstGeom>
        </p:spPr>
        <p:txBody>
          <a:bodyPr wrap="square">
            <a:spAutoFit/>
          </a:bodyPr>
          <a:lstStyle/>
          <a:p>
            <a:r>
              <a:rPr lang="ru-RU" sz="2000" b="1" dirty="0" smtClean="0">
                <a:solidFill>
                  <a:srgbClr val="336699"/>
                </a:solidFill>
                <a:latin typeface="Arial" pitchFamily="34" charset="0"/>
                <a:cs typeface="Arial" pitchFamily="34" charset="0"/>
              </a:rPr>
              <a:t>Пять основных целей Польской стратегии непрерывного обучения до</a:t>
            </a:r>
            <a:r>
              <a:rPr lang="en-GB" sz="2000" b="1" dirty="0" smtClean="0">
                <a:solidFill>
                  <a:srgbClr val="336699"/>
                </a:solidFill>
                <a:latin typeface="Arial" pitchFamily="34" charset="0"/>
                <a:cs typeface="Arial" pitchFamily="34" charset="0"/>
              </a:rPr>
              <a:t> 2020</a:t>
            </a:r>
            <a:r>
              <a:rPr lang="pl-PL" sz="2000" b="1" dirty="0" smtClean="0">
                <a:solidFill>
                  <a:srgbClr val="336699"/>
                </a:solidFill>
                <a:latin typeface="Arial" pitchFamily="34" charset="0"/>
                <a:cs typeface="Arial" pitchFamily="34" charset="0"/>
              </a:rPr>
              <a:t>:</a:t>
            </a:r>
            <a:endParaRPr lang="pl-PL" sz="2000" b="1" dirty="0">
              <a:solidFill>
                <a:srgbClr val="336699"/>
              </a:solidFill>
              <a:latin typeface="Arial" pitchFamily="34" charset="0"/>
              <a:cs typeface="Arial" pitchFamily="34" charset="0"/>
            </a:endParaRPr>
          </a:p>
        </p:txBody>
      </p:sp>
      <p:sp>
        <p:nvSpPr>
          <p:cNvPr id="38" name="TextBox 37"/>
          <p:cNvSpPr txBox="1"/>
          <p:nvPr/>
        </p:nvSpPr>
        <p:spPr>
          <a:xfrm>
            <a:off x="285720" y="6283131"/>
            <a:ext cx="5715040" cy="646331"/>
          </a:xfrm>
          <a:prstGeom prst="rect">
            <a:avLst/>
          </a:prstGeom>
          <a:noFill/>
        </p:spPr>
        <p:txBody>
          <a:bodyPr wrap="square" rtlCol="0">
            <a:spAutoFit/>
          </a:bodyPr>
          <a:lstStyle/>
          <a:p>
            <a:r>
              <a:rPr lang="ru-RU" b="1" dirty="0" smtClean="0">
                <a:solidFill>
                  <a:srgbClr val="FF0000"/>
                </a:solidFill>
              </a:rPr>
              <a:t>* Дошкольное о</a:t>
            </a:r>
            <a:r>
              <a:rPr lang="ru-RU" b="1" dirty="0" smtClean="0">
                <a:solidFill>
                  <a:srgbClr val="C00000"/>
                </a:solidFill>
              </a:rPr>
              <a:t>бразование и воспитание</a:t>
            </a:r>
            <a:endParaRPr lang="en-GB" b="1" dirty="0" smtClean="0">
              <a:solidFill>
                <a:srgbClr val="C00000"/>
              </a:solidFill>
            </a:endParaRPr>
          </a:p>
          <a:p>
            <a:endParaRPr lang="ru-RU" dirty="0"/>
          </a:p>
        </p:txBody>
      </p:sp>
    </p:spTree>
    <p:extLst>
      <p:ext uri="{BB962C8B-B14F-4D97-AF65-F5344CB8AC3E}">
        <p14:creationId xmlns:p14="http://schemas.microsoft.com/office/powerpoint/2010/main" val="8084716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684213" y="1371600"/>
            <a:ext cx="7704137" cy="4724400"/>
          </a:xfrm>
        </p:spPr>
        <p:txBody>
          <a:bodyPr>
            <a:normAutofit fontScale="70000" lnSpcReduction="20000"/>
          </a:bodyPr>
          <a:lstStyle/>
          <a:p>
            <a:pPr algn="just" eaLnBrk="1" hangingPunct="1">
              <a:buClr>
                <a:srgbClr val="616365"/>
              </a:buClr>
              <a:buFont typeface="Wingdings" pitchFamily="2" charset="2"/>
              <a:buNone/>
            </a:pPr>
            <a:endParaRPr lang="en-GB" sz="1800" dirty="0" smtClean="0">
              <a:solidFill>
                <a:srgbClr val="0000CC"/>
              </a:solidFill>
            </a:endParaRPr>
          </a:p>
          <a:p>
            <a:pPr algn="just" eaLnBrk="1" hangingPunct="1">
              <a:buClr>
                <a:srgbClr val="616365"/>
              </a:buClr>
              <a:buFont typeface="Wingdings" pitchFamily="2" charset="2"/>
              <a:buNone/>
            </a:pPr>
            <a:endParaRPr lang="en-GB" sz="1800" dirty="0" smtClean="0">
              <a:solidFill>
                <a:srgbClr val="0000CC"/>
              </a:solidFill>
            </a:endParaRPr>
          </a:p>
          <a:p>
            <a:pPr algn="just" eaLnBrk="1" hangingPunct="1">
              <a:buClr>
                <a:srgbClr val="616365"/>
              </a:buClr>
              <a:buFont typeface="Wingdings" pitchFamily="2" charset="2"/>
              <a:buNone/>
            </a:pPr>
            <a:endParaRPr lang="en-GB" sz="1800" dirty="0" smtClean="0">
              <a:solidFill>
                <a:srgbClr val="0000CC"/>
              </a:solidFill>
            </a:endParaRPr>
          </a:p>
          <a:p>
            <a:pPr algn="just" eaLnBrk="1" hangingPunct="1">
              <a:buClr>
                <a:srgbClr val="616365"/>
              </a:buClr>
              <a:buFont typeface="Wingdings" pitchFamily="2" charset="2"/>
              <a:buNone/>
            </a:pPr>
            <a:endParaRPr lang="pl-PL" sz="2000" i="1" dirty="0" smtClean="0">
              <a:solidFill>
                <a:schemeClr val="tx2"/>
              </a:solidFill>
            </a:endParaRPr>
          </a:p>
          <a:p>
            <a:pPr algn="just" eaLnBrk="1" hangingPunct="1">
              <a:buClr>
                <a:srgbClr val="616365"/>
              </a:buClr>
              <a:buFont typeface="Wingdings" pitchFamily="2" charset="2"/>
              <a:buNone/>
            </a:pPr>
            <a:r>
              <a:rPr lang="pl-PL" sz="2000" b="1" i="1" dirty="0">
                <a:solidFill>
                  <a:schemeClr val="tx2"/>
                </a:solidFill>
              </a:rPr>
              <a:t>	</a:t>
            </a:r>
            <a:r>
              <a:rPr lang="pl-PL" sz="2000" b="1" i="1" dirty="0" smtClean="0">
                <a:solidFill>
                  <a:schemeClr val="tx2"/>
                </a:solidFill>
              </a:rPr>
              <a:t>	</a:t>
            </a:r>
            <a:r>
              <a:rPr lang="ru-RU" sz="2000" b="1" i="1" dirty="0" smtClean="0">
                <a:solidFill>
                  <a:schemeClr val="tx2"/>
                </a:solidFill>
              </a:rPr>
              <a:t>		</a:t>
            </a:r>
            <a:r>
              <a:rPr lang="en-GB" sz="4000" b="1" i="1" dirty="0" smtClean="0">
                <a:solidFill>
                  <a:schemeClr val="tx2"/>
                </a:solidFill>
              </a:rPr>
              <a:t>Thank </a:t>
            </a:r>
            <a:r>
              <a:rPr lang="en-GB" sz="4000" b="1" i="1" dirty="0" smtClean="0">
                <a:solidFill>
                  <a:schemeClr val="tx2"/>
                </a:solidFill>
              </a:rPr>
              <a:t>you for your </a:t>
            </a:r>
            <a:r>
              <a:rPr lang="en-GB" sz="4000" b="1" i="1" dirty="0" smtClean="0">
                <a:solidFill>
                  <a:schemeClr val="tx2"/>
                </a:solidFill>
              </a:rPr>
              <a:t>attention</a:t>
            </a:r>
            <a:endParaRPr lang="ru-RU" sz="4000" b="1" i="1" dirty="0" smtClean="0">
              <a:solidFill>
                <a:schemeClr val="tx2"/>
              </a:solidFill>
            </a:endParaRPr>
          </a:p>
          <a:p>
            <a:pPr algn="just">
              <a:buClr>
                <a:srgbClr val="616365"/>
              </a:buClr>
              <a:buNone/>
            </a:pPr>
            <a:endParaRPr lang="ru-RU" sz="4000" b="1" i="1" dirty="0" smtClean="0">
              <a:solidFill>
                <a:schemeClr val="tx2"/>
              </a:solidFill>
            </a:endParaRPr>
          </a:p>
          <a:p>
            <a:pPr algn="just">
              <a:buClr>
                <a:srgbClr val="616365"/>
              </a:buClr>
              <a:buNone/>
            </a:pPr>
            <a:r>
              <a:rPr lang="ru-RU" sz="4000" b="1" i="1" dirty="0" smtClean="0">
                <a:solidFill>
                  <a:schemeClr val="tx2"/>
                </a:solidFill>
              </a:rPr>
              <a:t>Спасибо </a:t>
            </a:r>
            <a:r>
              <a:rPr lang="ru-RU" sz="4000" b="1" i="1" dirty="0">
                <a:solidFill>
                  <a:schemeClr val="tx2"/>
                </a:solidFill>
              </a:rPr>
              <a:t>за внимание</a:t>
            </a:r>
            <a:endParaRPr lang="en-GB" sz="4000" b="1" i="1" dirty="0" smtClean="0">
              <a:solidFill>
                <a:schemeClr val="tx2"/>
              </a:solidFill>
            </a:endParaRPr>
          </a:p>
          <a:p>
            <a:pPr algn="just" eaLnBrk="1" hangingPunct="1">
              <a:buClr>
                <a:srgbClr val="616365"/>
              </a:buClr>
              <a:buFont typeface="Wingdings" pitchFamily="2" charset="2"/>
              <a:buNone/>
            </a:pPr>
            <a:r>
              <a:rPr lang="en-GB" sz="3600" b="1" i="1" dirty="0" smtClean="0">
                <a:solidFill>
                  <a:schemeClr val="tx2"/>
                </a:solidFill>
              </a:rPr>
              <a:t>				</a:t>
            </a:r>
            <a:endParaRPr lang="pl-PL" sz="2000" b="1" i="1" dirty="0" smtClean="0">
              <a:solidFill>
                <a:schemeClr val="tx2"/>
              </a:solidFill>
            </a:endParaRPr>
          </a:p>
          <a:p>
            <a:pPr eaLnBrk="1" hangingPunct="1"/>
            <a:endParaRPr lang="en-GB" sz="2000" b="1" i="1" dirty="0" smtClean="0">
              <a:solidFill>
                <a:schemeClr val="tx2"/>
              </a:solidFill>
            </a:endParaRPr>
          </a:p>
          <a:p>
            <a:pPr marL="0" indent="0" eaLnBrk="1" hangingPunct="1">
              <a:buNone/>
            </a:pPr>
            <a:r>
              <a:rPr lang="en-GB" sz="2000" b="1" i="1" dirty="0" smtClean="0">
                <a:solidFill>
                  <a:schemeClr val="tx2"/>
                </a:solidFill>
              </a:rPr>
              <a:t>				</a:t>
            </a:r>
            <a:r>
              <a:rPr lang="en-GB" sz="2000" b="1" i="1" dirty="0" smtClean="0">
                <a:solidFill>
                  <a:schemeClr val="tx2"/>
                </a:solidFill>
                <a:hlinkClick r:id="rId2"/>
              </a:rPr>
              <a:t>Stanislaw.Drzazdzewski@men.gov.pl</a:t>
            </a:r>
            <a:endParaRPr lang="en-GB" sz="2000" b="1" i="1" dirty="0" smtClean="0">
              <a:solidFill>
                <a:schemeClr val="tx2"/>
              </a:solidFill>
            </a:endParaRPr>
          </a:p>
          <a:p>
            <a:pPr marL="0" indent="0" eaLnBrk="1" hangingPunct="1">
              <a:buNone/>
            </a:pPr>
            <a:r>
              <a:rPr lang="en-GB" sz="2000" b="1" i="1" dirty="0" smtClean="0">
                <a:solidFill>
                  <a:schemeClr val="tx2"/>
                </a:solidFill>
              </a:rPr>
              <a:t>				Strategy Department</a:t>
            </a:r>
          </a:p>
          <a:p>
            <a:pPr marL="0" indent="0" eaLnBrk="1" hangingPunct="1">
              <a:buNone/>
            </a:pPr>
            <a:r>
              <a:rPr lang="en-GB" sz="2000" b="1" i="1" dirty="0" smtClean="0">
                <a:solidFill>
                  <a:schemeClr val="tx2"/>
                </a:solidFill>
              </a:rPr>
              <a:t>				Ministry of National Education</a:t>
            </a:r>
          </a:p>
          <a:p>
            <a:pPr marL="0" indent="0" eaLnBrk="1" hangingPunct="1">
              <a:buNone/>
            </a:pPr>
            <a:r>
              <a:rPr lang="en-GB" sz="2000" b="1" i="1" dirty="0" smtClean="0">
                <a:solidFill>
                  <a:schemeClr val="tx2"/>
                </a:solidFill>
              </a:rPr>
              <a:t>				</a:t>
            </a:r>
            <a:r>
              <a:rPr lang="en-GB" sz="2000" b="1" i="1" dirty="0" smtClean="0">
                <a:solidFill>
                  <a:schemeClr val="tx2"/>
                </a:solidFill>
              </a:rPr>
              <a:t>Poland</a:t>
            </a:r>
            <a:endParaRPr lang="ru-RU" sz="2000" b="1" i="1" dirty="0" smtClean="0">
              <a:solidFill>
                <a:schemeClr val="tx2"/>
              </a:solidFill>
            </a:endParaRPr>
          </a:p>
          <a:p>
            <a:pPr marL="0" indent="0">
              <a:buNone/>
            </a:pPr>
            <a:r>
              <a:rPr lang="en-GB" sz="2000" b="1" i="1" dirty="0" smtClean="0">
                <a:solidFill>
                  <a:schemeClr val="tx2"/>
                </a:solidFill>
                <a:hlinkClick r:id="rId2"/>
              </a:rPr>
              <a:t>Stanislaw.Drzazdzewski@men.gov.pl</a:t>
            </a:r>
            <a:endParaRPr lang="en-GB" sz="2000" b="1" i="1" dirty="0">
              <a:solidFill>
                <a:schemeClr val="tx2"/>
              </a:solidFill>
            </a:endParaRPr>
          </a:p>
          <a:p>
            <a:pPr marL="0" indent="0">
              <a:buNone/>
            </a:pPr>
            <a:r>
              <a:rPr lang="ru-RU" sz="2000" b="1" i="1" dirty="0" smtClean="0">
                <a:solidFill>
                  <a:schemeClr val="tx2"/>
                </a:solidFill>
              </a:rPr>
              <a:t>Департамент </a:t>
            </a:r>
            <a:r>
              <a:rPr lang="ru-RU" sz="2000" b="1" i="1" dirty="0">
                <a:solidFill>
                  <a:schemeClr val="tx2"/>
                </a:solidFill>
              </a:rPr>
              <a:t>стратегии</a:t>
            </a:r>
            <a:endParaRPr lang="en-GB" sz="2000" b="1" i="1" dirty="0">
              <a:solidFill>
                <a:schemeClr val="tx2"/>
              </a:solidFill>
            </a:endParaRPr>
          </a:p>
          <a:p>
            <a:pPr marL="0" indent="0">
              <a:buNone/>
            </a:pPr>
            <a:r>
              <a:rPr lang="ru-RU" sz="2000" b="1" i="1" dirty="0" smtClean="0">
                <a:solidFill>
                  <a:schemeClr val="tx2"/>
                </a:solidFill>
              </a:rPr>
              <a:t>Министерство </a:t>
            </a:r>
            <a:r>
              <a:rPr lang="ru-RU" sz="2000" b="1" i="1" dirty="0">
                <a:solidFill>
                  <a:schemeClr val="tx2"/>
                </a:solidFill>
              </a:rPr>
              <a:t>национального 	</a:t>
            </a:r>
            <a:endParaRPr lang="ru-RU" sz="2000" b="1" i="1" dirty="0" smtClean="0">
              <a:solidFill>
                <a:schemeClr val="tx2"/>
              </a:solidFill>
            </a:endParaRPr>
          </a:p>
          <a:p>
            <a:pPr marL="0" indent="0">
              <a:buNone/>
            </a:pPr>
            <a:r>
              <a:rPr lang="ru-RU" sz="2000" b="1" i="1" dirty="0" smtClean="0">
                <a:solidFill>
                  <a:schemeClr val="tx2"/>
                </a:solidFill>
              </a:rPr>
              <a:t>Образования Польша</a:t>
            </a:r>
            <a:endParaRPr lang="en-GB" sz="2000" b="1" i="1" dirty="0">
              <a:solidFill>
                <a:schemeClr val="tx2"/>
              </a:solidFill>
            </a:endParaRPr>
          </a:p>
          <a:p>
            <a:pPr marL="0" indent="0" eaLnBrk="1" hangingPunct="1">
              <a:buNone/>
            </a:pPr>
            <a:endParaRPr lang="en-GB" sz="2000" b="1" i="1" dirty="0" smtClean="0">
              <a:solidFill>
                <a:schemeClr val="tx2"/>
              </a:solidFill>
            </a:endParaRPr>
          </a:p>
        </p:txBody>
      </p:sp>
    </p:spTree>
    <p:extLst>
      <p:ext uri="{BB962C8B-B14F-4D97-AF65-F5344CB8AC3E}">
        <p14:creationId xmlns:p14="http://schemas.microsoft.com/office/powerpoint/2010/main" val="392359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l-PL"/>
          </a:p>
        </p:txBody>
      </p:sp>
      <p:sp>
        <p:nvSpPr>
          <p:cNvPr id="70702" name="AutoShape 46"/>
          <p:cNvSpPr>
            <a:spLocks noChangeArrowheads="1"/>
          </p:cNvSpPr>
          <p:nvPr/>
        </p:nvSpPr>
        <p:spPr bwMode="ltGray">
          <a:xfrm rot="5400000">
            <a:off x="-2428876" y="2976563"/>
            <a:ext cx="4824413" cy="176688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solidFill>
              <a:schemeClr val="accent1"/>
            </a:solidFill>
          </a:ln>
          <a:effectLst/>
          <a:extLst/>
        </p:spPr>
        <p:txBody>
          <a:bodyPr wrap="none" anchor="ctr"/>
          <a:lstStyle/>
          <a:p>
            <a:pPr>
              <a:defRPr/>
            </a:pPr>
            <a:endParaRPr lang="pl-PL" dirty="0"/>
          </a:p>
        </p:txBody>
      </p:sp>
      <p:sp>
        <p:nvSpPr>
          <p:cNvPr id="4101" name="AutoShape 48"/>
          <p:cNvSpPr>
            <a:spLocks noChangeArrowheads="1"/>
          </p:cNvSpPr>
          <p:nvPr/>
        </p:nvSpPr>
        <p:spPr bwMode="gray">
          <a:xfrm>
            <a:off x="1041351" y="5669396"/>
            <a:ext cx="5529982" cy="508159"/>
          </a:xfrm>
          <a:prstGeom prst="roundRect">
            <a:avLst>
              <a:gd name="adj" fmla="val 50000"/>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GB" sz="2000" b="1" dirty="0" smtClean="0">
                <a:solidFill>
                  <a:schemeClr val="tx2"/>
                </a:solidFill>
              </a:rPr>
              <a:t>Integration of sectorial strategies and LLL priorities</a:t>
            </a:r>
            <a:endParaRPr lang="en-GB" sz="2000" b="1" dirty="0">
              <a:solidFill>
                <a:schemeClr val="tx2"/>
              </a:solidFill>
            </a:endParaRPr>
          </a:p>
        </p:txBody>
      </p:sp>
      <p:sp>
        <p:nvSpPr>
          <p:cNvPr id="4103" name="AutoShape 52"/>
          <p:cNvSpPr>
            <a:spLocks noChangeArrowheads="1"/>
          </p:cNvSpPr>
          <p:nvPr/>
        </p:nvSpPr>
        <p:spPr bwMode="gray">
          <a:xfrm>
            <a:off x="1154112" y="1723220"/>
            <a:ext cx="5417220" cy="555232"/>
          </a:xfrm>
          <a:prstGeom prst="roundRect">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GB" sz="2000" b="1" dirty="0" smtClean="0">
                <a:solidFill>
                  <a:schemeClr val="tx2"/>
                </a:solidFill>
                <a:latin typeface="+mj-lt"/>
                <a:cs typeface="Arial" pitchFamily="34" charset="0"/>
              </a:rPr>
              <a:t>Poland in the perspective of EU education targets</a:t>
            </a:r>
            <a:endParaRPr lang="en-GB" sz="2000" b="1" dirty="0">
              <a:solidFill>
                <a:schemeClr val="tx2"/>
              </a:solidFill>
              <a:latin typeface="+mj-lt"/>
              <a:cs typeface="Arial" pitchFamily="34" charset="0"/>
            </a:endParaRPr>
          </a:p>
        </p:txBody>
      </p:sp>
      <p:grpSp>
        <p:nvGrpSpPr>
          <p:cNvPr id="4104" name="Group 53"/>
          <p:cNvGrpSpPr>
            <a:grpSpLocks/>
          </p:cNvGrpSpPr>
          <p:nvPr/>
        </p:nvGrpSpPr>
        <p:grpSpPr bwMode="auto">
          <a:xfrm>
            <a:off x="579437" y="1786549"/>
            <a:ext cx="574675" cy="552450"/>
            <a:chOff x="2078" y="1680"/>
            <a:chExt cx="1615" cy="1615"/>
          </a:xfrm>
        </p:grpSpPr>
        <p:sp>
          <p:nvSpPr>
            <p:cNvPr id="4128"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4129"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70712" name="Oval 56"/>
            <p:cNvSpPr>
              <a:spLocks noChangeArrowheads="1"/>
            </p:cNvSpPr>
            <p:nvPr/>
          </p:nvSpPr>
          <p:spPr bwMode="gray">
            <a:xfrm>
              <a:off x="2252" y="1856"/>
              <a:ext cx="1267"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4131"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70714" name="Oval 58"/>
            <p:cNvSpPr>
              <a:spLocks noChangeArrowheads="1"/>
            </p:cNvSpPr>
            <p:nvPr/>
          </p:nvSpPr>
          <p:spPr bwMode="gray">
            <a:xfrm>
              <a:off x="2332"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4133"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grpSp>
        <p:nvGrpSpPr>
          <p:cNvPr id="4105" name="Group 60"/>
          <p:cNvGrpSpPr>
            <a:grpSpLocks/>
          </p:cNvGrpSpPr>
          <p:nvPr/>
        </p:nvGrpSpPr>
        <p:grpSpPr bwMode="auto">
          <a:xfrm>
            <a:off x="844550" y="3099767"/>
            <a:ext cx="576263" cy="552450"/>
            <a:chOff x="2078" y="1680"/>
            <a:chExt cx="1615" cy="1615"/>
          </a:xfrm>
        </p:grpSpPr>
        <p:sp>
          <p:nvSpPr>
            <p:cNvPr id="4122"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4123"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70719" name="Oval 63"/>
            <p:cNvSpPr>
              <a:spLocks noChangeArrowheads="1"/>
            </p:cNvSpPr>
            <p:nvPr/>
          </p:nvSpPr>
          <p:spPr bwMode="gray">
            <a:xfrm>
              <a:off x="2252" y="1856"/>
              <a:ext cx="1268"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4125"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70721" name="Oval 65"/>
            <p:cNvSpPr>
              <a:spLocks noChangeArrowheads="1"/>
            </p:cNvSpPr>
            <p:nvPr/>
          </p:nvSpPr>
          <p:spPr bwMode="gray">
            <a:xfrm>
              <a:off x="2336" y="1935"/>
              <a:ext cx="1094"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4127"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grpSp>
        <p:nvGrpSpPr>
          <p:cNvPr id="4106" name="Group 67"/>
          <p:cNvGrpSpPr>
            <a:grpSpLocks/>
          </p:cNvGrpSpPr>
          <p:nvPr/>
        </p:nvGrpSpPr>
        <p:grpSpPr bwMode="auto">
          <a:xfrm>
            <a:off x="806603" y="4405606"/>
            <a:ext cx="581025" cy="582612"/>
            <a:chOff x="2078" y="1680"/>
            <a:chExt cx="1615" cy="1615"/>
          </a:xfrm>
        </p:grpSpPr>
        <p:sp>
          <p:nvSpPr>
            <p:cNvPr id="4116"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4117"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70726" name="Oval 70"/>
            <p:cNvSpPr>
              <a:spLocks noChangeArrowheads="1"/>
            </p:cNvSpPr>
            <p:nvPr/>
          </p:nvSpPr>
          <p:spPr bwMode="gray">
            <a:xfrm>
              <a:off x="2255" y="1856"/>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4119"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70728" name="Oval 72"/>
            <p:cNvSpPr>
              <a:spLocks noChangeArrowheads="1"/>
            </p:cNvSpPr>
            <p:nvPr/>
          </p:nvSpPr>
          <p:spPr bwMode="gray">
            <a:xfrm>
              <a:off x="2334" y="1935"/>
              <a:ext cx="1099"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4121"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grpSp>
        <p:nvGrpSpPr>
          <p:cNvPr id="4107" name="Group 81"/>
          <p:cNvGrpSpPr>
            <a:grpSpLocks/>
          </p:cNvGrpSpPr>
          <p:nvPr/>
        </p:nvGrpSpPr>
        <p:grpSpPr bwMode="auto">
          <a:xfrm>
            <a:off x="467513" y="5669397"/>
            <a:ext cx="560388" cy="569913"/>
            <a:chOff x="2078" y="1680"/>
            <a:chExt cx="1615" cy="1615"/>
          </a:xfrm>
        </p:grpSpPr>
        <p:sp>
          <p:nvSpPr>
            <p:cNvPr id="4110"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4111"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70740" name="Oval 84"/>
            <p:cNvSpPr>
              <a:spLocks noChangeArrowheads="1"/>
            </p:cNvSpPr>
            <p:nvPr/>
          </p:nvSpPr>
          <p:spPr bwMode="gray">
            <a:xfrm>
              <a:off x="2252" y="1855"/>
              <a:ext cx="1263"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4113"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70742" name="Oval 86"/>
            <p:cNvSpPr>
              <a:spLocks noChangeArrowheads="1"/>
            </p:cNvSpPr>
            <p:nvPr/>
          </p:nvSpPr>
          <p:spPr bwMode="gray">
            <a:xfrm>
              <a:off x="2339" y="1936"/>
              <a:ext cx="1093" cy="110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4115"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4108" name="Symbol zastępczy numeru slajdu 1"/>
          <p:cNvSpPr>
            <a:spLocks noGrp="1"/>
          </p:cNvSpPr>
          <p:nvPr>
            <p:ph type="sldNum" sz="quarter" idx="11"/>
          </p:nvPr>
        </p:nvSpPr>
        <p:spPr>
          <a:xfrm>
            <a:off x="8532440" y="6381750"/>
            <a:ext cx="405184"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BEF30FF-74E8-4D52-8A6E-0C69AFC69868}" type="slidenum">
              <a:rPr lang="en-US" b="0" smtClean="0"/>
              <a:pPr eaLnBrk="1" hangingPunct="1"/>
              <a:t>3</a:t>
            </a:fld>
            <a:endParaRPr lang="en-US" b="0" dirty="0" smtClean="0"/>
          </a:p>
        </p:txBody>
      </p:sp>
      <p:sp>
        <p:nvSpPr>
          <p:cNvPr id="4109" name="AutoShape 50"/>
          <p:cNvSpPr>
            <a:spLocks noChangeArrowheads="1"/>
          </p:cNvSpPr>
          <p:nvPr/>
        </p:nvSpPr>
        <p:spPr bwMode="gray">
          <a:xfrm>
            <a:off x="1420813" y="3072780"/>
            <a:ext cx="5150519" cy="547282"/>
          </a:xfrm>
          <a:prstGeom prst="roundRect">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GB" sz="2000" b="1" dirty="0" smtClean="0">
                <a:solidFill>
                  <a:schemeClr val="tx2"/>
                </a:solidFill>
              </a:rPr>
              <a:t>Awareness of LLL  including learning outcomes</a:t>
            </a:r>
            <a:endParaRPr lang="en-GB" sz="2000" b="1" dirty="0">
              <a:solidFill>
                <a:schemeClr val="tx2"/>
              </a:solidFill>
            </a:endParaRPr>
          </a:p>
        </p:txBody>
      </p:sp>
      <p:sp>
        <p:nvSpPr>
          <p:cNvPr id="39" name="Rectangle 2"/>
          <p:cNvSpPr>
            <a:spLocks noGrp="1" noChangeArrowheads="1"/>
          </p:cNvSpPr>
          <p:nvPr>
            <p:ph type="title"/>
          </p:nvPr>
        </p:nvSpPr>
        <p:spPr>
          <a:xfrm>
            <a:off x="844550" y="260648"/>
            <a:ext cx="8047930" cy="1066130"/>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algn="l" eaLnBrk="0" hangingPunct="0"/>
            <a:r>
              <a:rPr lang="pl-PL" sz="5400" dirty="0" smtClean="0">
                <a:solidFill>
                  <a:schemeClr val="tx2"/>
                </a:solidFill>
              </a:rPr>
              <a:t>	</a:t>
            </a:r>
            <a:r>
              <a:rPr lang="en-GB" sz="5400" dirty="0" smtClean="0">
                <a:solidFill>
                  <a:schemeClr val="tx2"/>
                </a:solidFill>
              </a:rPr>
              <a:t>Overview</a:t>
            </a:r>
            <a:endParaRPr lang="en-GB" sz="5400" dirty="0">
              <a:solidFill>
                <a:schemeClr val="tx2"/>
              </a:solidFill>
            </a:endParaRPr>
          </a:p>
        </p:txBody>
      </p:sp>
      <p:sp>
        <p:nvSpPr>
          <p:cNvPr id="40" name="AutoShape 50"/>
          <p:cNvSpPr>
            <a:spLocks noChangeArrowheads="1"/>
          </p:cNvSpPr>
          <p:nvPr/>
        </p:nvSpPr>
        <p:spPr bwMode="gray">
          <a:xfrm>
            <a:off x="1387629" y="4366940"/>
            <a:ext cx="5183704" cy="587367"/>
          </a:xfrm>
          <a:prstGeom prst="roundRect">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pl-PL" sz="2000" b="1" dirty="0" smtClean="0">
                <a:solidFill>
                  <a:schemeClr val="tx2"/>
                </a:solidFill>
              </a:rPr>
              <a:t>LLL development in Poland</a:t>
            </a:r>
            <a:endParaRPr lang="en-GB" sz="2000" b="1" dirty="0">
              <a:solidFill>
                <a:schemeClr val="tx2"/>
              </a:solidFill>
            </a:endParaRPr>
          </a:p>
        </p:txBody>
      </p:sp>
      <p:sp>
        <p:nvSpPr>
          <p:cNvPr id="38" name="AutoShape 52"/>
          <p:cNvSpPr>
            <a:spLocks noChangeArrowheads="1"/>
          </p:cNvSpPr>
          <p:nvPr/>
        </p:nvSpPr>
        <p:spPr bwMode="gray">
          <a:xfrm>
            <a:off x="2267743" y="2284656"/>
            <a:ext cx="6065389" cy="496272"/>
          </a:xfrm>
          <a:prstGeom prst="roundRect">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ru-RU" sz="2000" b="1" dirty="0" smtClean="0">
                <a:solidFill>
                  <a:schemeClr val="tx2"/>
                </a:solidFill>
                <a:latin typeface="+mj-lt"/>
                <a:cs typeface="Arial" pitchFamily="34" charset="0"/>
              </a:rPr>
              <a:t>Польша в свете образовательных целей ЕС</a:t>
            </a:r>
            <a:endParaRPr lang="en-GB" sz="2000" b="1" dirty="0">
              <a:solidFill>
                <a:schemeClr val="tx2"/>
              </a:solidFill>
              <a:latin typeface="+mj-lt"/>
              <a:cs typeface="Arial" pitchFamily="34" charset="0"/>
            </a:endParaRPr>
          </a:p>
        </p:txBody>
      </p:sp>
      <p:sp>
        <p:nvSpPr>
          <p:cNvPr id="41" name="AutoShape 50"/>
          <p:cNvSpPr>
            <a:spLocks noChangeArrowheads="1"/>
          </p:cNvSpPr>
          <p:nvPr/>
        </p:nvSpPr>
        <p:spPr bwMode="gray">
          <a:xfrm>
            <a:off x="2265688" y="3620062"/>
            <a:ext cx="6067445" cy="529018"/>
          </a:xfrm>
          <a:prstGeom prst="roundRect">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2000" b="1" dirty="0" smtClean="0">
                <a:solidFill>
                  <a:schemeClr val="tx2"/>
                </a:solidFill>
              </a:rPr>
              <a:t>LLL</a:t>
            </a:r>
            <a:r>
              <a:rPr lang="ru-RU" sz="2000" b="1" dirty="0" smtClean="0">
                <a:solidFill>
                  <a:schemeClr val="tx2"/>
                </a:solidFill>
              </a:rPr>
              <a:t> (непрерывное обучение) и оценка его результатов</a:t>
            </a:r>
            <a:endParaRPr lang="en-GB" sz="2000" b="1" dirty="0">
              <a:solidFill>
                <a:schemeClr val="tx2"/>
              </a:solidFill>
            </a:endParaRPr>
          </a:p>
        </p:txBody>
      </p:sp>
      <p:sp>
        <p:nvSpPr>
          <p:cNvPr id="42" name="AutoShape 50"/>
          <p:cNvSpPr>
            <a:spLocks noChangeArrowheads="1"/>
          </p:cNvSpPr>
          <p:nvPr/>
        </p:nvSpPr>
        <p:spPr bwMode="gray">
          <a:xfrm>
            <a:off x="2282828" y="4954307"/>
            <a:ext cx="6050305" cy="490917"/>
          </a:xfrm>
          <a:prstGeom prst="roundRect">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ru-RU" sz="2000" b="1" dirty="0" smtClean="0">
                <a:solidFill>
                  <a:schemeClr val="tx2"/>
                </a:solidFill>
              </a:rPr>
              <a:t>Развитие непрерывного обучения в Польше</a:t>
            </a:r>
            <a:endParaRPr lang="en-GB" sz="2000" b="1" dirty="0">
              <a:solidFill>
                <a:schemeClr val="tx2"/>
              </a:solidFill>
            </a:endParaRPr>
          </a:p>
        </p:txBody>
      </p:sp>
      <p:sp>
        <p:nvSpPr>
          <p:cNvPr id="43" name="AutoShape 48"/>
          <p:cNvSpPr>
            <a:spLocks noChangeArrowheads="1"/>
          </p:cNvSpPr>
          <p:nvPr/>
        </p:nvSpPr>
        <p:spPr bwMode="gray">
          <a:xfrm>
            <a:off x="2265687" y="6206139"/>
            <a:ext cx="6067445" cy="535228"/>
          </a:xfrm>
          <a:prstGeom prst="roundRect">
            <a:avLst>
              <a:gd name="adj" fmla="val 50000"/>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ru-RU" sz="2000" b="1" dirty="0" smtClean="0">
                <a:solidFill>
                  <a:schemeClr val="tx2"/>
                </a:solidFill>
              </a:rPr>
              <a:t>Интеграция отраслевых </a:t>
            </a:r>
            <a:r>
              <a:rPr lang="ru-RU" sz="2000" b="1" dirty="0" smtClean="0">
                <a:solidFill>
                  <a:schemeClr val="tx2"/>
                </a:solidFill>
              </a:rPr>
              <a:t>стратегий</a:t>
            </a:r>
            <a:r>
              <a:rPr lang="en-US" sz="2000" b="1" dirty="0" smtClean="0">
                <a:solidFill>
                  <a:schemeClr val="tx2"/>
                </a:solidFill>
              </a:rPr>
              <a:t> </a:t>
            </a:r>
            <a:r>
              <a:rPr lang="ru-RU" sz="2000" b="1" dirty="0" smtClean="0">
                <a:solidFill>
                  <a:schemeClr val="tx2"/>
                </a:solidFill>
              </a:rPr>
              <a:t>и </a:t>
            </a:r>
            <a:r>
              <a:rPr lang="ru-RU" sz="2000" b="1" dirty="0" smtClean="0">
                <a:solidFill>
                  <a:schemeClr val="tx2"/>
                </a:solidFill>
              </a:rPr>
              <a:t>приоритетов </a:t>
            </a:r>
            <a:endParaRPr lang="en-US" sz="2000" b="1" dirty="0" smtClean="0">
              <a:solidFill>
                <a:schemeClr val="tx2"/>
              </a:solidFill>
            </a:endParaRPr>
          </a:p>
          <a:p>
            <a:pPr eaLnBrk="0" hangingPunct="0"/>
            <a:r>
              <a:rPr lang="ru-RU" sz="2000" b="1" dirty="0" smtClean="0">
                <a:solidFill>
                  <a:schemeClr val="tx2"/>
                </a:solidFill>
              </a:rPr>
              <a:t>непрерывного </a:t>
            </a:r>
            <a:r>
              <a:rPr lang="ru-RU" sz="2000" b="1" dirty="0" smtClean="0">
                <a:solidFill>
                  <a:schemeClr val="tx2"/>
                </a:solidFill>
              </a:rPr>
              <a:t>обучения</a:t>
            </a:r>
            <a:endParaRPr lang="en-GB" sz="2000" b="1" dirty="0">
              <a:solidFill>
                <a:schemeClr val="tx2"/>
              </a:solidFill>
            </a:endParaRPr>
          </a:p>
        </p:txBody>
      </p:sp>
    </p:spTree>
    <p:extLst>
      <p:ext uri="{BB962C8B-B14F-4D97-AF65-F5344CB8AC3E}">
        <p14:creationId xmlns:p14="http://schemas.microsoft.com/office/powerpoint/2010/main" val="92012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4</a:t>
            </a:fld>
            <a:endParaRPr lang="en-US" b="0" dirty="0" smtClean="0"/>
          </a:p>
        </p:txBody>
      </p:sp>
      <p:graphicFrame>
        <p:nvGraphicFramePr>
          <p:cNvPr id="3" name="Wykres 12"/>
          <p:cNvGraphicFramePr>
            <a:graphicFrameLocks/>
          </p:cNvGraphicFramePr>
          <p:nvPr>
            <p:extLst>
              <p:ext uri="{D42A27DB-BD31-4B8C-83A1-F6EECF244321}">
                <p14:modId xmlns:p14="http://schemas.microsoft.com/office/powerpoint/2010/main" val="1688228627"/>
              </p:ext>
            </p:extLst>
          </p:nvPr>
        </p:nvGraphicFramePr>
        <p:xfrm>
          <a:off x="523951" y="3506462"/>
          <a:ext cx="8228158" cy="2690741"/>
        </p:xfrm>
        <a:graphic>
          <a:graphicData uri="http://schemas.openxmlformats.org/drawingml/2006/chart">
            <c:chart xmlns:c="http://schemas.openxmlformats.org/drawingml/2006/chart" xmlns:r="http://schemas.openxmlformats.org/officeDocument/2006/relationships" r:id="rId2"/>
          </a:graphicData>
        </a:graphic>
      </p:graphicFrame>
      <p:sp>
        <p:nvSpPr>
          <p:cNvPr id="14" name="Prostokąt 13"/>
          <p:cNvSpPr/>
          <p:nvPr/>
        </p:nvSpPr>
        <p:spPr>
          <a:xfrm>
            <a:off x="1311207" y="3573016"/>
            <a:ext cx="257175" cy="2613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7174" name="Text Box 5"/>
          <p:cNvSpPr txBox="1">
            <a:spLocks noChangeArrowheads="1"/>
          </p:cNvSpPr>
          <p:nvPr/>
        </p:nvSpPr>
        <p:spPr bwMode="auto">
          <a:xfrm>
            <a:off x="523951" y="3200074"/>
            <a:ext cx="8228158" cy="306388"/>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dirty="0" smtClean="0">
                <a:solidFill>
                  <a:schemeClr val="accent1"/>
                </a:solidFill>
              </a:rPr>
              <a:t>Early school leavers in EU 2010-2020 – Poland has the most ambitious target for 2020 in EU</a:t>
            </a:r>
            <a:endParaRPr lang="en-GB" sz="1400" b="1" dirty="0">
              <a:solidFill>
                <a:schemeClr val="accent1"/>
              </a:solidFill>
            </a:endParaRPr>
          </a:p>
        </p:txBody>
      </p:sp>
      <p:sp>
        <p:nvSpPr>
          <p:cNvPr id="7179" name="Text Box 5"/>
          <p:cNvSpPr txBox="1">
            <a:spLocks noChangeArrowheads="1"/>
          </p:cNvSpPr>
          <p:nvPr/>
        </p:nvSpPr>
        <p:spPr bwMode="auto">
          <a:xfrm>
            <a:off x="497569" y="1484784"/>
            <a:ext cx="8280921"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GB" sz="2000" b="1" dirty="0" smtClean="0">
                <a:solidFill>
                  <a:srgbClr val="336699"/>
                </a:solidFill>
              </a:rPr>
              <a:t>Education targets of </a:t>
            </a:r>
            <a:r>
              <a:rPr lang="en-GB" sz="2000" b="1" dirty="0" smtClean="0">
                <a:solidFill>
                  <a:srgbClr val="FF0000"/>
                </a:solidFill>
              </a:rPr>
              <a:t>Europe 2020 strategy </a:t>
            </a:r>
            <a:r>
              <a:rPr lang="en-GB" sz="2000" b="1" dirty="0" smtClean="0">
                <a:solidFill>
                  <a:srgbClr val="336699"/>
                </a:solidFill>
              </a:rPr>
              <a:t>set in Poland are more ambitious than on EU level – example of ESL</a:t>
            </a:r>
            <a:endParaRPr lang="en-GB" sz="2000" b="1" dirty="0">
              <a:solidFill>
                <a:srgbClr val="336699"/>
              </a:solidFill>
            </a:endParaRPr>
          </a:p>
        </p:txBody>
      </p:sp>
      <p:sp>
        <p:nvSpPr>
          <p:cNvPr id="19" name="Rectangle 2"/>
          <p:cNvSpPr>
            <a:spLocks noGrp="1" noChangeArrowheads="1"/>
          </p:cNvSpPr>
          <p:nvPr>
            <p:ph type="title"/>
          </p:nvPr>
        </p:nvSpPr>
        <p:spPr>
          <a:xfrm>
            <a:off x="323528" y="178498"/>
            <a:ext cx="8387059" cy="946246"/>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marL="717550" eaLnBrk="0" hangingPunct="0"/>
            <a:r>
              <a:rPr lang="en-GB" sz="2800" b="1" dirty="0" smtClean="0">
                <a:solidFill>
                  <a:schemeClr val="tx2"/>
                </a:solidFill>
                <a:cs typeface="Arial" pitchFamily="34" charset="0"/>
              </a:rPr>
              <a:t>Poland in the perspective of EU education targets</a:t>
            </a:r>
            <a:endParaRPr lang="en-GB" sz="2800" b="1" dirty="0">
              <a:solidFill>
                <a:schemeClr val="tx2"/>
              </a:solidFill>
              <a:cs typeface="Arial" pitchFamily="34" charset="0"/>
            </a:endParaRPr>
          </a:p>
        </p:txBody>
      </p:sp>
      <p:grpSp>
        <p:nvGrpSpPr>
          <p:cNvPr id="7178" name="Group 53"/>
          <p:cNvGrpSpPr>
            <a:grpSpLocks/>
          </p:cNvGrpSpPr>
          <p:nvPr/>
        </p:nvGrpSpPr>
        <p:grpSpPr bwMode="auto">
          <a:xfrm>
            <a:off x="558053" y="369535"/>
            <a:ext cx="574675" cy="552450"/>
            <a:chOff x="2078" y="1680"/>
            <a:chExt cx="1615" cy="1615"/>
          </a:xfrm>
        </p:grpSpPr>
        <p:sp>
          <p:nvSpPr>
            <p:cNvPr id="7181"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7182"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23" name="Oval 56"/>
            <p:cNvSpPr>
              <a:spLocks noChangeArrowheads="1"/>
            </p:cNvSpPr>
            <p:nvPr/>
          </p:nvSpPr>
          <p:spPr bwMode="gray">
            <a:xfrm>
              <a:off x="2252" y="1856"/>
              <a:ext cx="1267"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7184"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6" name="Oval 58"/>
            <p:cNvSpPr>
              <a:spLocks noChangeArrowheads="1"/>
            </p:cNvSpPr>
            <p:nvPr/>
          </p:nvSpPr>
          <p:spPr bwMode="gray">
            <a:xfrm>
              <a:off x="2332"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7186"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20" name="Text Box 5"/>
          <p:cNvSpPr txBox="1">
            <a:spLocks noChangeArrowheads="1"/>
          </p:cNvSpPr>
          <p:nvPr/>
        </p:nvSpPr>
        <p:spPr bwMode="auto">
          <a:xfrm>
            <a:off x="529181" y="2280592"/>
            <a:ext cx="8352929"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GB" sz="2000" dirty="0">
                <a:solidFill>
                  <a:srgbClr val="336699"/>
                </a:solidFill>
              </a:rPr>
              <a:t>Poland aims to decrease </a:t>
            </a:r>
            <a:r>
              <a:rPr lang="en-GB" sz="2000" dirty="0">
                <a:solidFill>
                  <a:srgbClr val="FF0000"/>
                </a:solidFill>
              </a:rPr>
              <a:t>the number of ESL </a:t>
            </a:r>
            <a:r>
              <a:rPr lang="en-GB" sz="2000" dirty="0">
                <a:solidFill>
                  <a:srgbClr val="336699"/>
                </a:solidFill>
              </a:rPr>
              <a:t>to 4.5% </a:t>
            </a:r>
            <a:r>
              <a:rPr lang="en-GB" sz="2000" dirty="0" smtClean="0">
                <a:solidFill>
                  <a:srgbClr val="336699"/>
                </a:solidFill>
              </a:rPr>
              <a:t>in </a:t>
            </a:r>
            <a:r>
              <a:rPr lang="en-GB" sz="2000" dirty="0">
                <a:solidFill>
                  <a:srgbClr val="336699"/>
                </a:solidFill>
              </a:rPr>
              <a:t>2020 compared to the EU target of less than 10%</a:t>
            </a:r>
            <a:endParaRPr lang="en-GB" sz="2000" b="1" dirty="0">
              <a:solidFill>
                <a:srgbClr val="336699"/>
              </a:solidFill>
            </a:endParaRPr>
          </a:p>
        </p:txBody>
      </p:sp>
    </p:spTree>
    <p:extLst>
      <p:ext uri="{BB962C8B-B14F-4D97-AF65-F5344CB8AC3E}">
        <p14:creationId xmlns:p14="http://schemas.microsoft.com/office/powerpoint/2010/main" val="1381739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5</a:t>
            </a:fld>
            <a:endParaRPr lang="en-US" b="0" dirty="0" smtClean="0"/>
          </a:p>
        </p:txBody>
      </p:sp>
      <p:graphicFrame>
        <p:nvGraphicFramePr>
          <p:cNvPr id="3" name="Wykres 12"/>
          <p:cNvGraphicFramePr>
            <a:graphicFrameLocks/>
          </p:cNvGraphicFramePr>
          <p:nvPr>
            <p:extLst>
              <p:ext uri="{D42A27DB-BD31-4B8C-83A1-F6EECF244321}">
                <p14:modId xmlns:p14="http://schemas.microsoft.com/office/powerpoint/2010/main" val="1688228627"/>
              </p:ext>
            </p:extLst>
          </p:nvPr>
        </p:nvGraphicFramePr>
        <p:xfrm>
          <a:off x="523951" y="3506462"/>
          <a:ext cx="8228158" cy="2690741"/>
        </p:xfrm>
        <a:graphic>
          <a:graphicData uri="http://schemas.openxmlformats.org/drawingml/2006/chart">
            <c:chart xmlns:c="http://schemas.openxmlformats.org/drawingml/2006/chart" xmlns:r="http://schemas.openxmlformats.org/officeDocument/2006/relationships" r:id="rId2"/>
          </a:graphicData>
        </a:graphic>
      </p:graphicFrame>
      <p:sp>
        <p:nvSpPr>
          <p:cNvPr id="14" name="Prostokąt 13"/>
          <p:cNvSpPr/>
          <p:nvPr/>
        </p:nvSpPr>
        <p:spPr>
          <a:xfrm>
            <a:off x="1311207" y="3573016"/>
            <a:ext cx="257175" cy="2613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7174" name="Text Box 5"/>
          <p:cNvSpPr txBox="1">
            <a:spLocks noChangeArrowheads="1"/>
          </p:cNvSpPr>
          <p:nvPr/>
        </p:nvSpPr>
        <p:spPr bwMode="auto">
          <a:xfrm>
            <a:off x="523951" y="2987976"/>
            <a:ext cx="8228158" cy="523220"/>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400" b="1" dirty="0" smtClean="0">
                <a:solidFill>
                  <a:schemeClr val="accent1"/>
                </a:solidFill>
              </a:rPr>
              <a:t>Количество бросивших школу в ЕС в </a:t>
            </a:r>
            <a:r>
              <a:rPr lang="en-GB" sz="1400" b="1" dirty="0" smtClean="0">
                <a:solidFill>
                  <a:schemeClr val="accent1"/>
                </a:solidFill>
              </a:rPr>
              <a:t>2010-2020</a:t>
            </a:r>
            <a:r>
              <a:rPr lang="ru-RU" sz="1400" b="1" dirty="0" smtClean="0">
                <a:solidFill>
                  <a:schemeClr val="accent1"/>
                </a:solidFill>
              </a:rPr>
              <a:t> </a:t>
            </a:r>
            <a:r>
              <a:rPr lang="en-GB" sz="1400" b="1" dirty="0" smtClean="0">
                <a:solidFill>
                  <a:schemeClr val="accent1"/>
                </a:solidFill>
              </a:rPr>
              <a:t>– </a:t>
            </a:r>
            <a:r>
              <a:rPr lang="ru-RU" sz="1400" b="1" dirty="0" smtClean="0">
                <a:solidFill>
                  <a:schemeClr val="accent1"/>
                </a:solidFill>
              </a:rPr>
              <a:t>у Польши самые амбициозные планы в ЕС к 2020 году</a:t>
            </a:r>
            <a:endParaRPr lang="en-GB" sz="1400" b="1" dirty="0">
              <a:solidFill>
                <a:schemeClr val="accent1"/>
              </a:solidFill>
            </a:endParaRPr>
          </a:p>
        </p:txBody>
      </p:sp>
      <p:sp>
        <p:nvSpPr>
          <p:cNvPr id="7179" name="Text Box 5"/>
          <p:cNvSpPr txBox="1">
            <a:spLocks noChangeArrowheads="1"/>
          </p:cNvSpPr>
          <p:nvPr/>
        </p:nvSpPr>
        <p:spPr bwMode="auto">
          <a:xfrm>
            <a:off x="428596" y="1142984"/>
            <a:ext cx="8280921" cy="10156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sz="2000" b="1" dirty="0" smtClean="0">
                <a:solidFill>
                  <a:srgbClr val="336699"/>
                </a:solidFill>
              </a:rPr>
              <a:t>В Польше цели образования в рамках стратегии </a:t>
            </a:r>
            <a:r>
              <a:rPr lang="en-US" sz="2000" b="1" dirty="0" smtClean="0">
                <a:solidFill>
                  <a:srgbClr val="336699"/>
                </a:solidFill>
              </a:rPr>
              <a:t>“</a:t>
            </a:r>
            <a:r>
              <a:rPr lang="ru-RU" sz="2000" b="1" dirty="0" smtClean="0">
                <a:solidFill>
                  <a:srgbClr val="336699"/>
                </a:solidFill>
              </a:rPr>
              <a:t>Европа 2020</a:t>
            </a:r>
            <a:r>
              <a:rPr lang="en-US" sz="2000" b="1" dirty="0" smtClean="0">
                <a:solidFill>
                  <a:srgbClr val="336699"/>
                </a:solidFill>
              </a:rPr>
              <a:t>”</a:t>
            </a:r>
            <a:r>
              <a:rPr lang="ru-RU" sz="2000" b="1" dirty="0" smtClean="0">
                <a:solidFill>
                  <a:srgbClr val="336699"/>
                </a:solidFill>
              </a:rPr>
              <a:t> более амбициозны, чем на уровне ЕС - пример ESL (количество прервавших школьное образование)</a:t>
            </a:r>
            <a:endParaRPr lang="en-GB" sz="2000" b="1" dirty="0">
              <a:solidFill>
                <a:srgbClr val="336699"/>
              </a:solidFill>
            </a:endParaRPr>
          </a:p>
        </p:txBody>
      </p:sp>
      <p:sp>
        <p:nvSpPr>
          <p:cNvPr id="19" name="Rectangle 2"/>
          <p:cNvSpPr>
            <a:spLocks noGrp="1" noChangeArrowheads="1"/>
          </p:cNvSpPr>
          <p:nvPr>
            <p:ph type="title"/>
          </p:nvPr>
        </p:nvSpPr>
        <p:spPr>
          <a:xfrm>
            <a:off x="323528" y="178498"/>
            <a:ext cx="8387059" cy="946246"/>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marL="717550" eaLnBrk="0" hangingPunct="0"/>
            <a:r>
              <a:rPr lang="ru-RU" sz="2800" b="1" dirty="0" smtClean="0">
                <a:solidFill>
                  <a:schemeClr val="tx2"/>
                </a:solidFill>
                <a:cs typeface="Arial" pitchFamily="34" charset="0"/>
              </a:rPr>
              <a:t>Польша в свете образовательных целей ЕС</a:t>
            </a:r>
            <a:endParaRPr lang="en-GB" sz="2800" b="1" dirty="0">
              <a:solidFill>
                <a:schemeClr val="tx2"/>
              </a:solidFill>
              <a:cs typeface="Arial" pitchFamily="34" charset="0"/>
            </a:endParaRPr>
          </a:p>
        </p:txBody>
      </p:sp>
      <p:grpSp>
        <p:nvGrpSpPr>
          <p:cNvPr id="2" name="Group 53"/>
          <p:cNvGrpSpPr>
            <a:grpSpLocks/>
          </p:cNvGrpSpPr>
          <p:nvPr/>
        </p:nvGrpSpPr>
        <p:grpSpPr bwMode="auto">
          <a:xfrm>
            <a:off x="558053" y="369535"/>
            <a:ext cx="574675" cy="552450"/>
            <a:chOff x="2078" y="1680"/>
            <a:chExt cx="1615" cy="1615"/>
          </a:xfrm>
        </p:grpSpPr>
        <p:sp>
          <p:nvSpPr>
            <p:cNvPr id="7181"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7182"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23" name="Oval 56"/>
            <p:cNvSpPr>
              <a:spLocks noChangeArrowheads="1"/>
            </p:cNvSpPr>
            <p:nvPr/>
          </p:nvSpPr>
          <p:spPr bwMode="gray">
            <a:xfrm>
              <a:off x="2252" y="1856"/>
              <a:ext cx="1267"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7184"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6" name="Oval 58"/>
            <p:cNvSpPr>
              <a:spLocks noChangeArrowheads="1"/>
            </p:cNvSpPr>
            <p:nvPr/>
          </p:nvSpPr>
          <p:spPr bwMode="gray">
            <a:xfrm>
              <a:off x="2332"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7186"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20" name="Text Box 5"/>
          <p:cNvSpPr txBox="1">
            <a:spLocks noChangeArrowheads="1"/>
          </p:cNvSpPr>
          <p:nvPr/>
        </p:nvSpPr>
        <p:spPr bwMode="auto">
          <a:xfrm>
            <a:off x="500034" y="2071678"/>
            <a:ext cx="8352929" cy="10156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sz="2000" dirty="0" smtClean="0">
                <a:solidFill>
                  <a:srgbClr val="336699"/>
                </a:solidFill>
              </a:rPr>
              <a:t>К 2020 году Польша стремится сократить количество прервавших школьное образование</a:t>
            </a:r>
            <a:r>
              <a:rPr lang="ru-RU" sz="2000" dirty="0" smtClean="0">
                <a:solidFill>
                  <a:srgbClr val="FF0000"/>
                </a:solidFill>
              </a:rPr>
              <a:t> </a:t>
            </a:r>
            <a:r>
              <a:rPr lang="ru-RU" sz="2000" dirty="0" smtClean="0">
                <a:solidFill>
                  <a:srgbClr val="336699"/>
                </a:solidFill>
              </a:rPr>
              <a:t>до 4,5%, тогда как ЕС – чуть менее чем до отметки 10%.</a:t>
            </a:r>
            <a:endParaRPr lang="en-GB" sz="2000" b="1" dirty="0">
              <a:solidFill>
                <a:srgbClr val="336699"/>
              </a:solidFill>
            </a:endParaRPr>
          </a:p>
        </p:txBody>
      </p:sp>
    </p:spTree>
    <p:extLst>
      <p:ext uri="{BB962C8B-B14F-4D97-AF65-F5344CB8AC3E}">
        <p14:creationId xmlns:p14="http://schemas.microsoft.com/office/powerpoint/2010/main" val="1381739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6</a:t>
            </a:fld>
            <a:endParaRPr lang="en-US" b="0" dirty="0" smtClean="0"/>
          </a:p>
        </p:txBody>
      </p:sp>
      <p:graphicFrame>
        <p:nvGraphicFramePr>
          <p:cNvPr id="2" name="Wykres 15"/>
          <p:cNvGraphicFramePr>
            <a:graphicFrameLocks/>
          </p:cNvGraphicFramePr>
          <p:nvPr>
            <p:extLst>
              <p:ext uri="{D42A27DB-BD31-4B8C-83A1-F6EECF244321}">
                <p14:modId xmlns:p14="http://schemas.microsoft.com/office/powerpoint/2010/main" val="2076478324"/>
              </p:ext>
            </p:extLst>
          </p:nvPr>
        </p:nvGraphicFramePr>
        <p:xfrm>
          <a:off x="552475" y="3448944"/>
          <a:ext cx="8145189" cy="2752415"/>
        </p:xfrm>
        <a:graphic>
          <a:graphicData uri="http://schemas.openxmlformats.org/drawingml/2006/chart">
            <c:chart xmlns:c="http://schemas.openxmlformats.org/drawingml/2006/chart" xmlns:r="http://schemas.openxmlformats.org/officeDocument/2006/relationships" r:id="rId2"/>
          </a:graphicData>
        </a:graphic>
      </p:graphicFrame>
      <p:sp>
        <p:nvSpPr>
          <p:cNvPr id="7176" name="Text Box 5"/>
          <p:cNvSpPr txBox="1">
            <a:spLocks noChangeArrowheads="1"/>
          </p:cNvSpPr>
          <p:nvPr/>
        </p:nvSpPr>
        <p:spPr bwMode="auto">
          <a:xfrm>
            <a:off x="546230" y="3140968"/>
            <a:ext cx="8164357" cy="307777"/>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sz="1400" b="1" dirty="0">
                <a:solidFill>
                  <a:schemeClr val="accent1"/>
                </a:solidFill>
              </a:rPr>
              <a:t>S</a:t>
            </a:r>
            <a:r>
              <a:rPr lang="en-US" sz="1400" b="1" dirty="0" smtClean="0">
                <a:solidFill>
                  <a:schemeClr val="accent1"/>
                </a:solidFill>
              </a:rPr>
              <a:t>hare of</a:t>
            </a:r>
            <a:r>
              <a:rPr lang="pl-PL" sz="1400" b="1" dirty="0" smtClean="0">
                <a:solidFill>
                  <a:schemeClr val="accent1"/>
                </a:solidFill>
              </a:rPr>
              <a:t> </a:t>
            </a:r>
            <a:r>
              <a:rPr lang="en-US" sz="1400" b="1" dirty="0" smtClean="0">
                <a:solidFill>
                  <a:schemeClr val="accent1"/>
                </a:solidFill>
              </a:rPr>
              <a:t>30-34</a:t>
            </a:r>
            <a:r>
              <a:rPr lang="pl-PL" sz="1400" b="1" dirty="0" smtClean="0">
                <a:solidFill>
                  <a:schemeClr val="accent1"/>
                </a:solidFill>
              </a:rPr>
              <a:t>-</a:t>
            </a:r>
            <a:r>
              <a:rPr lang="en-US" sz="1400" b="1" dirty="0" smtClean="0">
                <a:solidFill>
                  <a:schemeClr val="accent1"/>
                </a:solidFill>
              </a:rPr>
              <a:t>year</a:t>
            </a:r>
            <a:r>
              <a:rPr lang="pl-PL" sz="1400" b="1" dirty="0" smtClean="0">
                <a:solidFill>
                  <a:schemeClr val="accent1"/>
                </a:solidFill>
              </a:rPr>
              <a:t>-</a:t>
            </a:r>
            <a:r>
              <a:rPr lang="en-US" sz="1400" b="1" dirty="0" smtClean="0">
                <a:solidFill>
                  <a:schemeClr val="accent1"/>
                </a:solidFill>
              </a:rPr>
              <a:t>old</a:t>
            </a:r>
            <a:r>
              <a:rPr lang="pl-PL" sz="1400" b="1" dirty="0" smtClean="0">
                <a:solidFill>
                  <a:schemeClr val="accent1"/>
                </a:solidFill>
              </a:rPr>
              <a:t>s</a:t>
            </a:r>
            <a:r>
              <a:rPr lang="en-US" sz="1400" b="1" dirty="0" smtClean="0">
                <a:solidFill>
                  <a:schemeClr val="accent1"/>
                </a:solidFill>
              </a:rPr>
              <a:t> </a:t>
            </a:r>
            <a:r>
              <a:rPr lang="pl-PL" sz="1400" b="1" dirty="0" smtClean="0">
                <a:solidFill>
                  <a:schemeClr val="accent1"/>
                </a:solidFill>
              </a:rPr>
              <a:t>in EU </a:t>
            </a:r>
            <a:r>
              <a:rPr lang="en-US" sz="1400" b="1" dirty="0" smtClean="0">
                <a:solidFill>
                  <a:schemeClr val="accent1"/>
                </a:solidFill>
              </a:rPr>
              <a:t>having </a:t>
            </a:r>
            <a:r>
              <a:rPr lang="en-US" sz="1400" b="1" dirty="0">
                <a:solidFill>
                  <a:schemeClr val="accent1"/>
                </a:solidFill>
              </a:rPr>
              <a:t>completed tertiary or equivalent </a:t>
            </a:r>
            <a:r>
              <a:rPr lang="en-US" sz="1400" b="1" dirty="0" smtClean="0">
                <a:solidFill>
                  <a:schemeClr val="accent1"/>
                </a:solidFill>
              </a:rPr>
              <a:t>education</a:t>
            </a:r>
            <a:r>
              <a:rPr lang="pl-PL" sz="1400" b="1" dirty="0" smtClean="0">
                <a:solidFill>
                  <a:schemeClr val="accent1"/>
                </a:solidFill>
              </a:rPr>
              <a:t> 2010-2020</a:t>
            </a:r>
            <a:endParaRPr lang="en-US" sz="1400" b="1" dirty="0">
              <a:solidFill>
                <a:schemeClr val="accent1"/>
              </a:solidFill>
            </a:endParaRPr>
          </a:p>
        </p:txBody>
      </p:sp>
      <p:sp>
        <p:nvSpPr>
          <p:cNvPr id="18" name="Prostokąt 17"/>
          <p:cNvSpPr/>
          <p:nvPr/>
        </p:nvSpPr>
        <p:spPr>
          <a:xfrm>
            <a:off x="2141209" y="3501008"/>
            <a:ext cx="288925" cy="27003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7179" name="Text Box 5"/>
          <p:cNvSpPr txBox="1">
            <a:spLocks noChangeArrowheads="1"/>
          </p:cNvSpPr>
          <p:nvPr/>
        </p:nvSpPr>
        <p:spPr bwMode="auto">
          <a:xfrm>
            <a:off x="451942" y="2204864"/>
            <a:ext cx="8352929"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l-PL" sz="2000" dirty="0" smtClean="0">
                <a:solidFill>
                  <a:srgbClr val="336699"/>
                </a:solidFill>
              </a:rPr>
              <a:t>Poland </a:t>
            </a:r>
            <a:r>
              <a:rPr lang="en-GB" sz="2000" dirty="0" smtClean="0">
                <a:solidFill>
                  <a:srgbClr val="336699"/>
                </a:solidFill>
              </a:rPr>
              <a:t>aims </a:t>
            </a:r>
            <a:r>
              <a:rPr lang="en-GB" sz="2000" dirty="0">
                <a:solidFill>
                  <a:srgbClr val="336699"/>
                </a:solidFill>
              </a:rPr>
              <a:t>to increase </a:t>
            </a:r>
            <a:r>
              <a:rPr lang="en-GB" sz="2000" dirty="0">
                <a:solidFill>
                  <a:srgbClr val="FF0000"/>
                </a:solidFill>
              </a:rPr>
              <a:t>tertiary education attainment </a:t>
            </a:r>
            <a:r>
              <a:rPr lang="en-GB" sz="2000" dirty="0">
                <a:solidFill>
                  <a:srgbClr val="336699"/>
                </a:solidFill>
              </a:rPr>
              <a:t>to 45% in 2020 compared to the EU target of at least 40%</a:t>
            </a:r>
            <a:endParaRPr lang="en-GB" sz="2000" b="1" dirty="0">
              <a:solidFill>
                <a:srgbClr val="336699"/>
              </a:solidFill>
            </a:endParaRPr>
          </a:p>
        </p:txBody>
      </p:sp>
      <p:sp>
        <p:nvSpPr>
          <p:cNvPr id="20" name="Rectangle 2"/>
          <p:cNvSpPr>
            <a:spLocks noGrp="1" noChangeArrowheads="1"/>
          </p:cNvSpPr>
          <p:nvPr>
            <p:ph type="title"/>
          </p:nvPr>
        </p:nvSpPr>
        <p:spPr>
          <a:xfrm>
            <a:off x="402453" y="188640"/>
            <a:ext cx="8387059" cy="946246"/>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marL="717550" eaLnBrk="0" hangingPunct="0"/>
            <a:r>
              <a:rPr lang="en-GB" sz="2800" b="1" dirty="0" smtClean="0">
                <a:solidFill>
                  <a:schemeClr val="tx2"/>
                </a:solidFill>
                <a:cs typeface="Arial" pitchFamily="34" charset="0"/>
              </a:rPr>
              <a:t>Poland in the perspective of EU education targets</a:t>
            </a:r>
            <a:endParaRPr lang="en-GB" sz="2800" b="1" dirty="0">
              <a:solidFill>
                <a:schemeClr val="tx2"/>
              </a:solidFill>
              <a:cs typeface="Arial" pitchFamily="34" charset="0"/>
            </a:endParaRPr>
          </a:p>
        </p:txBody>
      </p:sp>
      <p:grpSp>
        <p:nvGrpSpPr>
          <p:cNvPr id="21" name="Group 53"/>
          <p:cNvGrpSpPr>
            <a:grpSpLocks/>
          </p:cNvGrpSpPr>
          <p:nvPr/>
        </p:nvGrpSpPr>
        <p:grpSpPr bwMode="auto">
          <a:xfrm>
            <a:off x="583151" y="366429"/>
            <a:ext cx="574675" cy="552450"/>
            <a:chOff x="2078" y="1680"/>
            <a:chExt cx="1615" cy="1615"/>
          </a:xfrm>
        </p:grpSpPr>
        <p:sp>
          <p:nvSpPr>
            <p:cNvPr id="22"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24"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25" name="Oval 56"/>
            <p:cNvSpPr>
              <a:spLocks noChangeArrowheads="1"/>
            </p:cNvSpPr>
            <p:nvPr/>
          </p:nvSpPr>
          <p:spPr bwMode="gray">
            <a:xfrm>
              <a:off x="2252" y="1856"/>
              <a:ext cx="1267"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8" name="Oval 58"/>
            <p:cNvSpPr>
              <a:spLocks noChangeArrowheads="1"/>
            </p:cNvSpPr>
            <p:nvPr/>
          </p:nvSpPr>
          <p:spPr bwMode="gray">
            <a:xfrm>
              <a:off x="2332"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30" name="Text Box 5"/>
          <p:cNvSpPr txBox="1">
            <a:spLocks noChangeArrowheads="1"/>
          </p:cNvSpPr>
          <p:nvPr/>
        </p:nvSpPr>
        <p:spPr bwMode="auto">
          <a:xfrm>
            <a:off x="523951" y="1412776"/>
            <a:ext cx="8280921"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GB" sz="2000" b="1" dirty="0" smtClean="0">
                <a:solidFill>
                  <a:srgbClr val="336699"/>
                </a:solidFill>
              </a:rPr>
              <a:t>Education targets of </a:t>
            </a:r>
            <a:r>
              <a:rPr lang="en-GB" sz="2000" b="1" dirty="0" smtClean="0">
                <a:solidFill>
                  <a:srgbClr val="FF0000"/>
                </a:solidFill>
              </a:rPr>
              <a:t>Europe 2020 strategy </a:t>
            </a:r>
            <a:r>
              <a:rPr lang="en-GB" sz="2000" b="1" dirty="0" smtClean="0">
                <a:solidFill>
                  <a:srgbClr val="336699"/>
                </a:solidFill>
              </a:rPr>
              <a:t>set in Poland are more ambitious than on EU level – example of tertiary attainment</a:t>
            </a:r>
            <a:endParaRPr lang="en-GB" sz="2000" b="1" dirty="0">
              <a:solidFill>
                <a:srgbClr val="336699"/>
              </a:solidFill>
            </a:endParaRPr>
          </a:p>
        </p:txBody>
      </p:sp>
    </p:spTree>
    <p:extLst>
      <p:ext uri="{BB962C8B-B14F-4D97-AF65-F5344CB8AC3E}">
        <p14:creationId xmlns:p14="http://schemas.microsoft.com/office/powerpoint/2010/main" val="305162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7</a:t>
            </a:fld>
            <a:endParaRPr lang="en-US" b="0" dirty="0" smtClean="0"/>
          </a:p>
        </p:txBody>
      </p:sp>
      <p:graphicFrame>
        <p:nvGraphicFramePr>
          <p:cNvPr id="2" name="Wykres 15"/>
          <p:cNvGraphicFramePr>
            <a:graphicFrameLocks/>
          </p:cNvGraphicFramePr>
          <p:nvPr>
            <p:extLst>
              <p:ext uri="{D42A27DB-BD31-4B8C-83A1-F6EECF244321}">
                <p14:modId xmlns:p14="http://schemas.microsoft.com/office/powerpoint/2010/main" val="2076478324"/>
              </p:ext>
            </p:extLst>
          </p:nvPr>
        </p:nvGraphicFramePr>
        <p:xfrm>
          <a:off x="552475" y="3448944"/>
          <a:ext cx="8145189" cy="2752415"/>
        </p:xfrm>
        <a:graphic>
          <a:graphicData uri="http://schemas.openxmlformats.org/drawingml/2006/chart">
            <c:chart xmlns:c="http://schemas.openxmlformats.org/drawingml/2006/chart" xmlns:r="http://schemas.openxmlformats.org/officeDocument/2006/relationships" r:id="rId2"/>
          </a:graphicData>
        </a:graphic>
      </p:graphicFrame>
      <p:sp>
        <p:nvSpPr>
          <p:cNvPr id="7176" name="Text Box 5"/>
          <p:cNvSpPr txBox="1">
            <a:spLocks noChangeArrowheads="1"/>
          </p:cNvSpPr>
          <p:nvPr/>
        </p:nvSpPr>
        <p:spPr bwMode="auto">
          <a:xfrm>
            <a:off x="546230" y="3140968"/>
            <a:ext cx="8164357" cy="307777"/>
          </a:xfrm>
          <a:prstGeom prst="rect">
            <a:avLst/>
          </a:prstGeom>
          <a:gradFill rotWithShape="0">
            <a:gsLst>
              <a:gs pos="0">
                <a:srgbClr val="98ACCE"/>
              </a:gs>
              <a:gs pos="50000">
                <a:srgbClr val="C1CCDF"/>
              </a:gs>
              <a:gs pos="100000">
                <a:srgbClr val="E1E6E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400" b="1" dirty="0" smtClean="0">
                <a:solidFill>
                  <a:schemeClr val="accent1"/>
                </a:solidFill>
              </a:rPr>
              <a:t>Доля 30-34летних, имеющих высшее или эквивалентное ему образование 2010-2020</a:t>
            </a:r>
            <a:endParaRPr lang="en-US" sz="1400" b="1" dirty="0">
              <a:solidFill>
                <a:schemeClr val="accent1"/>
              </a:solidFill>
            </a:endParaRPr>
          </a:p>
        </p:txBody>
      </p:sp>
      <p:sp>
        <p:nvSpPr>
          <p:cNvPr id="18" name="Prostokąt 17"/>
          <p:cNvSpPr/>
          <p:nvPr/>
        </p:nvSpPr>
        <p:spPr>
          <a:xfrm>
            <a:off x="2141209" y="3501008"/>
            <a:ext cx="288925" cy="27003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7179" name="Text Box 5"/>
          <p:cNvSpPr txBox="1">
            <a:spLocks noChangeArrowheads="1"/>
          </p:cNvSpPr>
          <p:nvPr/>
        </p:nvSpPr>
        <p:spPr bwMode="auto">
          <a:xfrm>
            <a:off x="428596" y="2143116"/>
            <a:ext cx="8352929"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sz="2000" dirty="0" smtClean="0">
                <a:solidFill>
                  <a:srgbClr val="336699"/>
                </a:solidFill>
              </a:rPr>
              <a:t>Польша стремится увеличить количество </a:t>
            </a:r>
            <a:r>
              <a:rPr lang="ru-RU" sz="2000" dirty="0" smtClean="0">
                <a:solidFill>
                  <a:srgbClr val="FF0000"/>
                </a:solidFill>
              </a:rPr>
              <a:t>получивших высшее образование</a:t>
            </a:r>
            <a:r>
              <a:rPr lang="ru-RU" sz="2000" dirty="0" smtClean="0">
                <a:solidFill>
                  <a:srgbClr val="336699"/>
                </a:solidFill>
              </a:rPr>
              <a:t> до 45% (в сравнении с целями ЕС - 40%)</a:t>
            </a:r>
            <a:endParaRPr lang="en-GB" sz="2000" b="1" dirty="0">
              <a:solidFill>
                <a:srgbClr val="336699"/>
              </a:solidFill>
            </a:endParaRPr>
          </a:p>
        </p:txBody>
      </p:sp>
      <p:sp>
        <p:nvSpPr>
          <p:cNvPr id="20" name="Rectangle 2"/>
          <p:cNvSpPr>
            <a:spLocks noGrp="1" noChangeArrowheads="1"/>
          </p:cNvSpPr>
          <p:nvPr>
            <p:ph type="title"/>
          </p:nvPr>
        </p:nvSpPr>
        <p:spPr>
          <a:xfrm>
            <a:off x="402453" y="188640"/>
            <a:ext cx="8387059" cy="946246"/>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marL="717550" eaLnBrk="0" hangingPunct="0"/>
            <a:r>
              <a:rPr lang="ru-RU" sz="2800" b="1" dirty="0" smtClean="0">
                <a:solidFill>
                  <a:schemeClr val="tx2"/>
                </a:solidFill>
                <a:cs typeface="Arial" pitchFamily="34" charset="0"/>
              </a:rPr>
              <a:t>Польша в свете образовательных целей ЕС</a:t>
            </a:r>
            <a:endParaRPr lang="en-GB" sz="2800" b="1" dirty="0">
              <a:solidFill>
                <a:schemeClr val="tx2"/>
              </a:solidFill>
              <a:cs typeface="Arial" pitchFamily="34" charset="0"/>
            </a:endParaRPr>
          </a:p>
        </p:txBody>
      </p:sp>
      <p:grpSp>
        <p:nvGrpSpPr>
          <p:cNvPr id="3" name="Group 53"/>
          <p:cNvGrpSpPr>
            <a:grpSpLocks/>
          </p:cNvGrpSpPr>
          <p:nvPr/>
        </p:nvGrpSpPr>
        <p:grpSpPr bwMode="auto">
          <a:xfrm>
            <a:off x="583151" y="366429"/>
            <a:ext cx="574675" cy="552450"/>
            <a:chOff x="2078" y="1680"/>
            <a:chExt cx="1615" cy="1615"/>
          </a:xfrm>
        </p:grpSpPr>
        <p:sp>
          <p:nvSpPr>
            <p:cNvPr id="22"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24"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25" name="Oval 56"/>
            <p:cNvSpPr>
              <a:spLocks noChangeArrowheads="1"/>
            </p:cNvSpPr>
            <p:nvPr/>
          </p:nvSpPr>
          <p:spPr bwMode="gray">
            <a:xfrm>
              <a:off x="2252" y="1856"/>
              <a:ext cx="1267"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8" name="Oval 58"/>
            <p:cNvSpPr>
              <a:spLocks noChangeArrowheads="1"/>
            </p:cNvSpPr>
            <p:nvPr/>
          </p:nvSpPr>
          <p:spPr bwMode="gray">
            <a:xfrm>
              <a:off x="2332"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30" name="Text Box 5"/>
          <p:cNvSpPr txBox="1">
            <a:spLocks noChangeArrowheads="1"/>
          </p:cNvSpPr>
          <p:nvPr/>
        </p:nvSpPr>
        <p:spPr bwMode="auto">
          <a:xfrm>
            <a:off x="500034" y="1071546"/>
            <a:ext cx="8280921" cy="10156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sz="2000" b="1" dirty="0" smtClean="0">
                <a:solidFill>
                  <a:srgbClr val="336699"/>
                </a:solidFill>
              </a:rPr>
              <a:t>В Польше цели образования в рамках </a:t>
            </a:r>
            <a:r>
              <a:rPr lang="ru-RU" sz="2000" b="1" dirty="0" smtClean="0">
                <a:solidFill>
                  <a:srgbClr val="FF0000"/>
                </a:solidFill>
              </a:rPr>
              <a:t>стратегии «Европа 2020» </a:t>
            </a:r>
            <a:r>
              <a:rPr lang="ru-RU" sz="2000" b="1" dirty="0" smtClean="0">
                <a:solidFill>
                  <a:srgbClr val="336699"/>
                </a:solidFill>
              </a:rPr>
              <a:t>более амбициозны, чем на уровне ЕС – пример высшего образования</a:t>
            </a:r>
            <a:endParaRPr lang="en-GB" sz="2000" b="1" dirty="0">
              <a:solidFill>
                <a:srgbClr val="336699"/>
              </a:solidFill>
            </a:endParaRPr>
          </a:p>
        </p:txBody>
      </p:sp>
    </p:spTree>
    <p:extLst>
      <p:ext uri="{BB962C8B-B14F-4D97-AF65-F5344CB8AC3E}">
        <p14:creationId xmlns:p14="http://schemas.microsoft.com/office/powerpoint/2010/main" val="305162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8</a:t>
            </a:fld>
            <a:endParaRPr lang="en-US" b="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49" y="2065589"/>
            <a:ext cx="7932815" cy="431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2"/>
          <p:cNvSpPr>
            <a:spLocks noGrp="1" noChangeArrowheads="1"/>
          </p:cNvSpPr>
          <p:nvPr>
            <p:ph type="title"/>
          </p:nvPr>
        </p:nvSpPr>
        <p:spPr>
          <a:xfrm>
            <a:off x="402453" y="188640"/>
            <a:ext cx="8387059" cy="946246"/>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marL="717550" eaLnBrk="0" hangingPunct="0"/>
            <a:r>
              <a:rPr lang="en-GB" sz="2800" b="1" dirty="0">
                <a:solidFill>
                  <a:schemeClr val="tx2"/>
                </a:solidFill>
                <a:cs typeface="Arial" pitchFamily="34" charset="0"/>
              </a:rPr>
              <a:t>Poland in the perspective of EU education targets</a:t>
            </a:r>
          </a:p>
        </p:txBody>
      </p:sp>
      <p:grpSp>
        <p:nvGrpSpPr>
          <p:cNvPr id="15" name="Group 53"/>
          <p:cNvGrpSpPr>
            <a:grpSpLocks/>
          </p:cNvGrpSpPr>
          <p:nvPr/>
        </p:nvGrpSpPr>
        <p:grpSpPr bwMode="auto">
          <a:xfrm>
            <a:off x="583863" y="366258"/>
            <a:ext cx="574675" cy="552450"/>
            <a:chOff x="2078" y="1680"/>
            <a:chExt cx="1615" cy="1615"/>
          </a:xfrm>
        </p:grpSpPr>
        <p:sp>
          <p:nvSpPr>
            <p:cNvPr id="16"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17"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18" name="Oval 56"/>
            <p:cNvSpPr>
              <a:spLocks noChangeArrowheads="1"/>
            </p:cNvSpPr>
            <p:nvPr/>
          </p:nvSpPr>
          <p:spPr bwMode="gray">
            <a:xfrm>
              <a:off x="2252" y="1856"/>
              <a:ext cx="1267"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0"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1" name="Oval 58"/>
            <p:cNvSpPr>
              <a:spLocks noChangeArrowheads="1"/>
            </p:cNvSpPr>
            <p:nvPr/>
          </p:nvSpPr>
          <p:spPr bwMode="gray">
            <a:xfrm>
              <a:off x="2332"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2"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24" name="Text Box 5"/>
          <p:cNvSpPr txBox="1">
            <a:spLocks noChangeArrowheads="1"/>
          </p:cNvSpPr>
          <p:nvPr/>
        </p:nvSpPr>
        <p:spPr bwMode="auto">
          <a:xfrm>
            <a:off x="521236" y="1357703"/>
            <a:ext cx="8352929"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GB" sz="2000" b="1" dirty="0">
                <a:solidFill>
                  <a:srgbClr val="336699"/>
                </a:solidFill>
              </a:rPr>
              <a:t>Poland is </a:t>
            </a:r>
            <a:r>
              <a:rPr lang="en-GB" sz="2000" b="1" dirty="0" smtClean="0">
                <a:solidFill>
                  <a:srgbClr val="336699"/>
                </a:solidFill>
              </a:rPr>
              <a:t>among</a:t>
            </a:r>
            <a:r>
              <a:rPr lang="pl-PL" sz="2000" b="1" dirty="0" smtClean="0">
                <a:solidFill>
                  <a:srgbClr val="336699"/>
                </a:solidFill>
              </a:rPr>
              <a:t> </a:t>
            </a:r>
            <a:r>
              <a:rPr lang="en-GB" sz="2000" b="1" dirty="0" smtClean="0">
                <a:solidFill>
                  <a:srgbClr val="336699"/>
                </a:solidFill>
              </a:rPr>
              <a:t>leaders </a:t>
            </a:r>
            <a:r>
              <a:rPr lang="en-GB" sz="2000" b="1" dirty="0">
                <a:solidFill>
                  <a:srgbClr val="336699"/>
                </a:solidFill>
              </a:rPr>
              <a:t>in </a:t>
            </a:r>
            <a:r>
              <a:rPr lang="en-GB" sz="2000" b="1" dirty="0" smtClean="0">
                <a:solidFill>
                  <a:srgbClr val="336699"/>
                </a:solidFill>
              </a:rPr>
              <a:t>5</a:t>
            </a:r>
            <a:r>
              <a:rPr lang="pl-PL" sz="2000" b="1" dirty="0" smtClean="0">
                <a:solidFill>
                  <a:srgbClr val="336699"/>
                </a:solidFill>
              </a:rPr>
              <a:t> </a:t>
            </a:r>
            <a:r>
              <a:rPr lang="en-GB" sz="2000" b="1" dirty="0" smtClean="0">
                <a:solidFill>
                  <a:srgbClr val="336699"/>
                </a:solidFill>
              </a:rPr>
              <a:t>benchmarks </a:t>
            </a:r>
            <a:r>
              <a:rPr lang="en-GB" sz="2000" b="1" dirty="0">
                <a:solidFill>
                  <a:srgbClr val="336699"/>
                </a:solidFill>
              </a:rPr>
              <a:t>of the European programme </a:t>
            </a:r>
            <a:r>
              <a:rPr lang="en-GB" sz="2000" b="1" dirty="0">
                <a:solidFill>
                  <a:srgbClr val="FF0000"/>
                </a:solidFill>
              </a:rPr>
              <a:t>Education &amp; Training </a:t>
            </a:r>
            <a:r>
              <a:rPr lang="en-GB" sz="2000" b="1" dirty="0" smtClean="0">
                <a:solidFill>
                  <a:srgbClr val="FF0000"/>
                </a:solidFill>
              </a:rPr>
              <a:t>2010</a:t>
            </a:r>
            <a:endParaRPr lang="en-GB" sz="2000" b="1" dirty="0">
              <a:solidFill>
                <a:srgbClr val="FF0000"/>
              </a:solidFill>
            </a:endParaRPr>
          </a:p>
        </p:txBody>
      </p:sp>
    </p:spTree>
    <p:extLst>
      <p:ext uri="{BB962C8B-B14F-4D97-AF65-F5344CB8AC3E}">
        <p14:creationId xmlns:p14="http://schemas.microsoft.com/office/powerpoint/2010/main" val="413537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49" y="2065589"/>
            <a:ext cx="7932815" cy="431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Рисунок 12" descr="Рисунок1_1.png"/>
          <p:cNvPicPr>
            <a:picLocks noChangeAspect="1"/>
          </p:cNvPicPr>
          <p:nvPr/>
        </p:nvPicPr>
        <p:blipFill>
          <a:blip r:embed="rId3"/>
          <a:stretch>
            <a:fillRect/>
          </a:stretch>
        </p:blipFill>
        <p:spPr>
          <a:xfrm>
            <a:off x="571472" y="2000240"/>
            <a:ext cx="8001056" cy="4357718"/>
          </a:xfrm>
          <a:prstGeom prst="rect">
            <a:avLst/>
          </a:prstGeom>
        </p:spPr>
      </p:pic>
      <p:sp>
        <p:nvSpPr>
          <p:cNvPr id="7171" name="Symbol zastępczy numeru slajdu 1"/>
          <p:cNvSpPr>
            <a:spLocks noGrp="1"/>
          </p:cNvSpPr>
          <p:nvPr>
            <p:ph type="sldNum" sz="quarter" idx="11"/>
          </p:nvPr>
        </p:nvSpPr>
        <p:spPr>
          <a:xfrm>
            <a:off x="8570452" y="6455508"/>
            <a:ext cx="54228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12240-BBE0-4C65-8D9C-EA83249EB2A2}" type="slidenum">
              <a:rPr lang="en-US" b="0" smtClean="0"/>
              <a:pPr eaLnBrk="1" hangingPunct="1"/>
              <a:t>9</a:t>
            </a:fld>
            <a:endParaRPr lang="en-US" b="0" dirty="0" smtClean="0"/>
          </a:p>
        </p:txBody>
      </p:sp>
      <p:sp>
        <p:nvSpPr>
          <p:cNvPr id="14" name="Rectangle 2"/>
          <p:cNvSpPr>
            <a:spLocks noGrp="1" noChangeArrowheads="1"/>
          </p:cNvSpPr>
          <p:nvPr>
            <p:ph type="title"/>
          </p:nvPr>
        </p:nvSpPr>
        <p:spPr>
          <a:xfrm>
            <a:off x="402453" y="188640"/>
            <a:ext cx="8387059" cy="946246"/>
          </a:xfrm>
          <a:gradFill flip="none" rotWithShape="1">
            <a:gsLst>
              <a:gs pos="0">
                <a:schemeClr val="tx2">
                  <a:lumMod val="41000"/>
                  <a:lumOff val="59000"/>
                  <a:alpha val="52000"/>
                </a:schemeClr>
              </a:gs>
              <a:gs pos="50000">
                <a:schemeClr val="bg2"/>
              </a:gs>
              <a:gs pos="100000">
                <a:schemeClr val="bg2">
                  <a:gamma/>
                  <a:tint val="45490"/>
                  <a:invGamma/>
                </a:schemeClr>
              </a:gs>
            </a:gsLst>
            <a:lin ang="16200000" scaled="1"/>
            <a:tileRect/>
          </a:gradFill>
        </p:spPr>
        <p:txBody>
          <a:bodyPr>
            <a:normAutofit/>
          </a:bodyPr>
          <a:lstStyle/>
          <a:p>
            <a:pPr marL="717550" eaLnBrk="0" hangingPunct="0"/>
            <a:r>
              <a:rPr lang="ru-RU" sz="2800" b="1" dirty="0" smtClean="0">
                <a:solidFill>
                  <a:schemeClr val="tx2"/>
                </a:solidFill>
                <a:cs typeface="Arial" pitchFamily="34" charset="0"/>
              </a:rPr>
              <a:t>Польша в свете образовательных целей ЕС</a:t>
            </a:r>
            <a:endParaRPr lang="en-GB" sz="2800" b="1" dirty="0">
              <a:solidFill>
                <a:schemeClr val="tx2"/>
              </a:solidFill>
              <a:cs typeface="Arial" pitchFamily="34" charset="0"/>
            </a:endParaRPr>
          </a:p>
        </p:txBody>
      </p:sp>
      <p:grpSp>
        <p:nvGrpSpPr>
          <p:cNvPr id="2" name="Group 53"/>
          <p:cNvGrpSpPr>
            <a:grpSpLocks/>
          </p:cNvGrpSpPr>
          <p:nvPr/>
        </p:nvGrpSpPr>
        <p:grpSpPr bwMode="auto">
          <a:xfrm>
            <a:off x="583863" y="366258"/>
            <a:ext cx="574675" cy="552450"/>
            <a:chOff x="2078" y="1680"/>
            <a:chExt cx="1615" cy="1615"/>
          </a:xfrm>
        </p:grpSpPr>
        <p:sp>
          <p:nvSpPr>
            <p:cNvPr id="16"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pl-PL"/>
            </a:p>
          </p:txBody>
        </p:sp>
        <p:sp>
          <p:nvSpPr>
            <p:cNvPr id="17"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pl-PL"/>
            </a:p>
          </p:txBody>
        </p:sp>
        <p:sp>
          <p:nvSpPr>
            <p:cNvPr id="18" name="Oval 56"/>
            <p:cNvSpPr>
              <a:spLocks noChangeArrowheads="1"/>
            </p:cNvSpPr>
            <p:nvPr/>
          </p:nvSpPr>
          <p:spPr bwMode="gray">
            <a:xfrm>
              <a:off x="2252" y="1856"/>
              <a:ext cx="1267"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pl-PL" dirty="0"/>
            </a:p>
          </p:txBody>
        </p:sp>
        <p:sp>
          <p:nvSpPr>
            <p:cNvPr id="20"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pl-PL"/>
            </a:p>
          </p:txBody>
        </p:sp>
        <p:sp>
          <p:nvSpPr>
            <p:cNvPr id="21" name="Oval 58"/>
            <p:cNvSpPr>
              <a:spLocks noChangeArrowheads="1"/>
            </p:cNvSpPr>
            <p:nvPr/>
          </p:nvSpPr>
          <p:spPr bwMode="gray">
            <a:xfrm>
              <a:off x="2332"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pl-PL" dirty="0"/>
            </a:p>
          </p:txBody>
        </p:sp>
        <p:sp>
          <p:nvSpPr>
            <p:cNvPr id="22"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pl-PL"/>
            </a:p>
          </p:txBody>
        </p:sp>
      </p:grpSp>
      <p:sp>
        <p:nvSpPr>
          <p:cNvPr id="24" name="Text Box 5"/>
          <p:cNvSpPr txBox="1">
            <a:spLocks noChangeArrowheads="1"/>
          </p:cNvSpPr>
          <p:nvPr/>
        </p:nvSpPr>
        <p:spPr bwMode="auto">
          <a:xfrm>
            <a:off x="521236" y="1357703"/>
            <a:ext cx="8352929"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sz="2000" b="1" dirty="0" smtClean="0">
                <a:solidFill>
                  <a:srgbClr val="336699"/>
                </a:solidFill>
              </a:rPr>
              <a:t>Польша является одним из лидеров по 5 показателям европейской программы </a:t>
            </a:r>
            <a:r>
              <a:rPr lang="ru-RU" sz="2000" b="1" dirty="0" smtClean="0">
                <a:solidFill>
                  <a:srgbClr val="FF0000"/>
                </a:solidFill>
              </a:rPr>
              <a:t>Образование и Обучение 2010 </a:t>
            </a:r>
            <a:endParaRPr lang="en-GB" sz="2000" b="1" dirty="0">
              <a:solidFill>
                <a:srgbClr val="FF0000"/>
              </a:solidFill>
            </a:endParaRPr>
          </a:p>
        </p:txBody>
      </p:sp>
      <p:sp>
        <p:nvSpPr>
          <p:cNvPr id="15" name="TextBox 14"/>
          <p:cNvSpPr txBox="1"/>
          <p:nvPr/>
        </p:nvSpPr>
        <p:spPr>
          <a:xfrm>
            <a:off x="1857356" y="2285992"/>
            <a:ext cx="5538247" cy="400110"/>
          </a:xfrm>
          <a:prstGeom prst="rect">
            <a:avLst/>
          </a:prstGeom>
          <a:noFill/>
        </p:spPr>
        <p:txBody>
          <a:bodyPr wrap="none" rtlCol="0">
            <a:spAutoFit/>
          </a:bodyPr>
          <a:lstStyle/>
          <a:p>
            <a:r>
              <a:rPr lang="ru-RU" sz="2000" b="1" dirty="0" smtClean="0">
                <a:solidFill>
                  <a:schemeClr val="bg1"/>
                </a:solidFill>
                <a:latin typeface="Calibri" pitchFamily="34" charset="0"/>
              </a:rPr>
              <a:t>Участники, получившие высший уровень в 2010</a:t>
            </a:r>
            <a:endParaRPr lang="ru-RU" sz="2000" b="1" dirty="0">
              <a:solidFill>
                <a:schemeClr val="bg1"/>
              </a:solidFill>
              <a:latin typeface="Calibri" pitchFamily="34" charset="0"/>
            </a:endParaRPr>
          </a:p>
        </p:txBody>
      </p:sp>
      <p:sp>
        <p:nvSpPr>
          <p:cNvPr id="19" name="TextBox 18"/>
          <p:cNvSpPr txBox="1"/>
          <p:nvPr/>
        </p:nvSpPr>
        <p:spPr>
          <a:xfrm>
            <a:off x="589120" y="3485812"/>
            <a:ext cx="1269899" cy="369332"/>
          </a:xfrm>
          <a:prstGeom prst="rect">
            <a:avLst/>
          </a:prstGeom>
          <a:noFill/>
        </p:spPr>
        <p:txBody>
          <a:bodyPr wrap="none" rtlCol="0">
            <a:spAutoFit/>
          </a:bodyPr>
          <a:lstStyle/>
          <a:p>
            <a:r>
              <a:rPr lang="ru-RU" b="1" dirty="0" smtClean="0"/>
              <a:t>Финляндия</a:t>
            </a:r>
            <a:endParaRPr lang="ru-RU" b="1" dirty="0"/>
          </a:p>
        </p:txBody>
      </p:sp>
      <p:sp>
        <p:nvSpPr>
          <p:cNvPr id="25" name="TextBox 24"/>
          <p:cNvSpPr txBox="1"/>
          <p:nvPr/>
        </p:nvSpPr>
        <p:spPr>
          <a:xfrm>
            <a:off x="589120" y="3834728"/>
            <a:ext cx="936475" cy="369332"/>
          </a:xfrm>
          <a:prstGeom prst="rect">
            <a:avLst/>
          </a:prstGeom>
          <a:noFill/>
        </p:spPr>
        <p:txBody>
          <a:bodyPr wrap="none" rtlCol="0">
            <a:spAutoFit/>
          </a:bodyPr>
          <a:lstStyle/>
          <a:p>
            <a:r>
              <a:rPr lang="ru-RU" b="1" dirty="0" smtClean="0"/>
              <a:t>Польша</a:t>
            </a:r>
            <a:endParaRPr lang="ru-RU" b="1" dirty="0"/>
          </a:p>
        </p:txBody>
      </p:sp>
      <p:sp>
        <p:nvSpPr>
          <p:cNvPr id="26" name="TextBox 25"/>
          <p:cNvSpPr txBox="1"/>
          <p:nvPr/>
        </p:nvSpPr>
        <p:spPr>
          <a:xfrm>
            <a:off x="589120" y="4138128"/>
            <a:ext cx="942887" cy="369332"/>
          </a:xfrm>
          <a:prstGeom prst="rect">
            <a:avLst/>
          </a:prstGeom>
          <a:noFill/>
        </p:spPr>
        <p:txBody>
          <a:bodyPr wrap="none" rtlCol="0">
            <a:spAutoFit/>
          </a:bodyPr>
          <a:lstStyle/>
          <a:p>
            <a:r>
              <a:rPr lang="ru-RU" b="1" dirty="0" smtClean="0"/>
              <a:t>Швеция</a:t>
            </a:r>
            <a:endParaRPr lang="ru-RU" b="1" dirty="0"/>
          </a:p>
        </p:txBody>
      </p:sp>
      <p:sp>
        <p:nvSpPr>
          <p:cNvPr id="27" name="TextBox 26"/>
          <p:cNvSpPr txBox="1"/>
          <p:nvPr/>
        </p:nvSpPr>
        <p:spPr>
          <a:xfrm>
            <a:off x="589120" y="4456154"/>
            <a:ext cx="1120820" cy="369332"/>
          </a:xfrm>
          <a:prstGeom prst="rect">
            <a:avLst/>
          </a:prstGeom>
          <a:noFill/>
        </p:spPr>
        <p:txBody>
          <a:bodyPr wrap="none" rtlCol="0">
            <a:spAutoFit/>
          </a:bodyPr>
          <a:lstStyle/>
          <a:p>
            <a:r>
              <a:rPr lang="ru-RU" b="1" dirty="0" smtClean="0"/>
              <a:t>Словения</a:t>
            </a:r>
            <a:endParaRPr lang="ru-RU" b="1" dirty="0"/>
          </a:p>
        </p:txBody>
      </p:sp>
      <p:sp>
        <p:nvSpPr>
          <p:cNvPr id="28" name="TextBox 27"/>
          <p:cNvSpPr txBox="1"/>
          <p:nvPr/>
        </p:nvSpPr>
        <p:spPr>
          <a:xfrm>
            <a:off x="1785918" y="2928934"/>
            <a:ext cx="1143008" cy="600164"/>
          </a:xfrm>
          <a:prstGeom prst="rect">
            <a:avLst/>
          </a:prstGeom>
          <a:noFill/>
        </p:spPr>
        <p:txBody>
          <a:bodyPr wrap="square" rtlCol="0">
            <a:spAutoFit/>
          </a:bodyPr>
          <a:lstStyle/>
          <a:p>
            <a:r>
              <a:rPr lang="ru-RU" sz="1100" b="1" dirty="0" smtClean="0"/>
              <a:t>Низкие показатели по чтению</a:t>
            </a:r>
            <a:endParaRPr lang="ru-RU" sz="1100" b="1" dirty="0"/>
          </a:p>
        </p:txBody>
      </p:sp>
      <p:sp>
        <p:nvSpPr>
          <p:cNvPr id="29" name="TextBox 28"/>
          <p:cNvSpPr txBox="1"/>
          <p:nvPr/>
        </p:nvSpPr>
        <p:spPr>
          <a:xfrm>
            <a:off x="2903208" y="3000372"/>
            <a:ext cx="1143008" cy="430887"/>
          </a:xfrm>
          <a:prstGeom prst="rect">
            <a:avLst/>
          </a:prstGeom>
          <a:noFill/>
        </p:spPr>
        <p:txBody>
          <a:bodyPr wrap="square" rtlCol="0">
            <a:spAutoFit/>
          </a:bodyPr>
          <a:lstStyle/>
          <a:p>
            <a:r>
              <a:rPr lang="ru-RU" sz="1100" b="1" dirty="0" smtClean="0"/>
              <a:t>Рано бросившие школу</a:t>
            </a:r>
            <a:endParaRPr lang="ru-RU" sz="1100" b="1" dirty="0"/>
          </a:p>
        </p:txBody>
      </p:sp>
      <p:sp>
        <p:nvSpPr>
          <p:cNvPr id="30" name="TextBox 29"/>
          <p:cNvSpPr txBox="1"/>
          <p:nvPr/>
        </p:nvSpPr>
        <p:spPr>
          <a:xfrm>
            <a:off x="4071934" y="2932802"/>
            <a:ext cx="1143008" cy="600164"/>
          </a:xfrm>
          <a:prstGeom prst="rect">
            <a:avLst/>
          </a:prstGeom>
          <a:noFill/>
        </p:spPr>
        <p:txBody>
          <a:bodyPr wrap="square" rtlCol="0">
            <a:spAutoFit/>
          </a:bodyPr>
          <a:lstStyle/>
          <a:p>
            <a:r>
              <a:rPr lang="ru-RU" sz="1100" b="1" dirty="0" smtClean="0"/>
              <a:t>Получившие среднее образовании</a:t>
            </a:r>
            <a:endParaRPr lang="en-US" sz="1100" b="1" dirty="0" smtClean="0"/>
          </a:p>
        </p:txBody>
      </p:sp>
      <p:sp>
        <p:nvSpPr>
          <p:cNvPr id="32" name="TextBox 31"/>
          <p:cNvSpPr txBox="1"/>
          <p:nvPr/>
        </p:nvSpPr>
        <p:spPr>
          <a:xfrm>
            <a:off x="5214942" y="2895914"/>
            <a:ext cx="1214446" cy="646331"/>
          </a:xfrm>
          <a:prstGeom prst="rect">
            <a:avLst/>
          </a:prstGeom>
          <a:noFill/>
        </p:spPr>
        <p:txBody>
          <a:bodyPr wrap="square" rtlCol="0">
            <a:spAutoFit/>
          </a:bodyPr>
          <a:lstStyle/>
          <a:p>
            <a:r>
              <a:rPr lang="ru-RU" sz="900" b="1" dirty="0" smtClean="0"/>
              <a:t>Выпускники математических, научных и технических ВУЗов</a:t>
            </a:r>
            <a:endParaRPr lang="ru-RU" sz="900" b="1" dirty="0"/>
          </a:p>
        </p:txBody>
      </p:sp>
      <p:sp>
        <p:nvSpPr>
          <p:cNvPr id="33" name="Прямоугольник 32"/>
          <p:cNvSpPr/>
          <p:nvPr/>
        </p:nvSpPr>
        <p:spPr>
          <a:xfrm>
            <a:off x="6429388" y="2928934"/>
            <a:ext cx="1357322" cy="600164"/>
          </a:xfrm>
          <a:prstGeom prst="rect">
            <a:avLst/>
          </a:prstGeom>
        </p:spPr>
        <p:txBody>
          <a:bodyPr wrap="square">
            <a:spAutoFit/>
          </a:bodyPr>
          <a:lstStyle/>
          <a:p>
            <a:r>
              <a:rPr lang="ru-RU" sz="1100" b="1" dirty="0" smtClean="0"/>
              <a:t>Взрослые, занятые в непрерывном образовании</a:t>
            </a:r>
            <a:endParaRPr lang="en-US" sz="1100" b="1" dirty="0"/>
          </a:p>
        </p:txBody>
      </p:sp>
      <p:sp>
        <p:nvSpPr>
          <p:cNvPr id="34" name="TextBox 33"/>
          <p:cNvSpPr txBox="1"/>
          <p:nvPr/>
        </p:nvSpPr>
        <p:spPr>
          <a:xfrm>
            <a:off x="7715272" y="2928934"/>
            <a:ext cx="785818" cy="261610"/>
          </a:xfrm>
          <a:prstGeom prst="rect">
            <a:avLst/>
          </a:prstGeom>
          <a:noFill/>
        </p:spPr>
        <p:txBody>
          <a:bodyPr wrap="square" rtlCol="0">
            <a:spAutoFit/>
          </a:bodyPr>
          <a:lstStyle/>
          <a:p>
            <a:r>
              <a:rPr lang="ru-RU" sz="1100" b="1" dirty="0" smtClean="0"/>
              <a:t>Место</a:t>
            </a:r>
            <a:endParaRPr lang="en-US" sz="1100" b="1" dirty="0" smtClean="0"/>
          </a:p>
        </p:txBody>
      </p:sp>
      <p:sp>
        <p:nvSpPr>
          <p:cNvPr id="35" name="TextBox 34"/>
          <p:cNvSpPr txBox="1"/>
          <p:nvPr/>
        </p:nvSpPr>
        <p:spPr>
          <a:xfrm>
            <a:off x="838521" y="5143512"/>
            <a:ext cx="7591131" cy="1015663"/>
          </a:xfrm>
          <a:prstGeom prst="rect">
            <a:avLst/>
          </a:prstGeom>
          <a:noFill/>
        </p:spPr>
        <p:txBody>
          <a:bodyPr wrap="square" rtlCol="0">
            <a:spAutoFit/>
          </a:bodyPr>
          <a:lstStyle/>
          <a:p>
            <a:pPr algn="ctr"/>
            <a:r>
              <a:rPr lang="ru-RU" sz="2000" b="1" dirty="0" smtClean="0">
                <a:solidFill>
                  <a:schemeClr val="bg1"/>
                </a:solidFill>
                <a:latin typeface="Calibri" pitchFamily="34" charset="0"/>
              </a:rPr>
              <a:t>Финляндия единственная страна, имеющая высший уровень по всем пяти показателям.</a:t>
            </a:r>
          </a:p>
          <a:p>
            <a:pPr algn="ctr"/>
            <a:r>
              <a:rPr lang="ru-RU" sz="2000" b="1" dirty="0" smtClean="0">
                <a:solidFill>
                  <a:schemeClr val="bg1"/>
                </a:solidFill>
                <a:latin typeface="Calibri" pitchFamily="34" charset="0"/>
              </a:rPr>
              <a:t>Польша, Швеция и Словения отстают с небольшим отрывом.</a:t>
            </a:r>
            <a:endParaRPr lang="ru-RU" sz="2000" b="1" dirty="0">
              <a:solidFill>
                <a:schemeClr val="bg1"/>
              </a:solidFill>
              <a:latin typeface="Calibri" pitchFamily="34" charset="0"/>
            </a:endParaRPr>
          </a:p>
        </p:txBody>
      </p:sp>
    </p:spTree>
    <p:extLst>
      <p:ext uri="{BB962C8B-B14F-4D97-AF65-F5344CB8AC3E}">
        <p14:creationId xmlns:p14="http://schemas.microsoft.com/office/powerpoint/2010/main" val="413537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iestandardowy 1">
      <a:majorFont>
        <a:latin typeface="Arial Narrow"/>
        <a:ea typeface=""/>
        <a:cs typeface=""/>
      </a:majorFont>
      <a:minorFont>
        <a:latin typeface="Arial Narrow"/>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iestandardowy 1">
      <a:majorFont>
        <a:latin typeface="Arial Narrow"/>
        <a:ea typeface=""/>
        <a:cs typeface=""/>
      </a:majorFont>
      <a:minorFont>
        <a:latin typeface="Arial Narrow"/>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1388</TotalTime>
  <Words>2155</Words>
  <Application>Microsoft Office PowerPoint</Application>
  <PresentationFormat>Экран (4:3)</PresentationFormat>
  <Paragraphs>264</Paragraphs>
  <Slides>25</Slides>
  <Notes>0</Notes>
  <HiddenSlides>0</HiddenSlides>
  <MMClips>0</MMClips>
  <ScaleCrop>false</ScaleCrop>
  <HeadingPairs>
    <vt:vector size="6" baseType="variant">
      <vt:variant>
        <vt:lpstr>Тема</vt:lpstr>
      </vt:variant>
      <vt:variant>
        <vt:i4>4</vt:i4>
      </vt:variant>
      <vt:variant>
        <vt:lpstr>Внедренные серверы OLE</vt:lpstr>
      </vt:variant>
      <vt:variant>
        <vt:i4>2</vt:i4>
      </vt:variant>
      <vt:variant>
        <vt:lpstr>Заголовки слайдов</vt:lpstr>
      </vt:variant>
      <vt:variant>
        <vt:i4>25</vt:i4>
      </vt:variant>
    </vt:vector>
  </HeadingPairs>
  <TitlesOfParts>
    <vt:vector size="31" baseType="lpstr">
      <vt:lpstr>Motyw pakietu Office</vt:lpstr>
      <vt:lpstr>1_Projekt niestandardowy</vt:lpstr>
      <vt:lpstr>2_Projekt niestandardowy</vt:lpstr>
      <vt:lpstr>Projekt niestandardowy</vt:lpstr>
      <vt:lpstr>Wykres</vt:lpstr>
      <vt:lpstr>Worksheet</vt:lpstr>
      <vt:lpstr>Education priorities and challenges in Poland  – from the perspective of Europe 2020 strategy and ET2020 targets</vt:lpstr>
      <vt:lpstr>Приоритеты и задачи образования в Польше в рамках стратегии "Европа - 2020" и целей ET2020 (образование и обучение 2020)</vt:lpstr>
      <vt:lpstr> Overview</vt:lpstr>
      <vt:lpstr>Poland in the perspective of EU education targets</vt:lpstr>
      <vt:lpstr>Польша в свете образовательных целей ЕС</vt:lpstr>
      <vt:lpstr>Poland in the perspective of EU education targets</vt:lpstr>
      <vt:lpstr>Польша в свете образовательных целей ЕС</vt:lpstr>
      <vt:lpstr>Poland in the perspective of EU education targets</vt:lpstr>
      <vt:lpstr>Польша в свете образовательных целей ЕС</vt:lpstr>
      <vt:lpstr>Poland in the perspective of EU education targets</vt:lpstr>
      <vt:lpstr>Польша в свете образовательных целей ЕС</vt:lpstr>
      <vt:lpstr>Poland in the perspective of EU education targets</vt:lpstr>
      <vt:lpstr>Poland in the perspective of EU education targets</vt:lpstr>
      <vt:lpstr>Awareness of LLL  including learning outcomes</vt:lpstr>
      <vt:lpstr>Awareness of LLL  including learning outcomes</vt:lpstr>
      <vt:lpstr>Презентация PowerPoint</vt:lpstr>
      <vt:lpstr>Презентация PowerPoint</vt:lpstr>
      <vt:lpstr>Презентация PowerPoint</vt:lpstr>
      <vt:lpstr>Презентация PowerPoint</vt:lpstr>
      <vt:lpstr>Integration of sectorial strategies and LLL priorities</vt:lpstr>
      <vt:lpstr>Integration of sectorial strategies and LLL priorities</vt:lpstr>
      <vt:lpstr>Интеграция отраслевых стратегий и приоритетов непрерывного обучения</vt:lpstr>
      <vt:lpstr>Integration of sectorial strategies and LLL priorities</vt:lpstr>
      <vt:lpstr>Интеграция отраслевых стратегий и приоритетов непрерывного обучения</vt:lpstr>
      <vt:lpstr>Презентация PowerPoint</vt:lpstr>
    </vt:vector>
  </TitlesOfParts>
  <Company>CIE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Turowicz Renata</dc:creator>
  <cp:lastModifiedBy>stepanova</cp:lastModifiedBy>
  <cp:revision>176</cp:revision>
  <dcterms:created xsi:type="dcterms:W3CDTF">2011-07-06T13:03:23Z</dcterms:created>
  <dcterms:modified xsi:type="dcterms:W3CDTF">2012-04-18T14:01:30Z</dcterms:modified>
</cp:coreProperties>
</file>