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drawings/drawing3.xml" ContentType="application/vnd.openxmlformats-officedocument.drawingml.chartshapes+xml"/>
  <Override PartName="/ppt/notesSlides/notesSlide1.xml" ContentType="application/vnd.openxmlformats-officedocument.presentationml.notesSlide+xml"/>
  <Override PartName="/ppt/charts/chart9.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charts/chart10.xml" ContentType="application/vnd.openxmlformats-officedocument.drawingml.chart+xml"/>
  <Override PartName="/ppt/theme/themeOverride2.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theme/themeOverride3.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rawings/drawing5.xml" ContentType="application/vnd.openxmlformats-officedocument.drawingml.chartshapes+xml"/>
  <Override PartName="/ppt/charts/chart17.xml" ContentType="application/vnd.openxmlformats-officedocument.drawingml.chart+xml"/>
  <Override PartName="/ppt/drawings/drawing6.xml" ContentType="application/vnd.openxmlformats-officedocument.drawingml.chartshapes+xml"/>
  <Override PartName="/ppt/charts/chart18.xml" ContentType="application/vnd.openxmlformats-officedocument.drawingml.chart+xml"/>
  <Override PartName="/ppt/charts/chart19.xml" ContentType="application/vnd.openxmlformats-officedocument.drawingml.chart+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16" r:id="rId2"/>
    <p:sldId id="257" r:id="rId3"/>
    <p:sldId id="317" r:id="rId4"/>
    <p:sldId id="310" r:id="rId5"/>
    <p:sldId id="324" r:id="rId6"/>
    <p:sldId id="306" r:id="rId7"/>
    <p:sldId id="325" r:id="rId8"/>
    <p:sldId id="314" r:id="rId9"/>
    <p:sldId id="307" r:id="rId10"/>
    <p:sldId id="326" r:id="rId11"/>
    <p:sldId id="308" r:id="rId12"/>
    <p:sldId id="327" r:id="rId13"/>
    <p:sldId id="305" r:id="rId14"/>
    <p:sldId id="328" r:id="rId15"/>
    <p:sldId id="315" r:id="rId16"/>
    <p:sldId id="279" r:id="rId17"/>
    <p:sldId id="329" r:id="rId18"/>
    <p:sldId id="309" r:id="rId19"/>
    <p:sldId id="330" r:id="rId20"/>
    <p:sldId id="311" r:id="rId21"/>
    <p:sldId id="331" r:id="rId22"/>
    <p:sldId id="312" r:id="rId23"/>
    <p:sldId id="332" r:id="rId24"/>
    <p:sldId id="319" r:id="rId25"/>
    <p:sldId id="261" r:id="rId26"/>
    <p:sldId id="262" r:id="rId27"/>
    <p:sldId id="320" r:id="rId28"/>
    <p:sldId id="284" r:id="rId29"/>
    <p:sldId id="292" r:id="rId30"/>
    <p:sldId id="333" r:id="rId31"/>
    <p:sldId id="297" r:id="rId32"/>
    <p:sldId id="334" r:id="rId33"/>
    <p:sldId id="321" r:id="rId34"/>
    <p:sldId id="335" r:id="rId35"/>
    <p:sldId id="322" r:id="rId36"/>
    <p:sldId id="336" r:id="rId37"/>
    <p:sldId id="299" r:id="rId38"/>
    <p:sldId id="337" r:id="rId39"/>
    <p:sldId id="301" r:id="rId40"/>
    <p:sldId id="338" r:id="rId41"/>
    <p:sldId id="291" r:id="rId42"/>
    <p:sldId id="339"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81" d="100"/>
          <a:sy n="81" d="100"/>
        </p:scale>
        <p:origin x="-1524"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F:\!World%20Bank\Other%20projects\!Education%20brief\Database\I.%20PRESCHOOL.xlsx" TargetMode="External"/><Relationship Id="rId1" Type="http://schemas.openxmlformats.org/officeDocument/2006/relationships/themeOverride" Target="../theme/themeOverride2.xm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mikhail:Desktop:&#1084;&#1072;&#1084;&#1072;-&#1075;&#1088;&#1072;&#1092;&#1080;&#1082;&#1080;.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F:\!World%20Bank\Other%20projects\!Education%20brief\Database\I.%20PRESCHOOL.xlsx" TargetMode="External"/><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mikhail:Desktop:&#1084;&#1072;&#1084;&#1072;-&#1075;&#1088;&#1072;&#1092;&#1080;&#1082;&#1080;.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Gregory%20Androushchak\Desktop\19%20&#1084;&#1072;&#110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1055;&#1088;&#1077;&#1079;&#1077;&#1085;&#1090;&#1072;&#1094;&#1080;&#1103;%20&#1064;&#1091;&#1074;&#1072;&#1083;&#1086;&#1074;&#1091;\&#1054;&#1054;.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Gregory%20Androushchak\Desktop\19%20&#1084;&#1072;&#1103;.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1055;&#1088;&#1077;&#1079;&#1077;&#1085;&#1090;&#1072;&#1094;&#1080;&#1103;%20&#1064;&#1091;&#1074;&#1072;&#1083;&#1086;&#1074;&#1091;\&#1054;&#1054;.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G:\&#1050;&#1088;&#1072;&#1089;&#1085;&#1086;&#1103;&#1088;&#1089;&#1082;%202009\&#1088;&#1072;&#1089;&#1095;&#1077;&#1090;&#1099;.xls"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G:\&#1050;&#1088;&#1072;&#1089;&#1085;&#1086;&#1103;&#1088;&#1089;&#1082;%202009\&#1088;&#1072;&#1089;&#1095;&#1077;&#1090;&#1099;.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050;&#1085;&#1080;&#1075;&#1072;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regory%20Androushchak\Desktop\&#1057;&#1083;&#1072;&#1081;&#1076;&#1099;%20&#1055;&#109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regory%20Androushchak\Desktop\&#1057;&#1083;&#1072;&#1081;&#1076;&#1099;%20&#1055;&#109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Gregory%20Androushchak\Desktop\&#1057;&#1083;&#1072;&#1081;&#1076;&#1099;%20&#1055;&#109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Gregory%20Androushchak\Desktop\&#1057;&#1083;&#1072;&#1081;&#1076;&#1099;%20&#1055;&#1091;.xlsx" TargetMode="Externa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F:\PISA_&#1088;&#1077;&#1079;&#1091;&#1083;&#1100;&#1090;&#1072;&#1090;&#1099;\pisa-&#1089;&#1088;&#1077;&#1076;&#1085;&#1077;&#1077;%20&#1087;&#1086;%20&#1086;&#1101;&#1089;&#108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Лист1!$A$25</c:f>
              <c:strCache>
                <c:ptCount val="1"/>
                <c:pt idx="0">
                  <c:v>Лидеры</c:v>
                </c:pt>
              </c:strCache>
            </c:strRef>
          </c:tx>
          <c:invertIfNegative val="0"/>
          <c:dLbls>
            <c:dLbl>
              <c:idx val="2"/>
              <c:layout>
                <c:manualLayout>
                  <c:x val="0.42368586993940266"/>
                  <c:y val="4.7802678511340005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Лист1!$B$25:$D$25</c:f>
              <c:numCache>
                <c:formatCode>General</c:formatCode>
                <c:ptCount val="3"/>
                <c:pt idx="2" formatCode="0.0%">
                  <c:v>0.14000000000000001</c:v>
                </c:pt>
              </c:numCache>
            </c:numRef>
          </c:val>
        </c:ser>
        <c:ser>
          <c:idx val="1"/>
          <c:order val="1"/>
          <c:tx>
            <c:strRef>
              <c:f>Лист1!$A$26</c:f>
              <c:strCache>
                <c:ptCount val="1"/>
                <c:pt idx="0">
                  <c:v>ОЭСР</c:v>
                </c:pt>
              </c:strCache>
            </c:strRef>
          </c:tx>
          <c:invertIfNegative val="0"/>
          <c:dLbls>
            <c:dLbl>
              <c:idx val="1"/>
              <c:layout>
                <c:manualLayout>
                  <c:x val="0.15622047244094522"/>
                  <c:y val="-4.5268860623191333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Лист1!$B$26:$D$26</c:f>
              <c:numCache>
                <c:formatCode>0.0%</c:formatCode>
                <c:ptCount val="3"/>
                <c:pt idx="1">
                  <c:v>4.1000000000000002E-2</c:v>
                </c:pt>
              </c:numCache>
            </c:numRef>
          </c:val>
        </c:ser>
        <c:ser>
          <c:idx val="2"/>
          <c:order val="2"/>
          <c:tx>
            <c:strRef>
              <c:f>Лист1!$A$27</c:f>
              <c:strCache>
                <c:ptCount val="1"/>
                <c:pt idx="0">
                  <c:v>Россия</c:v>
                </c:pt>
              </c:strCache>
            </c:strRef>
          </c:tx>
          <c:invertIfNegative val="0"/>
          <c:dLbls>
            <c:dLbl>
              <c:idx val="0"/>
              <c:layout>
                <c:manualLayout>
                  <c:x val="7.6707815005334773E-2"/>
                  <c:y val="8.040201005025123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Лист1!$B$27:$D$27</c:f>
              <c:numCache>
                <c:formatCode>General</c:formatCode>
                <c:ptCount val="3"/>
                <c:pt idx="0" formatCode="0.0%">
                  <c:v>1.3999999999999999E-2</c:v>
                </c:pt>
              </c:numCache>
            </c:numRef>
          </c:val>
        </c:ser>
        <c:dLbls>
          <c:showLegendKey val="0"/>
          <c:showVal val="0"/>
          <c:showCatName val="0"/>
          <c:showSerName val="0"/>
          <c:showPercent val="0"/>
          <c:showBubbleSize val="0"/>
        </c:dLbls>
        <c:gapWidth val="150"/>
        <c:overlap val="100"/>
        <c:axId val="67506176"/>
        <c:axId val="67507712"/>
      </c:barChart>
      <c:catAx>
        <c:axId val="67506176"/>
        <c:scaling>
          <c:orientation val="minMax"/>
        </c:scaling>
        <c:delete val="0"/>
        <c:axPos val="l"/>
        <c:majorTickMark val="out"/>
        <c:minorTickMark val="none"/>
        <c:tickLblPos val="nextTo"/>
        <c:crossAx val="67507712"/>
        <c:crosses val="autoZero"/>
        <c:auto val="1"/>
        <c:lblAlgn val="ctr"/>
        <c:lblOffset val="100"/>
        <c:noMultiLvlLbl val="0"/>
      </c:catAx>
      <c:valAx>
        <c:axId val="67507712"/>
        <c:scaling>
          <c:orientation val="minMax"/>
        </c:scaling>
        <c:delete val="1"/>
        <c:axPos val="b"/>
        <c:numFmt formatCode="General" sourceLinked="1"/>
        <c:majorTickMark val="out"/>
        <c:minorTickMark val="none"/>
        <c:tickLblPos val="none"/>
        <c:crossAx val="67506176"/>
        <c:crosses val="autoZero"/>
        <c:crossBetween val="between"/>
      </c:valAx>
    </c:plotArea>
    <c:legend>
      <c:legendPos val="t"/>
      <c:layout>
        <c:manualLayout>
          <c:xMode val="edge"/>
          <c:yMode val="edge"/>
          <c:x val="0.26715437114427404"/>
          <c:y val="0"/>
          <c:w val="0.39498751413880456"/>
          <c:h val="7.727740763173846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Enrollment!$AA$11</c:f>
              <c:strCache>
                <c:ptCount val="1"/>
                <c:pt idx="0">
                  <c:v>Всего</c:v>
                </c:pt>
              </c:strCache>
            </c:strRef>
          </c:tx>
          <c:dLbls>
            <c:txPr>
              <a:bodyPr/>
              <a:lstStyle/>
              <a:p>
                <a:pPr>
                  <a:defRPr lang="en-US" sz="800"/>
                </a:pPr>
                <a:endParaRPr lang="ru-RU"/>
              </a:p>
            </c:txPr>
            <c:dLblPos val="b"/>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Enrollment!$AB$11:$AK$11</c:f>
              <c:numCache>
                <c:formatCode>0%</c:formatCode>
                <c:ptCount val="10"/>
                <c:pt idx="0">
                  <c:v>0.5242983957674312</c:v>
                </c:pt>
                <c:pt idx="1">
                  <c:v>0.53531510026063456</c:v>
                </c:pt>
                <c:pt idx="2">
                  <c:v>0.54848465257090384</c:v>
                </c:pt>
                <c:pt idx="3">
                  <c:v>0.56152654968163696</c:v>
                </c:pt>
                <c:pt idx="4">
                  <c:v>0.5711959468412966</c:v>
                </c:pt>
                <c:pt idx="5">
                  <c:v>0.57146958530233483</c:v>
                </c:pt>
                <c:pt idx="6">
                  <c:v>0.58102523364532666</c:v>
                </c:pt>
                <c:pt idx="7">
                  <c:v>0.59071929100681853</c:v>
                </c:pt>
                <c:pt idx="8">
                  <c:v>0.60026778899129762</c:v>
                </c:pt>
                <c:pt idx="9">
                  <c:v>0.59249021317953043</c:v>
                </c:pt>
              </c:numCache>
            </c:numRef>
          </c:val>
          <c:smooth val="0"/>
        </c:ser>
        <c:ser>
          <c:idx val="1"/>
          <c:order val="1"/>
          <c:tx>
            <c:strRef>
              <c:f>Enrollment!$AA$12</c:f>
              <c:strCache>
                <c:ptCount val="1"/>
                <c:pt idx="0">
                  <c:v>Город</c:v>
                </c:pt>
              </c:strCache>
            </c:strRef>
          </c:tx>
          <c:dLbls>
            <c:txPr>
              <a:bodyPr/>
              <a:lstStyle/>
              <a:p>
                <a:pPr>
                  <a:defRPr lang="en-US" sz="800"/>
                </a:pPr>
                <a:endParaRPr lang="ru-RU"/>
              </a:p>
            </c:txPr>
            <c:dLblPos val="t"/>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Enrollment!$AB$12:$AK$12</c:f>
              <c:numCache>
                <c:formatCode>0%</c:formatCode>
                <c:ptCount val="10"/>
                <c:pt idx="0">
                  <c:v>0.61949388004395367</c:v>
                </c:pt>
                <c:pt idx="1">
                  <c:v>0.62857637481578299</c:v>
                </c:pt>
                <c:pt idx="2">
                  <c:v>0.6418855996315882</c:v>
                </c:pt>
                <c:pt idx="3">
                  <c:v>0.65544209706458534</c:v>
                </c:pt>
                <c:pt idx="4">
                  <c:v>0.66190799326929994</c:v>
                </c:pt>
                <c:pt idx="5">
                  <c:v>0.66025017831874988</c:v>
                </c:pt>
                <c:pt idx="6">
                  <c:v>0.66552813260908306</c:v>
                </c:pt>
                <c:pt idx="7">
                  <c:v>0.67091554651290064</c:v>
                </c:pt>
                <c:pt idx="8">
                  <c:v>0.67762472334836799</c:v>
                </c:pt>
                <c:pt idx="9">
                  <c:v>0.66767891935603374</c:v>
                </c:pt>
              </c:numCache>
            </c:numRef>
          </c:val>
          <c:smooth val="0"/>
        </c:ser>
        <c:ser>
          <c:idx val="2"/>
          <c:order val="2"/>
          <c:tx>
            <c:strRef>
              <c:f>Enrollment!$AA$13</c:f>
              <c:strCache>
                <c:ptCount val="1"/>
                <c:pt idx="0">
                  <c:v>Село</c:v>
                </c:pt>
              </c:strCache>
            </c:strRef>
          </c:tx>
          <c:dLbls>
            <c:txPr>
              <a:bodyPr/>
              <a:lstStyle/>
              <a:p>
                <a:pPr>
                  <a:defRPr lang="en-US" sz="800"/>
                </a:pPr>
                <a:endParaRPr lang="ru-RU"/>
              </a:p>
            </c:txPr>
            <c:dLblPos val="b"/>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Enrollment!$AB$13:$AK$13</c:f>
              <c:numCache>
                <c:formatCode>0%</c:formatCode>
                <c:ptCount val="10"/>
                <c:pt idx="0">
                  <c:v>0.3251443850226769</c:v>
                </c:pt>
                <c:pt idx="1">
                  <c:v>0.33828025695171832</c:v>
                </c:pt>
                <c:pt idx="2">
                  <c:v>0.34956554685831426</c:v>
                </c:pt>
                <c:pt idx="3">
                  <c:v>0.35930425518837988</c:v>
                </c:pt>
                <c:pt idx="4">
                  <c:v>0.3707764336239745</c:v>
                </c:pt>
                <c:pt idx="5">
                  <c:v>0.37396908348695385</c:v>
                </c:pt>
                <c:pt idx="6">
                  <c:v>0.38834825829607417</c:v>
                </c:pt>
                <c:pt idx="7">
                  <c:v>0.40280348326193938</c:v>
                </c:pt>
                <c:pt idx="8">
                  <c:v>0.41472553353107289</c:v>
                </c:pt>
                <c:pt idx="9">
                  <c:v>0.41218324630317615</c:v>
                </c:pt>
              </c:numCache>
            </c:numRef>
          </c:val>
          <c:smooth val="0"/>
        </c:ser>
        <c:dLbls>
          <c:showLegendKey val="0"/>
          <c:showVal val="0"/>
          <c:showCatName val="0"/>
          <c:showSerName val="0"/>
          <c:showPercent val="0"/>
          <c:showBubbleSize val="0"/>
        </c:dLbls>
        <c:marker val="1"/>
        <c:smooth val="0"/>
        <c:axId val="28549888"/>
        <c:axId val="28551424"/>
      </c:lineChart>
      <c:catAx>
        <c:axId val="28549888"/>
        <c:scaling>
          <c:orientation val="minMax"/>
        </c:scaling>
        <c:delete val="0"/>
        <c:axPos val="b"/>
        <c:numFmt formatCode="General" sourceLinked="1"/>
        <c:majorTickMark val="out"/>
        <c:minorTickMark val="none"/>
        <c:tickLblPos val="nextTo"/>
        <c:txPr>
          <a:bodyPr/>
          <a:lstStyle/>
          <a:p>
            <a:pPr>
              <a:defRPr lang="en-US"/>
            </a:pPr>
            <a:endParaRPr lang="ru-RU"/>
          </a:p>
        </c:txPr>
        <c:crossAx val="28551424"/>
        <c:crosses val="autoZero"/>
        <c:auto val="1"/>
        <c:lblAlgn val="ctr"/>
        <c:lblOffset val="100"/>
        <c:noMultiLvlLbl val="0"/>
      </c:catAx>
      <c:valAx>
        <c:axId val="28551424"/>
        <c:scaling>
          <c:orientation val="minMax"/>
        </c:scaling>
        <c:delete val="0"/>
        <c:axPos val="l"/>
        <c:majorGridlines/>
        <c:numFmt formatCode="0%" sourceLinked="1"/>
        <c:majorTickMark val="out"/>
        <c:minorTickMark val="none"/>
        <c:tickLblPos val="nextTo"/>
        <c:txPr>
          <a:bodyPr/>
          <a:lstStyle/>
          <a:p>
            <a:pPr>
              <a:defRPr lang="en-US"/>
            </a:pPr>
            <a:endParaRPr lang="ru-RU"/>
          </a:p>
        </c:txPr>
        <c:crossAx val="28549888"/>
        <c:crosses val="autoZero"/>
        <c:crossBetween val="between"/>
      </c:valAx>
    </c:plotArea>
    <c:legend>
      <c:legendPos val="b"/>
      <c:layout/>
      <c:overlay val="0"/>
      <c:txPr>
        <a:bodyPr/>
        <a:lstStyle/>
        <a:p>
          <a:pPr>
            <a:defRPr lang="en-US"/>
          </a:pPr>
          <a:endParaRPr lang="ru-RU"/>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1"/>
        <c:ser>
          <c:idx val="0"/>
          <c:order val="0"/>
          <c:invertIfNegative val="0"/>
          <c:dLbls>
            <c:dLbl>
              <c:idx val="0"/>
              <c:layout>
                <c:manualLayout>
                  <c:x val="2.7878792668272847E-3"/>
                  <c:y val="0.100337102498624"/>
                </c:manualLayout>
              </c:layout>
              <c:showLegendKey val="0"/>
              <c:showVal val="1"/>
              <c:showCatName val="0"/>
              <c:showSerName val="0"/>
              <c:showPercent val="0"/>
              <c:showBubbleSize val="0"/>
            </c:dLbl>
            <c:dLbl>
              <c:idx val="1"/>
              <c:layout>
                <c:manualLayout>
                  <c:x val="0"/>
                  <c:y val="0.10489787988492498"/>
                </c:manualLayout>
              </c:layout>
              <c:showLegendKey val="0"/>
              <c:showVal val="1"/>
              <c:showCatName val="0"/>
              <c:showSerName val="0"/>
              <c:showPercent val="0"/>
              <c:showBubbleSize val="0"/>
            </c:dLbl>
            <c:dLbl>
              <c:idx val="2"/>
              <c:layout>
                <c:manualLayout>
                  <c:x val="0"/>
                  <c:y val="0.1048978798849249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Лист1!$A$9:$A$11</c:f>
              <c:strCache>
                <c:ptCount val="3"/>
                <c:pt idx="0">
                  <c:v>от 1 до 3</c:v>
                </c:pt>
                <c:pt idx="1">
                  <c:v>от 3 до 5</c:v>
                </c:pt>
                <c:pt idx="2">
                  <c:v>старше 5</c:v>
                </c:pt>
              </c:strCache>
            </c:strRef>
          </c:cat>
          <c:val>
            <c:numRef>
              <c:f>Лист1!$B$9:$B$11</c:f>
              <c:numCache>
                <c:formatCode>General</c:formatCode>
                <c:ptCount val="3"/>
                <c:pt idx="0">
                  <c:v>32.5</c:v>
                </c:pt>
                <c:pt idx="1">
                  <c:v>71.8</c:v>
                </c:pt>
                <c:pt idx="2">
                  <c:v>78.2</c:v>
                </c:pt>
              </c:numCache>
            </c:numRef>
          </c:val>
        </c:ser>
        <c:dLbls>
          <c:showLegendKey val="0"/>
          <c:showVal val="0"/>
          <c:showCatName val="0"/>
          <c:showSerName val="0"/>
          <c:showPercent val="0"/>
          <c:showBubbleSize val="0"/>
        </c:dLbls>
        <c:gapWidth val="150"/>
        <c:shape val="box"/>
        <c:axId val="28838912"/>
        <c:axId val="28848896"/>
        <c:axId val="0"/>
      </c:bar3DChart>
      <c:catAx>
        <c:axId val="28838912"/>
        <c:scaling>
          <c:orientation val="minMax"/>
        </c:scaling>
        <c:delete val="0"/>
        <c:axPos val="b"/>
        <c:majorTickMark val="out"/>
        <c:minorTickMark val="none"/>
        <c:tickLblPos val="nextTo"/>
        <c:crossAx val="28848896"/>
        <c:crosses val="autoZero"/>
        <c:auto val="1"/>
        <c:lblAlgn val="ctr"/>
        <c:lblOffset val="100"/>
        <c:noMultiLvlLbl val="0"/>
      </c:catAx>
      <c:valAx>
        <c:axId val="28848896"/>
        <c:scaling>
          <c:orientation val="minMax"/>
        </c:scaling>
        <c:delete val="0"/>
        <c:axPos val="l"/>
        <c:majorGridlines/>
        <c:numFmt formatCode="General" sourceLinked="1"/>
        <c:majorTickMark val="out"/>
        <c:minorTickMark val="none"/>
        <c:tickLblPos val="nextTo"/>
        <c:crossAx val="2883891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Enrollment!$AA$11</c:f>
              <c:strCache>
                <c:ptCount val="1"/>
                <c:pt idx="0">
                  <c:v>Всего</c:v>
                </c:pt>
              </c:strCache>
            </c:strRef>
          </c:tx>
          <c:dLbls>
            <c:txPr>
              <a:bodyPr/>
              <a:lstStyle/>
              <a:p>
                <a:pPr>
                  <a:defRPr lang="en-US" sz="800"/>
                </a:pPr>
                <a:endParaRPr lang="ru-RU"/>
              </a:p>
            </c:txPr>
            <c:dLblPos val="b"/>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Enrollment!$AB$11:$AK$11</c:f>
              <c:numCache>
                <c:formatCode>0%</c:formatCode>
                <c:ptCount val="10"/>
                <c:pt idx="0">
                  <c:v>0.5242983957674312</c:v>
                </c:pt>
                <c:pt idx="1">
                  <c:v>0.53531510026063456</c:v>
                </c:pt>
                <c:pt idx="2">
                  <c:v>0.54848465257090384</c:v>
                </c:pt>
                <c:pt idx="3">
                  <c:v>0.56152654968163696</c:v>
                </c:pt>
                <c:pt idx="4">
                  <c:v>0.5711959468412966</c:v>
                </c:pt>
                <c:pt idx="5">
                  <c:v>0.57146958530233483</c:v>
                </c:pt>
                <c:pt idx="6">
                  <c:v>0.58102523364532666</c:v>
                </c:pt>
                <c:pt idx="7">
                  <c:v>0.59071929100681853</c:v>
                </c:pt>
                <c:pt idx="8">
                  <c:v>0.60026778899129762</c:v>
                </c:pt>
                <c:pt idx="9">
                  <c:v>0.59249021317953043</c:v>
                </c:pt>
              </c:numCache>
            </c:numRef>
          </c:val>
          <c:smooth val="0"/>
        </c:ser>
        <c:ser>
          <c:idx val="1"/>
          <c:order val="1"/>
          <c:tx>
            <c:strRef>
              <c:f>Enrollment!$AA$12</c:f>
              <c:strCache>
                <c:ptCount val="1"/>
                <c:pt idx="0">
                  <c:v>Город</c:v>
                </c:pt>
              </c:strCache>
            </c:strRef>
          </c:tx>
          <c:dLbls>
            <c:txPr>
              <a:bodyPr/>
              <a:lstStyle/>
              <a:p>
                <a:pPr>
                  <a:defRPr lang="en-US" sz="800"/>
                </a:pPr>
                <a:endParaRPr lang="ru-RU"/>
              </a:p>
            </c:txPr>
            <c:dLblPos val="t"/>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Enrollment!$AB$12:$AK$12</c:f>
              <c:numCache>
                <c:formatCode>0%</c:formatCode>
                <c:ptCount val="10"/>
                <c:pt idx="0">
                  <c:v>0.61949388004395367</c:v>
                </c:pt>
                <c:pt idx="1">
                  <c:v>0.62857637481578299</c:v>
                </c:pt>
                <c:pt idx="2">
                  <c:v>0.6418855996315882</c:v>
                </c:pt>
                <c:pt idx="3">
                  <c:v>0.65544209706458534</c:v>
                </c:pt>
                <c:pt idx="4">
                  <c:v>0.66190799326929994</c:v>
                </c:pt>
                <c:pt idx="5">
                  <c:v>0.66025017831874988</c:v>
                </c:pt>
                <c:pt idx="6">
                  <c:v>0.66552813260908306</c:v>
                </c:pt>
                <c:pt idx="7">
                  <c:v>0.67091554651290064</c:v>
                </c:pt>
                <c:pt idx="8">
                  <c:v>0.67762472334836799</c:v>
                </c:pt>
                <c:pt idx="9">
                  <c:v>0.66767891935603374</c:v>
                </c:pt>
              </c:numCache>
            </c:numRef>
          </c:val>
          <c:smooth val="0"/>
        </c:ser>
        <c:ser>
          <c:idx val="2"/>
          <c:order val="2"/>
          <c:tx>
            <c:strRef>
              <c:f>Enrollment!$AA$13</c:f>
              <c:strCache>
                <c:ptCount val="1"/>
                <c:pt idx="0">
                  <c:v>Село</c:v>
                </c:pt>
              </c:strCache>
            </c:strRef>
          </c:tx>
          <c:dLbls>
            <c:txPr>
              <a:bodyPr/>
              <a:lstStyle/>
              <a:p>
                <a:pPr>
                  <a:defRPr lang="en-US" sz="800"/>
                </a:pPr>
                <a:endParaRPr lang="ru-RU"/>
              </a:p>
            </c:txPr>
            <c:dLblPos val="b"/>
            <c:showLegendKey val="0"/>
            <c:showVal val="1"/>
            <c:showCatName val="0"/>
            <c:showSerName val="0"/>
            <c:showPercent val="0"/>
            <c:showBubbleSize val="0"/>
            <c:showLeaderLines val="0"/>
          </c:dLbls>
          <c:cat>
            <c:numRef>
              <c:f>Enrollment!$AB$10:$AK$10</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Enrollment!$AB$13:$AK$13</c:f>
              <c:numCache>
                <c:formatCode>0%</c:formatCode>
                <c:ptCount val="10"/>
                <c:pt idx="0">
                  <c:v>0.3251443850226769</c:v>
                </c:pt>
                <c:pt idx="1">
                  <c:v>0.33828025695171832</c:v>
                </c:pt>
                <c:pt idx="2">
                  <c:v>0.34956554685831426</c:v>
                </c:pt>
                <c:pt idx="3">
                  <c:v>0.35930425518837988</c:v>
                </c:pt>
                <c:pt idx="4">
                  <c:v>0.3707764336239745</c:v>
                </c:pt>
                <c:pt idx="5">
                  <c:v>0.37396908348695385</c:v>
                </c:pt>
                <c:pt idx="6">
                  <c:v>0.38834825829607417</c:v>
                </c:pt>
                <c:pt idx="7">
                  <c:v>0.40280348326193938</c:v>
                </c:pt>
                <c:pt idx="8">
                  <c:v>0.41472553353107289</c:v>
                </c:pt>
                <c:pt idx="9">
                  <c:v>0.41218324630317615</c:v>
                </c:pt>
              </c:numCache>
            </c:numRef>
          </c:val>
          <c:smooth val="0"/>
        </c:ser>
        <c:dLbls>
          <c:showLegendKey val="0"/>
          <c:showVal val="0"/>
          <c:showCatName val="0"/>
          <c:showSerName val="0"/>
          <c:showPercent val="0"/>
          <c:showBubbleSize val="0"/>
        </c:dLbls>
        <c:marker val="1"/>
        <c:smooth val="0"/>
        <c:axId val="28633344"/>
        <c:axId val="28643328"/>
      </c:lineChart>
      <c:catAx>
        <c:axId val="28633344"/>
        <c:scaling>
          <c:orientation val="minMax"/>
        </c:scaling>
        <c:delete val="0"/>
        <c:axPos val="b"/>
        <c:numFmt formatCode="General" sourceLinked="1"/>
        <c:majorTickMark val="out"/>
        <c:minorTickMark val="none"/>
        <c:tickLblPos val="nextTo"/>
        <c:txPr>
          <a:bodyPr/>
          <a:lstStyle/>
          <a:p>
            <a:pPr>
              <a:defRPr lang="en-US"/>
            </a:pPr>
            <a:endParaRPr lang="ru-RU"/>
          </a:p>
        </c:txPr>
        <c:crossAx val="28643328"/>
        <c:crosses val="autoZero"/>
        <c:auto val="1"/>
        <c:lblAlgn val="ctr"/>
        <c:lblOffset val="100"/>
        <c:noMultiLvlLbl val="0"/>
      </c:catAx>
      <c:valAx>
        <c:axId val="28643328"/>
        <c:scaling>
          <c:orientation val="minMax"/>
        </c:scaling>
        <c:delete val="0"/>
        <c:axPos val="l"/>
        <c:majorGridlines/>
        <c:numFmt formatCode="0%" sourceLinked="1"/>
        <c:majorTickMark val="out"/>
        <c:minorTickMark val="none"/>
        <c:tickLblPos val="nextTo"/>
        <c:txPr>
          <a:bodyPr/>
          <a:lstStyle/>
          <a:p>
            <a:pPr>
              <a:defRPr lang="en-US"/>
            </a:pPr>
            <a:endParaRPr lang="ru-RU"/>
          </a:p>
        </c:txPr>
        <c:crossAx val="28633344"/>
        <c:crosses val="autoZero"/>
        <c:crossBetween val="between"/>
      </c:valAx>
    </c:plotArea>
    <c:legend>
      <c:legendPos val="b"/>
      <c:layout/>
      <c:overlay val="0"/>
      <c:txPr>
        <a:bodyPr/>
        <a:lstStyle/>
        <a:p>
          <a:pPr>
            <a:defRPr lang="en-US"/>
          </a:pPr>
          <a:endParaRPr lang="ru-RU"/>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1"/>
        <c:ser>
          <c:idx val="0"/>
          <c:order val="0"/>
          <c:invertIfNegative val="0"/>
          <c:dLbls>
            <c:dLbl>
              <c:idx val="0"/>
              <c:layout>
                <c:manualLayout>
                  <c:x val="2.7878792668272847E-3"/>
                  <c:y val="0.100337102498624"/>
                </c:manualLayout>
              </c:layout>
              <c:showLegendKey val="0"/>
              <c:showVal val="1"/>
              <c:showCatName val="0"/>
              <c:showSerName val="0"/>
              <c:showPercent val="0"/>
              <c:showBubbleSize val="0"/>
            </c:dLbl>
            <c:dLbl>
              <c:idx val="1"/>
              <c:layout>
                <c:manualLayout>
                  <c:x val="0"/>
                  <c:y val="0.10489787988492498"/>
                </c:manualLayout>
              </c:layout>
              <c:showLegendKey val="0"/>
              <c:showVal val="1"/>
              <c:showCatName val="0"/>
              <c:showSerName val="0"/>
              <c:showPercent val="0"/>
              <c:showBubbleSize val="0"/>
            </c:dLbl>
            <c:dLbl>
              <c:idx val="2"/>
              <c:layout>
                <c:manualLayout>
                  <c:x val="0"/>
                  <c:y val="0.1048978798849249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Лист1!$A$9:$A$11</c:f>
              <c:strCache>
                <c:ptCount val="3"/>
                <c:pt idx="0">
                  <c:v>от 1 до 3</c:v>
                </c:pt>
                <c:pt idx="1">
                  <c:v>от 3 до 5</c:v>
                </c:pt>
                <c:pt idx="2">
                  <c:v>старше 5</c:v>
                </c:pt>
              </c:strCache>
            </c:strRef>
          </c:cat>
          <c:val>
            <c:numRef>
              <c:f>Лист1!$B$9:$B$11</c:f>
              <c:numCache>
                <c:formatCode>General</c:formatCode>
                <c:ptCount val="3"/>
                <c:pt idx="0">
                  <c:v>32.5</c:v>
                </c:pt>
                <c:pt idx="1">
                  <c:v>71.8</c:v>
                </c:pt>
                <c:pt idx="2">
                  <c:v>78.2</c:v>
                </c:pt>
              </c:numCache>
            </c:numRef>
          </c:val>
        </c:ser>
        <c:dLbls>
          <c:showLegendKey val="0"/>
          <c:showVal val="0"/>
          <c:showCatName val="0"/>
          <c:showSerName val="0"/>
          <c:showPercent val="0"/>
          <c:showBubbleSize val="0"/>
        </c:dLbls>
        <c:gapWidth val="150"/>
        <c:shape val="box"/>
        <c:axId val="28672384"/>
        <c:axId val="28673920"/>
        <c:axId val="0"/>
      </c:bar3DChart>
      <c:catAx>
        <c:axId val="28672384"/>
        <c:scaling>
          <c:orientation val="minMax"/>
        </c:scaling>
        <c:delete val="0"/>
        <c:axPos val="b"/>
        <c:majorTickMark val="out"/>
        <c:minorTickMark val="none"/>
        <c:tickLblPos val="nextTo"/>
        <c:crossAx val="28673920"/>
        <c:crosses val="autoZero"/>
        <c:auto val="1"/>
        <c:lblAlgn val="ctr"/>
        <c:lblOffset val="100"/>
        <c:noMultiLvlLbl val="0"/>
      </c:catAx>
      <c:valAx>
        <c:axId val="28673920"/>
        <c:scaling>
          <c:orientation val="minMax"/>
        </c:scaling>
        <c:delete val="0"/>
        <c:axPos val="l"/>
        <c:majorGridlines/>
        <c:numFmt formatCode="General" sourceLinked="1"/>
        <c:majorTickMark val="out"/>
        <c:minorTickMark val="none"/>
        <c:tickLblPos val="nextTo"/>
        <c:crossAx val="2867238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'Относ.з-пл.'!$A$2</c:f>
              <c:strCache>
                <c:ptCount val="1"/>
                <c:pt idx="0">
                  <c:v>США</c:v>
                </c:pt>
              </c:strCache>
            </c:strRef>
          </c:tx>
          <c:cat>
            <c:strRef>
              <c:f>'Относ.з-пл.'!$B$1:$G$1</c:f>
              <c:strCache>
                <c:ptCount val="6"/>
                <c:pt idx="0">
                  <c:v>1960</c:v>
                </c:pt>
                <c:pt idx="1">
                  <c:v>1970</c:v>
                </c:pt>
                <c:pt idx="2">
                  <c:v>1980</c:v>
                </c:pt>
                <c:pt idx="3">
                  <c:v>1990</c:v>
                </c:pt>
                <c:pt idx="4">
                  <c:v>2000</c:v>
                </c:pt>
                <c:pt idx="5">
                  <c:v>2009-10*</c:v>
                </c:pt>
              </c:strCache>
            </c:strRef>
          </c:cat>
          <c:val>
            <c:numRef>
              <c:f>'Относ.з-пл.'!$B$2:$G$2</c:f>
              <c:numCache>
                <c:formatCode>0%</c:formatCode>
                <c:ptCount val="6"/>
                <c:pt idx="0">
                  <c:v>1.095</c:v>
                </c:pt>
                <c:pt idx="1">
                  <c:v>1.1800000000000019</c:v>
                </c:pt>
                <c:pt idx="2">
                  <c:v>1.07</c:v>
                </c:pt>
                <c:pt idx="3">
                  <c:v>1.24</c:v>
                </c:pt>
                <c:pt idx="4">
                  <c:v>1.1499999999999977</c:v>
                </c:pt>
                <c:pt idx="5">
                  <c:v>1.1900000000000019</c:v>
                </c:pt>
              </c:numCache>
            </c:numRef>
          </c:val>
          <c:smooth val="1"/>
        </c:ser>
        <c:ser>
          <c:idx val="1"/>
          <c:order val="1"/>
          <c:tx>
            <c:strRef>
              <c:f>'Относ.з-пл.'!$A$3</c:f>
              <c:strCache>
                <c:ptCount val="1"/>
                <c:pt idx="0">
                  <c:v>Великобритания</c:v>
                </c:pt>
              </c:strCache>
            </c:strRef>
          </c:tx>
          <c:cat>
            <c:strRef>
              <c:f>'Относ.з-пл.'!$B$1:$G$1</c:f>
              <c:strCache>
                <c:ptCount val="6"/>
                <c:pt idx="0">
                  <c:v>1960</c:v>
                </c:pt>
                <c:pt idx="1">
                  <c:v>1970</c:v>
                </c:pt>
                <c:pt idx="2">
                  <c:v>1980</c:v>
                </c:pt>
                <c:pt idx="3">
                  <c:v>1990</c:v>
                </c:pt>
                <c:pt idx="4">
                  <c:v>2000</c:v>
                </c:pt>
                <c:pt idx="5">
                  <c:v>2009-10*</c:v>
                </c:pt>
              </c:strCache>
            </c:strRef>
          </c:cat>
          <c:val>
            <c:numRef>
              <c:f>'Относ.з-пл.'!$B$3:$G$3</c:f>
              <c:numCache>
                <c:formatCode>0%</c:formatCode>
                <c:ptCount val="6"/>
                <c:pt idx="0">
                  <c:v>1.2049999999999976</c:v>
                </c:pt>
                <c:pt idx="1">
                  <c:v>1.1900000000000019</c:v>
                </c:pt>
                <c:pt idx="2">
                  <c:v>1.21</c:v>
                </c:pt>
                <c:pt idx="3">
                  <c:v>1.1800000000000019</c:v>
                </c:pt>
                <c:pt idx="4">
                  <c:v>1.206</c:v>
                </c:pt>
                <c:pt idx="5">
                  <c:v>1.01</c:v>
                </c:pt>
              </c:numCache>
            </c:numRef>
          </c:val>
          <c:smooth val="1"/>
        </c:ser>
        <c:ser>
          <c:idx val="2"/>
          <c:order val="2"/>
          <c:tx>
            <c:strRef>
              <c:f>'Относ.з-пл.'!$A$4</c:f>
              <c:strCache>
                <c:ptCount val="1"/>
                <c:pt idx="0">
                  <c:v>Россия</c:v>
                </c:pt>
              </c:strCache>
            </c:strRef>
          </c:tx>
          <c:dLbls>
            <c:txPr>
              <a:bodyPr/>
              <a:lstStyle/>
              <a:p>
                <a:pPr>
                  <a:defRPr b="1"/>
                </a:pPr>
                <a:endParaRPr lang="ru-RU"/>
              </a:p>
            </c:txPr>
            <c:showLegendKey val="0"/>
            <c:showVal val="1"/>
            <c:showCatName val="0"/>
            <c:showSerName val="0"/>
            <c:showPercent val="0"/>
            <c:showBubbleSize val="0"/>
            <c:showLeaderLines val="0"/>
          </c:dLbls>
          <c:cat>
            <c:strRef>
              <c:f>'Относ.з-пл.'!$B$1:$G$1</c:f>
              <c:strCache>
                <c:ptCount val="6"/>
                <c:pt idx="0">
                  <c:v>1960</c:v>
                </c:pt>
                <c:pt idx="1">
                  <c:v>1970</c:v>
                </c:pt>
                <c:pt idx="2">
                  <c:v>1980</c:v>
                </c:pt>
                <c:pt idx="3">
                  <c:v>1990</c:v>
                </c:pt>
                <c:pt idx="4">
                  <c:v>2000</c:v>
                </c:pt>
                <c:pt idx="5">
                  <c:v>2009-10*</c:v>
                </c:pt>
              </c:strCache>
            </c:strRef>
          </c:cat>
          <c:val>
            <c:numRef>
              <c:f>'Относ.з-пл.'!$B$4:$G$4</c:f>
              <c:numCache>
                <c:formatCode>General</c:formatCode>
                <c:ptCount val="6"/>
                <c:pt idx="4" formatCode="0%">
                  <c:v>0.56999999999999995</c:v>
                </c:pt>
                <c:pt idx="5" formatCode="0%">
                  <c:v>0.85000000000000064</c:v>
                </c:pt>
              </c:numCache>
            </c:numRef>
          </c:val>
          <c:smooth val="1"/>
        </c:ser>
        <c:dLbls>
          <c:showLegendKey val="0"/>
          <c:showVal val="0"/>
          <c:showCatName val="0"/>
          <c:showSerName val="0"/>
          <c:showPercent val="0"/>
          <c:showBubbleSize val="0"/>
        </c:dLbls>
        <c:marker val="1"/>
        <c:smooth val="0"/>
        <c:axId val="30323072"/>
        <c:axId val="30324608"/>
      </c:lineChart>
      <c:catAx>
        <c:axId val="30323072"/>
        <c:scaling>
          <c:orientation val="minMax"/>
        </c:scaling>
        <c:delete val="0"/>
        <c:axPos val="b"/>
        <c:majorGridlines/>
        <c:majorTickMark val="out"/>
        <c:minorTickMark val="none"/>
        <c:tickLblPos val="nextTo"/>
        <c:crossAx val="30324608"/>
        <c:crosses val="autoZero"/>
        <c:auto val="1"/>
        <c:lblAlgn val="ctr"/>
        <c:lblOffset val="100"/>
        <c:noMultiLvlLbl val="0"/>
      </c:catAx>
      <c:valAx>
        <c:axId val="30324608"/>
        <c:scaling>
          <c:orientation val="minMax"/>
        </c:scaling>
        <c:delete val="0"/>
        <c:axPos val="l"/>
        <c:majorGridlines/>
        <c:title>
          <c:tx>
            <c:rich>
              <a:bodyPr rot="-5400000" vert="horz"/>
              <a:lstStyle/>
              <a:p>
                <a:pPr>
                  <a:defRPr/>
                </a:pPr>
                <a:r>
                  <a:rPr lang="ru-RU" dirty="0"/>
                  <a:t>Соотношение зарплаты учителей и работников других профессий</a:t>
                </a:r>
              </a:p>
            </c:rich>
          </c:tx>
          <c:layout>
            <c:manualLayout>
              <c:xMode val="edge"/>
              <c:yMode val="edge"/>
              <c:x val="1.8181818181818191E-2"/>
              <c:y val="0.1887993892299672"/>
            </c:manualLayout>
          </c:layout>
          <c:overlay val="0"/>
        </c:title>
        <c:numFmt formatCode="0%" sourceLinked="1"/>
        <c:majorTickMark val="out"/>
        <c:minorTickMark val="none"/>
        <c:tickLblPos val="nextTo"/>
        <c:crossAx val="30323072"/>
        <c:crosses val="autoZero"/>
        <c:crossBetween val="between"/>
      </c:valAx>
    </c:plotArea>
    <c:legend>
      <c:legendPos val="t"/>
      <c:layout/>
      <c:overlay val="0"/>
    </c:legend>
    <c:plotVisOnly val="1"/>
    <c:dispBlanksAs val="gap"/>
    <c:showDLblsOverMax val="0"/>
  </c:chart>
  <c:spPr>
    <a:ln>
      <a:noFill/>
    </a:ln>
  </c:spPr>
  <c:txPr>
    <a:bodyPr/>
    <a:lstStyle/>
    <a:p>
      <a:pPr>
        <a:defRPr sz="1600"/>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stacked"/>
        <c:varyColors val="0"/>
        <c:ser>
          <c:idx val="0"/>
          <c:order val="0"/>
          <c:tx>
            <c:strRef>
              <c:f>Лист2!$B$11</c:f>
              <c:strCache>
                <c:ptCount val="1"/>
                <c:pt idx="0">
                  <c:v>к</c:v>
                </c:pt>
              </c:strCache>
            </c:strRef>
          </c:tx>
          <c:invertIfNegative val="0"/>
          <c:dLbls>
            <c:dLbl>
              <c:idx val="0"/>
              <c:layout>
                <c:manualLayout>
                  <c:x val="5.5407523425493928E-3"/>
                  <c:y val="-0.44345238095238132"/>
                </c:manualLayout>
              </c:layout>
              <c:showLegendKey val="0"/>
              <c:showVal val="1"/>
              <c:showCatName val="0"/>
              <c:showSerName val="0"/>
              <c:showPercent val="0"/>
              <c:showBubbleSize val="0"/>
            </c:dLbl>
            <c:dLbl>
              <c:idx val="1"/>
              <c:layout>
                <c:manualLayout>
                  <c:x val="8.3111285138240728E-3"/>
                  <c:y val="-0.41964285714285815"/>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Лист2!$A$12:$A$14</c:f>
              <c:strCache>
                <c:ptCount val="3"/>
                <c:pt idx="0">
                  <c:v>Начало 1990-х</c:v>
                </c:pt>
                <c:pt idx="1">
                  <c:v>Конец 1990-х</c:v>
                </c:pt>
                <c:pt idx="2">
                  <c:v>Конец 2000-х</c:v>
                </c:pt>
              </c:strCache>
            </c:strRef>
          </c:cat>
          <c:val>
            <c:numRef>
              <c:f>Лист2!$B$12:$B$14</c:f>
              <c:numCache>
                <c:formatCode>0.0%</c:formatCode>
                <c:ptCount val="3"/>
                <c:pt idx="0">
                  <c:v>0.41300000000000031</c:v>
                </c:pt>
                <c:pt idx="1">
                  <c:v>0.39500000000000085</c:v>
                </c:pt>
              </c:numCache>
            </c:numRef>
          </c:val>
        </c:ser>
        <c:ser>
          <c:idx val="1"/>
          <c:order val="1"/>
          <c:tx>
            <c:strRef>
              <c:f>Лист2!$C$11</c:f>
              <c:strCache>
                <c:ptCount val="1"/>
              </c:strCache>
            </c:strRef>
          </c:tx>
          <c:invertIfNegative val="0"/>
          <c:dLbls>
            <c:dLbl>
              <c:idx val="2"/>
              <c:layout>
                <c:manualLayout>
                  <c:x val="0"/>
                  <c:y val="-0.22331833520809899"/>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Лист2!$A$12:$A$14</c:f>
              <c:strCache>
                <c:ptCount val="3"/>
                <c:pt idx="0">
                  <c:v>Начало 1990-х</c:v>
                </c:pt>
                <c:pt idx="1">
                  <c:v>Конец 1990-х</c:v>
                </c:pt>
                <c:pt idx="2">
                  <c:v>Конец 2000-х</c:v>
                </c:pt>
              </c:strCache>
            </c:strRef>
          </c:cat>
          <c:val>
            <c:numRef>
              <c:f>Лист2!$C$12:$C$14</c:f>
              <c:numCache>
                <c:formatCode>General</c:formatCode>
                <c:ptCount val="3"/>
                <c:pt idx="2" formatCode="0.0%">
                  <c:v>0.191</c:v>
                </c:pt>
              </c:numCache>
            </c:numRef>
          </c:val>
        </c:ser>
        <c:dLbls>
          <c:showLegendKey val="0"/>
          <c:showVal val="0"/>
          <c:showCatName val="0"/>
          <c:showSerName val="0"/>
          <c:showPercent val="0"/>
          <c:showBubbleSize val="0"/>
        </c:dLbls>
        <c:gapWidth val="150"/>
        <c:overlap val="100"/>
        <c:axId val="28724608"/>
        <c:axId val="28730496"/>
      </c:barChart>
      <c:catAx>
        <c:axId val="28724608"/>
        <c:scaling>
          <c:orientation val="minMax"/>
        </c:scaling>
        <c:delete val="0"/>
        <c:axPos val="b"/>
        <c:majorTickMark val="out"/>
        <c:minorTickMark val="none"/>
        <c:tickLblPos val="nextTo"/>
        <c:crossAx val="28730496"/>
        <c:crosses val="autoZero"/>
        <c:auto val="1"/>
        <c:lblAlgn val="ctr"/>
        <c:lblOffset val="100"/>
        <c:noMultiLvlLbl val="0"/>
      </c:catAx>
      <c:valAx>
        <c:axId val="28730496"/>
        <c:scaling>
          <c:orientation val="minMax"/>
        </c:scaling>
        <c:delete val="1"/>
        <c:axPos val="l"/>
        <c:numFmt formatCode="0.0%" sourceLinked="1"/>
        <c:majorTickMark val="out"/>
        <c:minorTickMark val="none"/>
        <c:tickLblPos val="none"/>
        <c:crossAx val="28724608"/>
        <c:crosses val="autoZero"/>
        <c:crossBetween val="between"/>
      </c:valAx>
    </c:plotArea>
    <c:plotVisOnly val="1"/>
    <c:dispBlanksAs val="gap"/>
    <c:showDLblsOverMax val="0"/>
  </c:chart>
  <c:txPr>
    <a:bodyPr/>
    <a:lstStyle/>
    <a:p>
      <a:pPr>
        <a:defRPr sz="1400"/>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'Относ.з-пл.'!$A$2</c:f>
              <c:strCache>
                <c:ptCount val="1"/>
                <c:pt idx="0">
                  <c:v>США</c:v>
                </c:pt>
              </c:strCache>
            </c:strRef>
          </c:tx>
          <c:cat>
            <c:strRef>
              <c:f>'Относ.з-пл.'!$B$1:$G$1</c:f>
              <c:strCache>
                <c:ptCount val="6"/>
                <c:pt idx="0">
                  <c:v>1960</c:v>
                </c:pt>
                <c:pt idx="1">
                  <c:v>1970</c:v>
                </c:pt>
                <c:pt idx="2">
                  <c:v>1980</c:v>
                </c:pt>
                <c:pt idx="3">
                  <c:v>1990</c:v>
                </c:pt>
                <c:pt idx="4">
                  <c:v>2000</c:v>
                </c:pt>
                <c:pt idx="5">
                  <c:v>2009-10*</c:v>
                </c:pt>
              </c:strCache>
            </c:strRef>
          </c:cat>
          <c:val>
            <c:numRef>
              <c:f>'Относ.з-пл.'!$B$2:$G$2</c:f>
              <c:numCache>
                <c:formatCode>0%</c:formatCode>
                <c:ptCount val="6"/>
                <c:pt idx="0">
                  <c:v>1.095</c:v>
                </c:pt>
                <c:pt idx="1">
                  <c:v>1.1800000000000019</c:v>
                </c:pt>
                <c:pt idx="2">
                  <c:v>1.07</c:v>
                </c:pt>
                <c:pt idx="3">
                  <c:v>1.24</c:v>
                </c:pt>
                <c:pt idx="4">
                  <c:v>1.1499999999999977</c:v>
                </c:pt>
                <c:pt idx="5">
                  <c:v>1.1900000000000019</c:v>
                </c:pt>
              </c:numCache>
            </c:numRef>
          </c:val>
          <c:smooth val="1"/>
        </c:ser>
        <c:ser>
          <c:idx val="1"/>
          <c:order val="1"/>
          <c:tx>
            <c:strRef>
              <c:f>'Относ.з-пл.'!$A$3</c:f>
              <c:strCache>
                <c:ptCount val="1"/>
                <c:pt idx="0">
                  <c:v>Великобритания</c:v>
                </c:pt>
              </c:strCache>
            </c:strRef>
          </c:tx>
          <c:cat>
            <c:strRef>
              <c:f>'Относ.з-пл.'!$B$1:$G$1</c:f>
              <c:strCache>
                <c:ptCount val="6"/>
                <c:pt idx="0">
                  <c:v>1960</c:v>
                </c:pt>
                <c:pt idx="1">
                  <c:v>1970</c:v>
                </c:pt>
                <c:pt idx="2">
                  <c:v>1980</c:v>
                </c:pt>
                <c:pt idx="3">
                  <c:v>1990</c:v>
                </c:pt>
                <c:pt idx="4">
                  <c:v>2000</c:v>
                </c:pt>
                <c:pt idx="5">
                  <c:v>2009-10*</c:v>
                </c:pt>
              </c:strCache>
            </c:strRef>
          </c:cat>
          <c:val>
            <c:numRef>
              <c:f>'Относ.з-пл.'!$B$3:$G$3</c:f>
              <c:numCache>
                <c:formatCode>0%</c:formatCode>
                <c:ptCount val="6"/>
                <c:pt idx="0">
                  <c:v>1.2049999999999976</c:v>
                </c:pt>
                <c:pt idx="1">
                  <c:v>1.1900000000000019</c:v>
                </c:pt>
                <c:pt idx="2">
                  <c:v>1.21</c:v>
                </c:pt>
                <c:pt idx="3">
                  <c:v>1.1800000000000019</c:v>
                </c:pt>
                <c:pt idx="4">
                  <c:v>1.206</c:v>
                </c:pt>
                <c:pt idx="5">
                  <c:v>1.01</c:v>
                </c:pt>
              </c:numCache>
            </c:numRef>
          </c:val>
          <c:smooth val="1"/>
        </c:ser>
        <c:ser>
          <c:idx val="2"/>
          <c:order val="2"/>
          <c:tx>
            <c:strRef>
              <c:f>'Относ.з-пл.'!$A$4</c:f>
              <c:strCache>
                <c:ptCount val="1"/>
                <c:pt idx="0">
                  <c:v>Россия</c:v>
                </c:pt>
              </c:strCache>
            </c:strRef>
          </c:tx>
          <c:dLbls>
            <c:txPr>
              <a:bodyPr/>
              <a:lstStyle/>
              <a:p>
                <a:pPr>
                  <a:defRPr b="1"/>
                </a:pPr>
                <a:endParaRPr lang="ru-RU"/>
              </a:p>
            </c:txPr>
            <c:showLegendKey val="0"/>
            <c:showVal val="1"/>
            <c:showCatName val="0"/>
            <c:showSerName val="0"/>
            <c:showPercent val="0"/>
            <c:showBubbleSize val="0"/>
            <c:showLeaderLines val="0"/>
          </c:dLbls>
          <c:cat>
            <c:strRef>
              <c:f>'Относ.з-пл.'!$B$1:$G$1</c:f>
              <c:strCache>
                <c:ptCount val="6"/>
                <c:pt idx="0">
                  <c:v>1960</c:v>
                </c:pt>
                <c:pt idx="1">
                  <c:v>1970</c:v>
                </c:pt>
                <c:pt idx="2">
                  <c:v>1980</c:v>
                </c:pt>
                <c:pt idx="3">
                  <c:v>1990</c:v>
                </c:pt>
                <c:pt idx="4">
                  <c:v>2000</c:v>
                </c:pt>
                <c:pt idx="5">
                  <c:v>2009-10*</c:v>
                </c:pt>
              </c:strCache>
            </c:strRef>
          </c:cat>
          <c:val>
            <c:numRef>
              <c:f>'Относ.з-пл.'!$B$4:$G$4</c:f>
              <c:numCache>
                <c:formatCode>General</c:formatCode>
                <c:ptCount val="6"/>
                <c:pt idx="4" formatCode="0%">
                  <c:v>0.56999999999999995</c:v>
                </c:pt>
                <c:pt idx="5" formatCode="0%">
                  <c:v>0.85000000000000064</c:v>
                </c:pt>
              </c:numCache>
            </c:numRef>
          </c:val>
          <c:smooth val="1"/>
        </c:ser>
        <c:dLbls>
          <c:showLegendKey val="0"/>
          <c:showVal val="0"/>
          <c:showCatName val="0"/>
          <c:showSerName val="0"/>
          <c:showPercent val="0"/>
          <c:showBubbleSize val="0"/>
        </c:dLbls>
        <c:marker val="1"/>
        <c:smooth val="0"/>
        <c:axId val="76444032"/>
        <c:axId val="76445568"/>
      </c:lineChart>
      <c:catAx>
        <c:axId val="76444032"/>
        <c:scaling>
          <c:orientation val="minMax"/>
        </c:scaling>
        <c:delete val="0"/>
        <c:axPos val="b"/>
        <c:majorGridlines/>
        <c:majorTickMark val="out"/>
        <c:minorTickMark val="none"/>
        <c:tickLblPos val="nextTo"/>
        <c:crossAx val="76445568"/>
        <c:crosses val="autoZero"/>
        <c:auto val="1"/>
        <c:lblAlgn val="ctr"/>
        <c:lblOffset val="100"/>
        <c:noMultiLvlLbl val="0"/>
      </c:catAx>
      <c:valAx>
        <c:axId val="76445568"/>
        <c:scaling>
          <c:orientation val="minMax"/>
        </c:scaling>
        <c:delete val="0"/>
        <c:axPos val="l"/>
        <c:majorGridlines/>
        <c:title>
          <c:tx>
            <c:rich>
              <a:bodyPr rot="-5400000" vert="horz"/>
              <a:lstStyle/>
              <a:p>
                <a:pPr>
                  <a:defRPr/>
                </a:pPr>
                <a:r>
                  <a:rPr lang="en-US" sz="1600" b="1" i="0" u="none" strike="noStrike" baseline="0" dirty="0" smtClean="0">
                    <a:effectLst/>
                  </a:rPr>
                  <a:t>Salary correlation for teachers and other workers</a:t>
                </a:r>
                <a:endParaRPr lang="ru-RU" dirty="0"/>
              </a:p>
            </c:rich>
          </c:tx>
          <c:layout>
            <c:manualLayout>
              <c:xMode val="edge"/>
              <c:yMode val="edge"/>
              <c:x val="1.8181818181818191E-2"/>
              <c:y val="0.1887993892299672"/>
            </c:manualLayout>
          </c:layout>
          <c:overlay val="0"/>
        </c:title>
        <c:numFmt formatCode="0%" sourceLinked="1"/>
        <c:majorTickMark val="out"/>
        <c:minorTickMark val="none"/>
        <c:tickLblPos val="nextTo"/>
        <c:crossAx val="76444032"/>
        <c:crosses val="autoZero"/>
        <c:crossBetween val="between"/>
      </c:valAx>
    </c:plotArea>
    <c:legend>
      <c:legendPos val="t"/>
      <c:layout/>
      <c:overlay val="0"/>
    </c:legend>
    <c:plotVisOnly val="1"/>
    <c:dispBlanksAs val="gap"/>
    <c:showDLblsOverMax val="0"/>
  </c:chart>
  <c:spPr>
    <a:ln>
      <a:noFill/>
    </a:ln>
  </c:spPr>
  <c:txPr>
    <a:bodyPr/>
    <a:lstStyle/>
    <a:p>
      <a:pPr>
        <a:defRPr sz="1600"/>
      </a:pPr>
      <a:endParaRPr lang="ru-RU"/>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stacked"/>
        <c:varyColors val="0"/>
        <c:ser>
          <c:idx val="0"/>
          <c:order val="0"/>
          <c:tx>
            <c:strRef>
              <c:f>Лист2!$B$11</c:f>
              <c:strCache>
                <c:ptCount val="1"/>
                <c:pt idx="0">
                  <c:v>к</c:v>
                </c:pt>
              </c:strCache>
            </c:strRef>
          </c:tx>
          <c:invertIfNegative val="0"/>
          <c:dLbls>
            <c:dLbl>
              <c:idx val="0"/>
              <c:layout>
                <c:manualLayout>
                  <c:x val="5.5407523425493928E-3"/>
                  <c:y val="-0.44345238095238132"/>
                </c:manualLayout>
              </c:layout>
              <c:showLegendKey val="0"/>
              <c:showVal val="1"/>
              <c:showCatName val="0"/>
              <c:showSerName val="0"/>
              <c:showPercent val="0"/>
              <c:showBubbleSize val="0"/>
            </c:dLbl>
            <c:dLbl>
              <c:idx val="1"/>
              <c:layout>
                <c:manualLayout>
                  <c:x val="8.3111285138240728E-3"/>
                  <c:y val="-0.41964285714285815"/>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Лист2!$A$12:$A$14</c:f>
              <c:strCache>
                <c:ptCount val="3"/>
                <c:pt idx="0">
                  <c:v>Начало 1990-х</c:v>
                </c:pt>
                <c:pt idx="1">
                  <c:v>Конец 1990-х</c:v>
                </c:pt>
                <c:pt idx="2">
                  <c:v>Конец 2000-х</c:v>
                </c:pt>
              </c:strCache>
            </c:strRef>
          </c:cat>
          <c:val>
            <c:numRef>
              <c:f>Лист2!$B$12:$B$14</c:f>
              <c:numCache>
                <c:formatCode>0.0%</c:formatCode>
                <c:ptCount val="3"/>
                <c:pt idx="0">
                  <c:v>0.41300000000000031</c:v>
                </c:pt>
                <c:pt idx="1">
                  <c:v>0.39500000000000085</c:v>
                </c:pt>
              </c:numCache>
            </c:numRef>
          </c:val>
        </c:ser>
        <c:ser>
          <c:idx val="1"/>
          <c:order val="1"/>
          <c:tx>
            <c:strRef>
              <c:f>Лист2!$C$11</c:f>
              <c:strCache>
                <c:ptCount val="1"/>
              </c:strCache>
            </c:strRef>
          </c:tx>
          <c:invertIfNegative val="0"/>
          <c:dLbls>
            <c:dLbl>
              <c:idx val="2"/>
              <c:layout>
                <c:manualLayout>
                  <c:x val="0"/>
                  <c:y val="-0.22331833520809899"/>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Лист2!$A$12:$A$14</c:f>
              <c:strCache>
                <c:ptCount val="3"/>
                <c:pt idx="0">
                  <c:v>Начало 1990-х</c:v>
                </c:pt>
                <c:pt idx="1">
                  <c:v>Конец 1990-х</c:v>
                </c:pt>
                <c:pt idx="2">
                  <c:v>Конец 2000-х</c:v>
                </c:pt>
              </c:strCache>
            </c:strRef>
          </c:cat>
          <c:val>
            <c:numRef>
              <c:f>Лист2!$C$12:$C$14</c:f>
              <c:numCache>
                <c:formatCode>General</c:formatCode>
                <c:ptCount val="3"/>
                <c:pt idx="2" formatCode="0.0%">
                  <c:v>0.191</c:v>
                </c:pt>
              </c:numCache>
            </c:numRef>
          </c:val>
        </c:ser>
        <c:dLbls>
          <c:showLegendKey val="0"/>
          <c:showVal val="0"/>
          <c:showCatName val="0"/>
          <c:showSerName val="0"/>
          <c:showPercent val="0"/>
          <c:showBubbleSize val="0"/>
        </c:dLbls>
        <c:gapWidth val="150"/>
        <c:overlap val="100"/>
        <c:axId val="92609920"/>
        <c:axId val="92632192"/>
      </c:barChart>
      <c:catAx>
        <c:axId val="92609920"/>
        <c:scaling>
          <c:orientation val="minMax"/>
        </c:scaling>
        <c:delete val="0"/>
        <c:axPos val="b"/>
        <c:majorTickMark val="out"/>
        <c:minorTickMark val="none"/>
        <c:tickLblPos val="nextTo"/>
        <c:crossAx val="92632192"/>
        <c:crosses val="autoZero"/>
        <c:auto val="1"/>
        <c:lblAlgn val="ctr"/>
        <c:lblOffset val="100"/>
        <c:noMultiLvlLbl val="0"/>
      </c:catAx>
      <c:valAx>
        <c:axId val="92632192"/>
        <c:scaling>
          <c:orientation val="minMax"/>
        </c:scaling>
        <c:delete val="1"/>
        <c:axPos val="l"/>
        <c:numFmt formatCode="0.0%" sourceLinked="1"/>
        <c:majorTickMark val="out"/>
        <c:minorTickMark val="none"/>
        <c:tickLblPos val="none"/>
        <c:crossAx val="92609920"/>
        <c:crosses val="autoZero"/>
        <c:crossBetween val="between"/>
      </c:valAx>
    </c:plotArea>
    <c:plotVisOnly val="1"/>
    <c:dispBlanksAs val="gap"/>
    <c:showDLblsOverMax val="0"/>
  </c:chart>
  <c:txPr>
    <a:bodyPr/>
    <a:lstStyle/>
    <a:p>
      <a:pPr>
        <a:defRPr sz="1400"/>
      </a:pPr>
      <a:endParaRPr lang="ru-RU"/>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t>Сравнение количества изучаемых </a:t>
            </a:r>
          </a:p>
          <a:p>
            <a:pPr>
              <a:defRPr/>
            </a:pPr>
            <a:r>
              <a:rPr lang="ru-RU" dirty="0"/>
              <a:t>предметов (7 класс)</a:t>
            </a:r>
          </a:p>
        </c:rich>
      </c:tx>
      <c:layout/>
      <c:overlay val="0"/>
      <c:spPr>
        <a:noFill/>
        <a:ln w="25400">
          <a:noFill/>
        </a:ln>
      </c:spPr>
    </c:title>
    <c:autoTitleDeleted val="0"/>
    <c:plotArea>
      <c:layout/>
      <c:lineChart>
        <c:grouping val="standard"/>
        <c:varyColors val="0"/>
        <c:ser>
          <c:idx val="0"/>
          <c:order val="0"/>
          <c:tx>
            <c:strRef>
              <c:f>Лист2!$A$2</c:f>
              <c:strCache>
                <c:ptCount val="1"/>
                <c:pt idx="0">
                  <c:v>Количество изучаемых предметов (минимум)</c:v>
                </c:pt>
              </c:strCache>
            </c:strRef>
          </c:tx>
          <c:spPr>
            <a:ln w="38100"/>
          </c:spPr>
          <c:marker>
            <c:spPr>
              <a:ln w="38100"/>
            </c:spPr>
          </c:marker>
          <c:cat>
            <c:strRef>
              <c:f>Лист2!$B$1:$F$1</c:f>
              <c:strCache>
                <c:ptCount val="5"/>
                <c:pt idx="0">
                  <c:v>США</c:v>
                </c:pt>
                <c:pt idx="1">
                  <c:v>Франция</c:v>
                </c:pt>
                <c:pt idx="2">
                  <c:v>Япония</c:v>
                </c:pt>
                <c:pt idx="3">
                  <c:v>Финляндия</c:v>
                </c:pt>
                <c:pt idx="4">
                  <c:v>Россия</c:v>
                </c:pt>
              </c:strCache>
            </c:strRef>
          </c:cat>
          <c:val>
            <c:numRef>
              <c:f>Лист2!$B$2:$F$2</c:f>
              <c:numCache>
                <c:formatCode>General</c:formatCode>
                <c:ptCount val="5"/>
                <c:pt idx="0">
                  <c:v>7</c:v>
                </c:pt>
                <c:pt idx="1">
                  <c:v>8</c:v>
                </c:pt>
                <c:pt idx="2">
                  <c:v>9</c:v>
                </c:pt>
                <c:pt idx="3">
                  <c:v>9</c:v>
                </c:pt>
                <c:pt idx="4">
                  <c:v>12</c:v>
                </c:pt>
              </c:numCache>
            </c:numRef>
          </c:val>
          <c:smooth val="0"/>
        </c:ser>
        <c:ser>
          <c:idx val="1"/>
          <c:order val="1"/>
          <c:tx>
            <c:strRef>
              <c:f>Лист2!$A$3</c:f>
              <c:strCache>
                <c:ptCount val="1"/>
                <c:pt idx="0">
                  <c:v>Количество изучаемых предметов (максимум)</c:v>
                </c:pt>
              </c:strCache>
            </c:strRef>
          </c:tx>
          <c:spPr>
            <a:ln w="38100"/>
          </c:spPr>
          <c:marker>
            <c:spPr>
              <a:ln w="38100"/>
            </c:spPr>
          </c:marker>
          <c:cat>
            <c:strRef>
              <c:f>Лист2!$B$1:$F$1</c:f>
              <c:strCache>
                <c:ptCount val="5"/>
                <c:pt idx="0">
                  <c:v>США</c:v>
                </c:pt>
                <c:pt idx="1">
                  <c:v>Франция</c:v>
                </c:pt>
                <c:pt idx="2">
                  <c:v>Япония</c:v>
                </c:pt>
                <c:pt idx="3">
                  <c:v>Финляндия</c:v>
                </c:pt>
                <c:pt idx="4">
                  <c:v>Россия</c:v>
                </c:pt>
              </c:strCache>
            </c:strRef>
          </c:cat>
          <c:val>
            <c:numRef>
              <c:f>Лист2!$B$3:$F$3</c:f>
              <c:numCache>
                <c:formatCode>General</c:formatCode>
                <c:ptCount val="5"/>
                <c:pt idx="0">
                  <c:v>9</c:v>
                </c:pt>
                <c:pt idx="1">
                  <c:v>9</c:v>
                </c:pt>
                <c:pt idx="2">
                  <c:v>10</c:v>
                </c:pt>
                <c:pt idx="3">
                  <c:v>10</c:v>
                </c:pt>
                <c:pt idx="4">
                  <c:v>15</c:v>
                </c:pt>
              </c:numCache>
            </c:numRef>
          </c:val>
          <c:smooth val="0"/>
        </c:ser>
        <c:dLbls>
          <c:showLegendKey val="0"/>
          <c:showVal val="0"/>
          <c:showCatName val="0"/>
          <c:showSerName val="0"/>
          <c:showPercent val="0"/>
          <c:showBubbleSize val="0"/>
        </c:dLbls>
        <c:marker val="1"/>
        <c:smooth val="0"/>
        <c:axId val="30419968"/>
        <c:axId val="30430336"/>
      </c:lineChart>
      <c:catAx>
        <c:axId val="30419968"/>
        <c:scaling>
          <c:orientation val="minMax"/>
        </c:scaling>
        <c:delete val="0"/>
        <c:axPos val="b"/>
        <c:numFmt formatCode="General" sourceLinked="1"/>
        <c:majorTickMark val="none"/>
        <c:minorTickMark val="none"/>
        <c:tickLblPos val="nextTo"/>
        <c:crossAx val="30430336"/>
        <c:crosses val="autoZero"/>
        <c:auto val="1"/>
        <c:lblAlgn val="ctr"/>
        <c:lblOffset val="100"/>
        <c:noMultiLvlLbl val="0"/>
      </c:catAx>
      <c:valAx>
        <c:axId val="30430336"/>
        <c:scaling>
          <c:orientation val="minMax"/>
        </c:scaling>
        <c:delete val="0"/>
        <c:axPos val="l"/>
        <c:majorGridlines>
          <c:spPr>
            <a:ln>
              <a:solidFill>
                <a:schemeClr val="accent1"/>
              </a:solidFill>
            </a:ln>
          </c:spPr>
        </c:majorGridlines>
        <c:numFmt formatCode="General" sourceLinked="1"/>
        <c:majorTickMark val="none"/>
        <c:minorTickMark val="none"/>
        <c:tickLblPos val="nextTo"/>
        <c:txPr>
          <a:bodyPr/>
          <a:lstStyle/>
          <a:p>
            <a:pPr>
              <a:defRPr sz="1200" b="1"/>
            </a:pPr>
            <a:endParaRPr lang="ru-RU"/>
          </a:p>
        </c:txPr>
        <c:crossAx val="30419968"/>
        <c:crosses val="autoZero"/>
        <c:crossBetween val="between"/>
      </c:valAx>
      <c:dTable>
        <c:showHorzBorder val="1"/>
        <c:showVertBorder val="1"/>
        <c:showOutline val="1"/>
        <c:showKeys val="1"/>
        <c:txPr>
          <a:bodyPr/>
          <a:lstStyle/>
          <a:p>
            <a:pPr rtl="0">
              <a:defRPr sz="1200" b="1"/>
            </a:pPr>
            <a:endParaRPr lang="ru-RU"/>
          </a:p>
        </c:txPr>
      </c:dTable>
      <c:spPr>
        <a:ln w="38100"/>
      </c:spPr>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dirty="0" smtClean="0">
                <a:effectLst/>
              </a:rPr>
              <a:t>Quantity of school subjects comparison (7th form)</a:t>
            </a:r>
            <a:endParaRPr lang="ru-RU" dirty="0"/>
          </a:p>
        </c:rich>
      </c:tx>
      <c:layout/>
      <c:overlay val="0"/>
      <c:spPr>
        <a:noFill/>
        <a:ln w="25400">
          <a:noFill/>
        </a:ln>
      </c:spPr>
    </c:title>
    <c:autoTitleDeleted val="0"/>
    <c:plotArea>
      <c:layout/>
      <c:lineChart>
        <c:grouping val="standard"/>
        <c:varyColors val="0"/>
        <c:ser>
          <c:idx val="0"/>
          <c:order val="0"/>
          <c:tx>
            <c:strRef>
              <c:f>Лист2!$A$2</c:f>
              <c:strCache>
                <c:ptCount val="1"/>
                <c:pt idx="0">
                  <c:v>Количество изучаемых предметов (минимум)</c:v>
                </c:pt>
              </c:strCache>
            </c:strRef>
          </c:tx>
          <c:spPr>
            <a:ln w="38100"/>
          </c:spPr>
          <c:marker>
            <c:spPr>
              <a:ln w="38100"/>
            </c:spPr>
          </c:marker>
          <c:cat>
            <c:strRef>
              <c:f>Лист2!$B$1:$F$1</c:f>
              <c:strCache>
                <c:ptCount val="5"/>
                <c:pt idx="0">
                  <c:v>США</c:v>
                </c:pt>
                <c:pt idx="1">
                  <c:v>Франция</c:v>
                </c:pt>
                <c:pt idx="2">
                  <c:v>Япония</c:v>
                </c:pt>
                <c:pt idx="3">
                  <c:v>Финляндия</c:v>
                </c:pt>
                <c:pt idx="4">
                  <c:v>Россия</c:v>
                </c:pt>
              </c:strCache>
            </c:strRef>
          </c:cat>
          <c:val>
            <c:numRef>
              <c:f>Лист2!$B$2:$F$2</c:f>
              <c:numCache>
                <c:formatCode>General</c:formatCode>
                <c:ptCount val="5"/>
                <c:pt idx="0">
                  <c:v>7</c:v>
                </c:pt>
                <c:pt idx="1">
                  <c:v>8</c:v>
                </c:pt>
                <c:pt idx="2">
                  <c:v>9</c:v>
                </c:pt>
                <c:pt idx="3">
                  <c:v>9</c:v>
                </c:pt>
                <c:pt idx="4">
                  <c:v>12</c:v>
                </c:pt>
              </c:numCache>
            </c:numRef>
          </c:val>
          <c:smooth val="0"/>
        </c:ser>
        <c:ser>
          <c:idx val="1"/>
          <c:order val="1"/>
          <c:tx>
            <c:strRef>
              <c:f>Лист2!$A$3</c:f>
              <c:strCache>
                <c:ptCount val="1"/>
                <c:pt idx="0">
                  <c:v>Количество изучаемых предметов (максимум)</c:v>
                </c:pt>
              </c:strCache>
            </c:strRef>
          </c:tx>
          <c:spPr>
            <a:ln w="38100"/>
          </c:spPr>
          <c:marker>
            <c:spPr>
              <a:ln w="38100"/>
            </c:spPr>
          </c:marker>
          <c:cat>
            <c:strRef>
              <c:f>Лист2!$B$1:$F$1</c:f>
              <c:strCache>
                <c:ptCount val="5"/>
                <c:pt idx="0">
                  <c:v>США</c:v>
                </c:pt>
                <c:pt idx="1">
                  <c:v>Франция</c:v>
                </c:pt>
                <c:pt idx="2">
                  <c:v>Япония</c:v>
                </c:pt>
                <c:pt idx="3">
                  <c:v>Финляндия</c:v>
                </c:pt>
                <c:pt idx="4">
                  <c:v>Россия</c:v>
                </c:pt>
              </c:strCache>
            </c:strRef>
          </c:cat>
          <c:val>
            <c:numRef>
              <c:f>Лист2!$B$3:$F$3</c:f>
              <c:numCache>
                <c:formatCode>General</c:formatCode>
                <c:ptCount val="5"/>
                <c:pt idx="0">
                  <c:v>9</c:v>
                </c:pt>
                <c:pt idx="1">
                  <c:v>9</c:v>
                </c:pt>
                <c:pt idx="2">
                  <c:v>10</c:v>
                </c:pt>
                <c:pt idx="3">
                  <c:v>10</c:v>
                </c:pt>
                <c:pt idx="4">
                  <c:v>15</c:v>
                </c:pt>
              </c:numCache>
            </c:numRef>
          </c:val>
          <c:smooth val="0"/>
        </c:ser>
        <c:dLbls>
          <c:showLegendKey val="0"/>
          <c:showVal val="0"/>
          <c:showCatName val="0"/>
          <c:showSerName val="0"/>
          <c:showPercent val="0"/>
          <c:showBubbleSize val="0"/>
        </c:dLbls>
        <c:marker val="1"/>
        <c:smooth val="0"/>
        <c:axId val="70551424"/>
        <c:axId val="70557696"/>
      </c:lineChart>
      <c:catAx>
        <c:axId val="70551424"/>
        <c:scaling>
          <c:orientation val="minMax"/>
        </c:scaling>
        <c:delete val="0"/>
        <c:axPos val="b"/>
        <c:numFmt formatCode="General" sourceLinked="1"/>
        <c:majorTickMark val="none"/>
        <c:minorTickMark val="none"/>
        <c:tickLblPos val="nextTo"/>
        <c:crossAx val="70557696"/>
        <c:crosses val="autoZero"/>
        <c:auto val="1"/>
        <c:lblAlgn val="ctr"/>
        <c:lblOffset val="100"/>
        <c:noMultiLvlLbl val="0"/>
      </c:catAx>
      <c:valAx>
        <c:axId val="70557696"/>
        <c:scaling>
          <c:orientation val="minMax"/>
        </c:scaling>
        <c:delete val="0"/>
        <c:axPos val="l"/>
        <c:majorGridlines>
          <c:spPr>
            <a:ln>
              <a:solidFill>
                <a:schemeClr val="accent1"/>
              </a:solidFill>
            </a:ln>
          </c:spPr>
        </c:majorGridlines>
        <c:numFmt formatCode="General" sourceLinked="1"/>
        <c:majorTickMark val="none"/>
        <c:minorTickMark val="none"/>
        <c:tickLblPos val="nextTo"/>
        <c:txPr>
          <a:bodyPr/>
          <a:lstStyle/>
          <a:p>
            <a:pPr>
              <a:defRPr sz="1200" b="1"/>
            </a:pPr>
            <a:endParaRPr lang="ru-RU"/>
          </a:p>
        </c:txPr>
        <c:crossAx val="70551424"/>
        <c:crosses val="autoZero"/>
        <c:crossBetween val="between"/>
      </c:valAx>
      <c:dTable>
        <c:showHorzBorder val="1"/>
        <c:showVertBorder val="1"/>
        <c:showOutline val="1"/>
        <c:showKeys val="1"/>
        <c:txPr>
          <a:bodyPr/>
          <a:lstStyle/>
          <a:p>
            <a:pPr rtl="0">
              <a:defRPr sz="1200" b="1"/>
            </a:pPr>
            <a:endParaRPr lang="ru-RU"/>
          </a:p>
        </c:txPr>
      </c:dTable>
      <c:spPr>
        <a:ln w="38100"/>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8679878998176069E-2"/>
          <c:y val="0.10895485300518352"/>
          <c:w val="0.81357889585835652"/>
          <c:h val="0.78229478099157201"/>
        </c:manualLayout>
      </c:layout>
      <c:barChart>
        <c:barDir val="col"/>
        <c:grouping val="clustered"/>
        <c:varyColors val="0"/>
        <c:ser>
          <c:idx val="0"/>
          <c:order val="0"/>
          <c:tx>
            <c:strRef>
              <c:f>Лист1!$A$2</c:f>
              <c:strCache>
                <c:ptCount val="1"/>
                <c:pt idx="0">
                  <c:v>ОЭСР</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numRef>
              <c:f>Лист1!$B$1:$E$1</c:f>
              <c:numCache>
                <c:formatCode>General</c:formatCode>
                <c:ptCount val="4"/>
                <c:pt idx="0">
                  <c:v>2000</c:v>
                </c:pt>
                <c:pt idx="1">
                  <c:v>2003</c:v>
                </c:pt>
                <c:pt idx="2">
                  <c:v>2006</c:v>
                </c:pt>
                <c:pt idx="3">
                  <c:v>2009</c:v>
                </c:pt>
              </c:numCache>
            </c:numRef>
          </c:cat>
          <c:val>
            <c:numRef>
              <c:f>Лист1!$B$2:$E$2</c:f>
              <c:numCache>
                <c:formatCode>0.0%</c:formatCode>
                <c:ptCount val="4"/>
                <c:pt idx="0">
                  <c:v>0.18000000000000024</c:v>
                </c:pt>
                <c:pt idx="1">
                  <c:v>0.22</c:v>
                </c:pt>
                <c:pt idx="2">
                  <c:v>0.20100000000000001</c:v>
                </c:pt>
                <c:pt idx="3">
                  <c:v>0.19</c:v>
                </c:pt>
              </c:numCache>
            </c:numRef>
          </c:val>
        </c:ser>
        <c:ser>
          <c:idx val="1"/>
          <c:order val="1"/>
          <c:tx>
            <c:strRef>
              <c:f>Лист1!$A$3</c:f>
              <c:strCache>
                <c:ptCount val="1"/>
                <c:pt idx="0">
                  <c:v>Россия</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numRef>
              <c:f>Лист1!$B$1:$E$1</c:f>
              <c:numCache>
                <c:formatCode>General</c:formatCode>
                <c:ptCount val="4"/>
                <c:pt idx="0">
                  <c:v>2000</c:v>
                </c:pt>
                <c:pt idx="1">
                  <c:v>2003</c:v>
                </c:pt>
                <c:pt idx="2">
                  <c:v>2006</c:v>
                </c:pt>
                <c:pt idx="3">
                  <c:v>2009</c:v>
                </c:pt>
              </c:numCache>
            </c:numRef>
          </c:cat>
          <c:val>
            <c:numRef>
              <c:f>Лист1!$B$3:$E$3</c:f>
              <c:numCache>
                <c:formatCode>0.0%</c:formatCode>
                <c:ptCount val="4"/>
                <c:pt idx="0">
                  <c:v>0.27</c:v>
                </c:pt>
                <c:pt idx="1">
                  <c:v>0.34300000000000008</c:v>
                </c:pt>
                <c:pt idx="2">
                  <c:v>0.34300000000000008</c:v>
                </c:pt>
                <c:pt idx="3">
                  <c:v>0.27</c:v>
                </c:pt>
              </c:numCache>
            </c:numRef>
          </c:val>
        </c:ser>
        <c:dLbls>
          <c:showLegendKey val="0"/>
          <c:showVal val="0"/>
          <c:showCatName val="0"/>
          <c:showSerName val="0"/>
          <c:showPercent val="0"/>
          <c:showBubbleSize val="0"/>
        </c:dLbls>
        <c:gapWidth val="150"/>
        <c:axId val="21785216"/>
        <c:axId val="21791104"/>
      </c:barChart>
      <c:catAx>
        <c:axId val="21785216"/>
        <c:scaling>
          <c:orientation val="minMax"/>
        </c:scaling>
        <c:delete val="0"/>
        <c:axPos val="b"/>
        <c:numFmt formatCode="General" sourceLinked="1"/>
        <c:majorTickMark val="out"/>
        <c:minorTickMark val="none"/>
        <c:tickLblPos val="nextTo"/>
        <c:crossAx val="21791104"/>
        <c:crossesAt val="0"/>
        <c:auto val="1"/>
        <c:lblAlgn val="ctr"/>
        <c:lblOffset val="100"/>
        <c:noMultiLvlLbl val="0"/>
      </c:catAx>
      <c:valAx>
        <c:axId val="21791104"/>
        <c:scaling>
          <c:orientation val="minMax"/>
        </c:scaling>
        <c:delete val="1"/>
        <c:axPos val="l"/>
        <c:numFmt formatCode="0%" sourceLinked="0"/>
        <c:majorTickMark val="out"/>
        <c:minorTickMark val="none"/>
        <c:tickLblPos val="none"/>
        <c:crossAx val="21785216"/>
        <c:crosses val="autoZero"/>
        <c:crossBetween val="between"/>
      </c:valAx>
    </c:plotArea>
    <c:legend>
      <c:legendPos val="t"/>
      <c:layout>
        <c:manualLayout>
          <c:xMode val="edge"/>
          <c:yMode val="edge"/>
          <c:x val="0.38936318341563314"/>
          <c:y val="3.6180904522613147E-2"/>
          <c:w val="0.24952222073935673"/>
          <c:h val="7.269512918925336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Лист1!$A$25</c:f>
              <c:strCache>
                <c:ptCount val="1"/>
                <c:pt idx="0">
                  <c:v>Лидеры</c:v>
                </c:pt>
              </c:strCache>
            </c:strRef>
          </c:tx>
          <c:invertIfNegative val="0"/>
          <c:dLbls>
            <c:dLbl>
              <c:idx val="2"/>
              <c:layout>
                <c:manualLayout>
                  <c:x val="0.42368586993940266"/>
                  <c:y val="4.7802678511340005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Лист1!$B$25:$D$25</c:f>
              <c:numCache>
                <c:formatCode>General</c:formatCode>
                <c:ptCount val="3"/>
                <c:pt idx="2" formatCode="0.0%">
                  <c:v>0.14000000000000001</c:v>
                </c:pt>
              </c:numCache>
            </c:numRef>
          </c:val>
        </c:ser>
        <c:ser>
          <c:idx val="1"/>
          <c:order val="1"/>
          <c:tx>
            <c:strRef>
              <c:f>Лист1!$A$26</c:f>
              <c:strCache>
                <c:ptCount val="1"/>
                <c:pt idx="0">
                  <c:v>ОЭСР</c:v>
                </c:pt>
              </c:strCache>
            </c:strRef>
          </c:tx>
          <c:invertIfNegative val="0"/>
          <c:dLbls>
            <c:dLbl>
              <c:idx val="1"/>
              <c:layout>
                <c:manualLayout>
                  <c:x val="0.15622047244094522"/>
                  <c:y val="-4.5268860623191333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Лист1!$B$26:$D$26</c:f>
              <c:numCache>
                <c:formatCode>0.0%</c:formatCode>
                <c:ptCount val="3"/>
                <c:pt idx="1">
                  <c:v>4.1000000000000002E-2</c:v>
                </c:pt>
              </c:numCache>
            </c:numRef>
          </c:val>
        </c:ser>
        <c:ser>
          <c:idx val="2"/>
          <c:order val="2"/>
          <c:tx>
            <c:strRef>
              <c:f>Лист1!$A$27</c:f>
              <c:strCache>
                <c:ptCount val="1"/>
                <c:pt idx="0">
                  <c:v>Россия</c:v>
                </c:pt>
              </c:strCache>
            </c:strRef>
          </c:tx>
          <c:invertIfNegative val="0"/>
          <c:dLbls>
            <c:dLbl>
              <c:idx val="0"/>
              <c:layout>
                <c:manualLayout>
                  <c:x val="7.6707815005334773E-2"/>
                  <c:y val="8.040201005025123E-3"/>
                </c:manualLayout>
              </c:layout>
              <c:dLblPos val="ctr"/>
              <c:showLegendKey val="0"/>
              <c:showVal val="1"/>
              <c:showCatName val="0"/>
              <c:showSerName val="0"/>
              <c:showPercent val="0"/>
              <c:showBubbleSize val="0"/>
            </c:dLbl>
            <c:txPr>
              <a:bodyPr/>
              <a:lstStyle/>
              <a:p>
                <a:pPr>
                  <a:defRPr b="1"/>
                </a:pPr>
                <a:endParaRPr lang="ru-RU"/>
              </a:p>
            </c:txPr>
            <c:dLblPos val="inEnd"/>
            <c:showLegendKey val="0"/>
            <c:showVal val="1"/>
            <c:showCatName val="0"/>
            <c:showSerName val="0"/>
            <c:showPercent val="0"/>
            <c:showBubbleSize val="0"/>
            <c:showLeaderLines val="0"/>
          </c:dLbls>
          <c:cat>
            <c:strRef>
              <c:f>Лист1!$B$24:$D$24</c:f>
              <c:strCache>
                <c:ptCount val="3"/>
                <c:pt idx="0">
                  <c:v>Россия</c:v>
                </c:pt>
                <c:pt idx="1">
                  <c:v>ОЭСР</c:v>
                </c:pt>
                <c:pt idx="2">
                  <c:v>Лидеры</c:v>
                </c:pt>
              </c:strCache>
            </c:strRef>
          </c:cat>
          <c:val>
            <c:numRef>
              <c:f>Лист1!$B$27:$D$27</c:f>
              <c:numCache>
                <c:formatCode>General</c:formatCode>
                <c:ptCount val="3"/>
                <c:pt idx="0" formatCode="0.0%">
                  <c:v>1.3999999999999999E-2</c:v>
                </c:pt>
              </c:numCache>
            </c:numRef>
          </c:val>
        </c:ser>
        <c:dLbls>
          <c:showLegendKey val="0"/>
          <c:showVal val="0"/>
          <c:showCatName val="0"/>
          <c:showSerName val="0"/>
          <c:showPercent val="0"/>
          <c:showBubbleSize val="0"/>
        </c:dLbls>
        <c:gapWidth val="150"/>
        <c:overlap val="100"/>
        <c:axId val="21998208"/>
        <c:axId val="22008192"/>
      </c:barChart>
      <c:catAx>
        <c:axId val="21998208"/>
        <c:scaling>
          <c:orientation val="minMax"/>
        </c:scaling>
        <c:delete val="0"/>
        <c:axPos val="l"/>
        <c:majorTickMark val="out"/>
        <c:minorTickMark val="none"/>
        <c:tickLblPos val="nextTo"/>
        <c:crossAx val="22008192"/>
        <c:crosses val="autoZero"/>
        <c:auto val="1"/>
        <c:lblAlgn val="ctr"/>
        <c:lblOffset val="100"/>
        <c:noMultiLvlLbl val="0"/>
      </c:catAx>
      <c:valAx>
        <c:axId val="22008192"/>
        <c:scaling>
          <c:orientation val="minMax"/>
        </c:scaling>
        <c:delete val="1"/>
        <c:axPos val="b"/>
        <c:numFmt formatCode="General" sourceLinked="1"/>
        <c:majorTickMark val="out"/>
        <c:minorTickMark val="none"/>
        <c:tickLblPos val="none"/>
        <c:crossAx val="2199820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8679878998176069E-2"/>
          <c:y val="0.10895485300518352"/>
          <c:w val="0.81357889585835652"/>
          <c:h val="0.78229478099157201"/>
        </c:manualLayout>
      </c:layout>
      <c:barChart>
        <c:barDir val="col"/>
        <c:grouping val="clustered"/>
        <c:varyColors val="0"/>
        <c:ser>
          <c:idx val="0"/>
          <c:order val="0"/>
          <c:tx>
            <c:strRef>
              <c:f>Лист1!$A$2</c:f>
              <c:strCache>
                <c:ptCount val="1"/>
                <c:pt idx="0">
                  <c:v>ОЭСР</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numRef>
              <c:f>Лист1!$B$1:$E$1</c:f>
              <c:numCache>
                <c:formatCode>General</c:formatCode>
                <c:ptCount val="4"/>
                <c:pt idx="0">
                  <c:v>2000</c:v>
                </c:pt>
                <c:pt idx="1">
                  <c:v>2003</c:v>
                </c:pt>
                <c:pt idx="2">
                  <c:v>2006</c:v>
                </c:pt>
                <c:pt idx="3">
                  <c:v>2009</c:v>
                </c:pt>
              </c:numCache>
            </c:numRef>
          </c:cat>
          <c:val>
            <c:numRef>
              <c:f>Лист1!$B$2:$E$2</c:f>
              <c:numCache>
                <c:formatCode>0.0%</c:formatCode>
                <c:ptCount val="4"/>
                <c:pt idx="0">
                  <c:v>0.18000000000000024</c:v>
                </c:pt>
                <c:pt idx="1">
                  <c:v>0.22</c:v>
                </c:pt>
                <c:pt idx="2">
                  <c:v>0.20100000000000001</c:v>
                </c:pt>
                <c:pt idx="3">
                  <c:v>0.19</c:v>
                </c:pt>
              </c:numCache>
            </c:numRef>
          </c:val>
        </c:ser>
        <c:ser>
          <c:idx val="1"/>
          <c:order val="1"/>
          <c:tx>
            <c:strRef>
              <c:f>Лист1!$A$3</c:f>
              <c:strCache>
                <c:ptCount val="1"/>
                <c:pt idx="0">
                  <c:v>Россия</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numRef>
              <c:f>Лист1!$B$1:$E$1</c:f>
              <c:numCache>
                <c:formatCode>General</c:formatCode>
                <c:ptCount val="4"/>
                <c:pt idx="0">
                  <c:v>2000</c:v>
                </c:pt>
                <c:pt idx="1">
                  <c:v>2003</c:v>
                </c:pt>
                <c:pt idx="2">
                  <c:v>2006</c:v>
                </c:pt>
                <c:pt idx="3">
                  <c:v>2009</c:v>
                </c:pt>
              </c:numCache>
            </c:numRef>
          </c:cat>
          <c:val>
            <c:numRef>
              <c:f>Лист1!$B$3:$E$3</c:f>
              <c:numCache>
                <c:formatCode>0.0%</c:formatCode>
                <c:ptCount val="4"/>
                <c:pt idx="0">
                  <c:v>0.27</c:v>
                </c:pt>
                <c:pt idx="1">
                  <c:v>0.34300000000000008</c:v>
                </c:pt>
                <c:pt idx="2">
                  <c:v>0.34300000000000008</c:v>
                </c:pt>
                <c:pt idx="3">
                  <c:v>0.27</c:v>
                </c:pt>
              </c:numCache>
            </c:numRef>
          </c:val>
        </c:ser>
        <c:dLbls>
          <c:showLegendKey val="0"/>
          <c:showVal val="0"/>
          <c:showCatName val="0"/>
          <c:showSerName val="0"/>
          <c:showPercent val="0"/>
          <c:showBubbleSize val="0"/>
        </c:dLbls>
        <c:gapWidth val="150"/>
        <c:axId val="23729280"/>
        <c:axId val="23730816"/>
      </c:barChart>
      <c:catAx>
        <c:axId val="23729280"/>
        <c:scaling>
          <c:orientation val="minMax"/>
        </c:scaling>
        <c:delete val="0"/>
        <c:axPos val="b"/>
        <c:numFmt formatCode="General" sourceLinked="1"/>
        <c:majorTickMark val="out"/>
        <c:minorTickMark val="none"/>
        <c:tickLblPos val="nextTo"/>
        <c:crossAx val="23730816"/>
        <c:crossesAt val="0"/>
        <c:auto val="1"/>
        <c:lblAlgn val="ctr"/>
        <c:lblOffset val="100"/>
        <c:noMultiLvlLbl val="0"/>
      </c:catAx>
      <c:valAx>
        <c:axId val="23730816"/>
        <c:scaling>
          <c:orientation val="minMax"/>
        </c:scaling>
        <c:delete val="1"/>
        <c:axPos val="l"/>
        <c:numFmt formatCode="0%" sourceLinked="0"/>
        <c:majorTickMark val="out"/>
        <c:minorTickMark val="none"/>
        <c:tickLblPos val="none"/>
        <c:crossAx val="23729280"/>
        <c:crosses val="autoZero"/>
        <c:crossBetween val="between"/>
      </c:valAx>
    </c:plotArea>
    <c:legend>
      <c:legendPos val="t"/>
      <c:layout>
        <c:manualLayout>
          <c:xMode val="edge"/>
          <c:yMode val="edge"/>
          <c:x val="0.38936318341563314"/>
          <c:y val="3.6180904522613147E-2"/>
          <c:w val="0.24952222073935673"/>
          <c:h val="7.269512918925336E-2"/>
        </c:manualLayout>
      </c:layout>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Лист3!$B$21</c:f>
              <c:strCache>
                <c:ptCount val="1"/>
                <c:pt idx="0">
                  <c:v>"Слабые"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strRef>
              <c:f>Лист3!$A$22:$A$25</c:f>
              <c:strCache>
                <c:ptCount val="4"/>
                <c:pt idx="0">
                  <c:v>Дети из неполных семей</c:v>
                </c:pt>
                <c:pt idx="1">
                  <c:v>Дети из многодетных семей</c:v>
                </c:pt>
                <c:pt idx="2">
                  <c:v>Дети безработных родителей</c:v>
                </c:pt>
                <c:pt idx="3">
                  <c:v>Дети с неродным русским языком</c:v>
                </c:pt>
              </c:strCache>
            </c:strRef>
          </c:cat>
          <c:val>
            <c:numRef>
              <c:f>Лист3!$B$22:$B$25</c:f>
              <c:numCache>
                <c:formatCode>0%</c:formatCode>
                <c:ptCount val="4"/>
                <c:pt idx="0">
                  <c:v>0.30000000000000032</c:v>
                </c:pt>
                <c:pt idx="1">
                  <c:v>0.12000000000000002</c:v>
                </c:pt>
                <c:pt idx="2">
                  <c:v>0.13</c:v>
                </c:pt>
                <c:pt idx="3">
                  <c:v>9.0000000000000024E-2</c:v>
                </c:pt>
              </c:numCache>
            </c:numRef>
          </c:val>
        </c:ser>
        <c:ser>
          <c:idx val="1"/>
          <c:order val="1"/>
          <c:tx>
            <c:strRef>
              <c:f>Лист3!$C$21</c:f>
              <c:strCache>
                <c:ptCount val="1"/>
                <c:pt idx="0">
                  <c:v>Другие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strRef>
              <c:f>Лист3!$A$22:$A$25</c:f>
              <c:strCache>
                <c:ptCount val="4"/>
                <c:pt idx="0">
                  <c:v>Дети из неполных семей</c:v>
                </c:pt>
                <c:pt idx="1">
                  <c:v>Дети из многодетных семей</c:v>
                </c:pt>
                <c:pt idx="2">
                  <c:v>Дети безработных родителей</c:v>
                </c:pt>
                <c:pt idx="3">
                  <c:v>Дети с неродным русским языком</c:v>
                </c:pt>
              </c:strCache>
            </c:strRef>
          </c:cat>
          <c:val>
            <c:numRef>
              <c:f>Лист3!$C$22:$C$25</c:f>
              <c:numCache>
                <c:formatCode>0%</c:formatCode>
                <c:ptCount val="4"/>
                <c:pt idx="0">
                  <c:v>0.18000000000000024</c:v>
                </c:pt>
                <c:pt idx="1">
                  <c:v>0.05</c:v>
                </c:pt>
                <c:pt idx="2">
                  <c:v>0.05</c:v>
                </c:pt>
                <c:pt idx="3">
                  <c:v>2.0000000000000011E-2</c:v>
                </c:pt>
              </c:numCache>
            </c:numRef>
          </c:val>
        </c:ser>
        <c:dLbls>
          <c:showLegendKey val="0"/>
          <c:showVal val="0"/>
          <c:showCatName val="0"/>
          <c:showSerName val="0"/>
          <c:showPercent val="0"/>
          <c:showBubbleSize val="0"/>
        </c:dLbls>
        <c:gapWidth val="150"/>
        <c:axId val="28072576"/>
        <c:axId val="28078464"/>
      </c:barChart>
      <c:catAx>
        <c:axId val="28072576"/>
        <c:scaling>
          <c:orientation val="maxMin"/>
        </c:scaling>
        <c:delete val="0"/>
        <c:axPos val="l"/>
        <c:majorTickMark val="out"/>
        <c:minorTickMark val="none"/>
        <c:tickLblPos val="nextTo"/>
        <c:crossAx val="28078464"/>
        <c:crosses val="autoZero"/>
        <c:auto val="1"/>
        <c:lblAlgn val="ctr"/>
        <c:lblOffset val="100"/>
        <c:noMultiLvlLbl val="0"/>
      </c:catAx>
      <c:valAx>
        <c:axId val="28078464"/>
        <c:scaling>
          <c:orientation val="minMax"/>
        </c:scaling>
        <c:delete val="1"/>
        <c:axPos val="t"/>
        <c:numFmt formatCode="0%" sourceLinked="1"/>
        <c:majorTickMark val="out"/>
        <c:minorTickMark val="none"/>
        <c:tickLblPos val="none"/>
        <c:crossAx val="28072576"/>
        <c:crosses val="autoZero"/>
        <c:crossBetween val="between"/>
      </c:valAx>
    </c:plotArea>
    <c:legend>
      <c:legendPos val="t"/>
      <c:layout/>
      <c:overlay val="0"/>
    </c:legend>
    <c:plotVisOnly val="1"/>
    <c:dispBlanksAs val="gap"/>
    <c:showDLblsOverMax val="0"/>
  </c:chart>
  <c:txPr>
    <a:bodyPr/>
    <a:lstStyle/>
    <a:p>
      <a:pPr>
        <a:defRPr sz="16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Лист3!$C$28</c:f>
              <c:strCache>
                <c:ptCount val="1"/>
                <c:pt idx="0">
                  <c:v>"Слабые"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multiLvlStrRef>
              <c:f>Лист3!$A$29:$B$31</c:f>
              <c:multiLvlStrCache>
                <c:ptCount val="3"/>
                <c:lvl>
                  <c:pt idx="0">
                    <c:v>Доля учителей с высшей категорией</c:v>
                  </c:pt>
                  <c:pt idx="1">
                    <c:v>Школы, обеспеченные коррекционными педагогами</c:v>
                  </c:pt>
                  <c:pt idx="2">
                    <c:v>Доля школьников, обучающихся по профильным программам</c:v>
                  </c:pt>
                </c:lvl>
                <c:lvl>
                  <c:pt idx="0">
                    <c:v>Кадры</c:v>
                  </c:pt>
                  <c:pt idx="2">
                    <c:v>Организация обучения</c:v>
                  </c:pt>
                </c:lvl>
              </c:multiLvlStrCache>
            </c:multiLvlStrRef>
          </c:cat>
          <c:val>
            <c:numRef>
              <c:f>Лист3!$C$29:$C$31</c:f>
              <c:numCache>
                <c:formatCode>0%</c:formatCode>
                <c:ptCount val="3"/>
                <c:pt idx="0">
                  <c:v>0.34</c:v>
                </c:pt>
                <c:pt idx="1">
                  <c:v>6.0000000000000032E-2</c:v>
                </c:pt>
                <c:pt idx="2">
                  <c:v>0.19</c:v>
                </c:pt>
              </c:numCache>
            </c:numRef>
          </c:val>
        </c:ser>
        <c:ser>
          <c:idx val="1"/>
          <c:order val="1"/>
          <c:tx>
            <c:strRef>
              <c:f>Лист3!$D$28</c:f>
              <c:strCache>
                <c:ptCount val="1"/>
                <c:pt idx="0">
                  <c:v>Другие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multiLvlStrRef>
              <c:f>Лист3!$A$29:$B$31</c:f>
              <c:multiLvlStrCache>
                <c:ptCount val="3"/>
                <c:lvl>
                  <c:pt idx="0">
                    <c:v>Доля учителей с высшей категорией</c:v>
                  </c:pt>
                  <c:pt idx="1">
                    <c:v>Школы, обеспеченные коррекционными педагогами</c:v>
                  </c:pt>
                  <c:pt idx="2">
                    <c:v>Доля школьников, обучающихся по профильным программам</c:v>
                  </c:pt>
                </c:lvl>
                <c:lvl>
                  <c:pt idx="0">
                    <c:v>Кадры</c:v>
                  </c:pt>
                  <c:pt idx="2">
                    <c:v>Организация обучения</c:v>
                  </c:pt>
                </c:lvl>
              </c:multiLvlStrCache>
            </c:multiLvlStrRef>
          </c:cat>
          <c:val>
            <c:numRef>
              <c:f>Лист3!$D$29:$D$31</c:f>
              <c:numCache>
                <c:formatCode>0%</c:formatCode>
                <c:ptCount val="3"/>
                <c:pt idx="0">
                  <c:v>0.55000000000000004</c:v>
                </c:pt>
                <c:pt idx="1">
                  <c:v>0.36000000000000032</c:v>
                </c:pt>
                <c:pt idx="2">
                  <c:v>0.71000000000000063</c:v>
                </c:pt>
              </c:numCache>
            </c:numRef>
          </c:val>
        </c:ser>
        <c:dLbls>
          <c:showLegendKey val="0"/>
          <c:showVal val="0"/>
          <c:showCatName val="0"/>
          <c:showSerName val="0"/>
          <c:showPercent val="0"/>
          <c:showBubbleSize val="0"/>
        </c:dLbls>
        <c:gapWidth val="150"/>
        <c:axId val="28096384"/>
        <c:axId val="28097920"/>
      </c:barChart>
      <c:catAx>
        <c:axId val="28096384"/>
        <c:scaling>
          <c:orientation val="maxMin"/>
        </c:scaling>
        <c:delete val="0"/>
        <c:axPos val="l"/>
        <c:majorTickMark val="out"/>
        <c:minorTickMark val="none"/>
        <c:tickLblPos val="nextTo"/>
        <c:crossAx val="28097920"/>
        <c:crosses val="autoZero"/>
        <c:auto val="1"/>
        <c:lblAlgn val="ctr"/>
        <c:lblOffset val="100"/>
        <c:noMultiLvlLbl val="0"/>
      </c:catAx>
      <c:valAx>
        <c:axId val="28097920"/>
        <c:scaling>
          <c:orientation val="minMax"/>
        </c:scaling>
        <c:delete val="1"/>
        <c:axPos val="t"/>
        <c:numFmt formatCode="0%" sourceLinked="1"/>
        <c:majorTickMark val="out"/>
        <c:minorTickMark val="none"/>
        <c:tickLblPos val="none"/>
        <c:crossAx val="28096384"/>
        <c:crosses val="autoZero"/>
        <c:crossBetween val="between"/>
      </c:valAx>
    </c:plotArea>
    <c:legend>
      <c:legendPos val="t"/>
      <c:layout/>
      <c:overlay val="0"/>
    </c:legend>
    <c:plotVisOnly val="1"/>
    <c:dispBlanksAs val="gap"/>
    <c:showDLblsOverMax val="0"/>
  </c:chart>
  <c:txPr>
    <a:bodyPr/>
    <a:lstStyle/>
    <a:p>
      <a:pPr>
        <a:defRPr sz="16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Лист3!$B$21</c:f>
              <c:strCache>
                <c:ptCount val="1"/>
                <c:pt idx="0">
                  <c:v>"Слабые"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strRef>
              <c:f>Лист3!$A$22:$A$25</c:f>
              <c:strCache>
                <c:ptCount val="4"/>
                <c:pt idx="0">
                  <c:v>Дети из неполных семей</c:v>
                </c:pt>
                <c:pt idx="1">
                  <c:v>Дети из многодетных семей</c:v>
                </c:pt>
                <c:pt idx="2">
                  <c:v>Дети безработных родителей</c:v>
                </c:pt>
                <c:pt idx="3">
                  <c:v>Дети с неродным русским языком</c:v>
                </c:pt>
              </c:strCache>
            </c:strRef>
          </c:cat>
          <c:val>
            <c:numRef>
              <c:f>Лист3!$B$22:$B$25</c:f>
              <c:numCache>
                <c:formatCode>0%</c:formatCode>
                <c:ptCount val="4"/>
                <c:pt idx="0">
                  <c:v>0.30000000000000032</c:v>
                </c:pt>
                <c:pt idx="1">
                  <c:v>0.12000000000000002</c:v>
                </c:pt>
                <c:pt idx="2">
                  <c:v>0.13</c:v>
                </c:pt>
                <c:pt idx="3">
                  <c:v>9.0000000000000024E-2</c:v>
                </c:pt>
              </c:numCache>
            </c:numRef>
          </c:val>
        </c:ser>
        <c:ser>
          <c:idx val="1"/>
          <c:order val="1"/>
          <c:tx>
            <c:strRef>
              <c:f>Лист3!$C$21</c:f>
              <c:strCache>
                <c:ptCount val="1"/>
                <c:pt idx="0">
                  <c:v>Другие школы</c:v>
                </c:pt>
              </c:strCache>
            </c:strRef>
          </c:tx>
          <c:invertIfNegative val="0"/>
          <c:dLbls>
            <c:txPr>
              <a:bodyPr/>
              <a:lstStyle/>
              <a:p>
                <a:pPr>
                  <a:defRPr b="1"/>
                </a:pPr>
                <a:endParaRPr lang="ru-RU"/>
              </a:p>
            </c:txPr>
            <c:showLegendKey val="0"/>
            <c:showVal val="1"/>
            <c:showCatName val="0"/>
            <c:showSerName val="0"/>
            <c:showPercent val="0"/>
            <c:showBubbleSize val="0"/>
            <c:showLeaderLines val="0"/>
          </c:dLbls>
          <c:cat>
            <c:strRef>
              <c:f>Лист3!$A$22:$A$25</c:f>
              <c:strCache>
                <c:ptCount val="4"/>
                <c:pt idx="0">
                  <c:v>Дети из неполных семей</c:v>
                </c:pt>
                <c:pt idx="1">
                  <c:v>Дети из многодетных семей</c:v>
                </c:pt>
                <c:pt idx="2">
                  <c:v>Дети безработных родителей</c:v>
                </c:pt>
                <c:pt idx="3">
                  <c:v>Дети с неродным русским языком</c:v>
                </c:pt>
              </c:strCache>
            </c:strRef>
          </c:cat>
          <c:val>
            <c:numRef>
              <c:f>Лист3!$C$22:$C$25</c:f>
              <c:numCache>
                <c:formatCode>0%</c:formatCode>
                <c:ptCount val="4"/>
                <c:pt idx="0">
                  <c:v>0.18000000000000024</c:v>
                </c:pt>
                <c:pt idx="1">
                  <c:v>0.05</c:v>
                </c:pt>
                <c:pt idx="2">
                  <c:v>0.05</c:v>
                </c:pt>
                <c:pt idx="3">
                  <c:v>2.0000000000000011E-2</c:v>
                </c:pt>
              </c:numCache>
            </c:numRef>
          </c:val>
        </c:ser>
        <c:dLbls>
          <c:showLegendKey val="0"/>
          <c:showVal val="0"/>
          <c:showCatName val="0"/>
          <c:showSerName val="0"/>
          <c:showPercent val="0"/>
          <c:showBubbleSize val="0"/>
        </c:dLbls>
        <c:gapWidth val="150"/>
        <c:axId val="27757952"/>
        <c:axId val="27763840"/>
      </c:barChart>
      <c:catAx>
        <c:axId val="27757952"/>
        <c:scaling>
          <c:orientation val="maxMin"/>
        </c:scaling>
        <c:delete val="0"/>
        <c:axPos val="l"/>
        <c:majorTickMark val="out"/>
        <c:minorTickMark val="none"/>
        <c:tickLblPos val="nextTo"/>
        <c:crossAx val="27763840"/>
        <c:crosses val="autoZero"/>
        <c:auto val="1"/>
        <c:lblAlgn val="ctr"/>
        <c:lblOffset val="100"/>
        <c:noMultiLvlLbl val="0"/>
      </c:catAx>
      <c:valAx>
        <c:axId val="27763840"/>
        <c:scaling>
          <c:orientation val="minMax"/>
        </c:scaling>
        <c:delete val="1"/>
        <c:axPos val="t"/>
        <c:numFmt formatCode="0%" sourceLinked="1"/>
        <c:majorTickMark val="out"/>
        <c:minorTickMark val="none"/>
        <c:tickLblPos val="none"/>
        <c:crossAx val="27757952"/>
        <c:crosses val="autoZero"/>
        <c:crossBetween val="between"/>
      </c:valAx>
    </c:plotArea>
    <c:legend>
      <c:legendPos val="t"/>
      <c:layout/>
      <c:overlay val="0"/>
    </c:legend>
    <c:plotVisOnly val="1"/>
    <c:dispBlanksAs val="gap"/>
    <c:showDLblsOverMax val="0"/>
  </c:chart>
  <c:txPr>
    <a:bodyPr/>
    <a:lstStyle/>
    <a:p>
      <a:pPr>
        <a:defRPr sz="1600"/>
      </a:pPr>
      <a:endParaRPr lang="ru-RU"/>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Лист3!$C$28</c:f>
              <c:strCache>
                <c:ptCount val="1"/>
                <c:pt idx="0">
                  <c:v>"Слабые" школы</c:v>
                </c:pt>
              </c:strCache>
            </c:strRef>
          </c:tx>
          <c:invertIfNegative val="0"/>
          <c:dLbls>
            <c:showLegendKey val="0"/>
            <c:showVal val="1"/>
            <c:showCatName val="0"/>
            <c:showSerName val="0"/>
            <c:showPercent val="0"/>
            <c:showBubbleSize val="0"/>
            <c:showLeaderLines val="0"/>
          </c:dLbls>
          <c:cat>
            <c:multiLvlStrRef>
              <c:f>Лист3!$A$29:$B$31</c:f>
              <c:multiLvlStrCache>
                <c:ptCount val="3"/>
                <c:lvl>
                  <c:pt idx="0">
                    <c:v>Доля учителей с высшей категорией</c:v>
                  </c:pt>
                  <c:pt idx="1">
                    <c:v>Школы, обеспеченные коррекционными педагогами</c:v>
                  </c:pt>
                  <c:pt idx="2">
                    <c:v>Доля школьников, обучающихся по профильным программам</c:v>
                  </c:pt>
                </c:lvl>
                <c:lvl>
                  <c:pt idx="0">
                    <c:v>Кадры</c:v>
                  </c:pt>
                  <c:pt idx="2">
                    <c:v>Организация обучения</c:v>
                  </c:pt>
                </c:lvl>
              </c:multiLvlStrCache>
            </c:multiLvlStrRef>
          </c:cat>
          <c:val>
            <c:numRef>
              <c:f>Лист3!$C$29:$C$31</c:f>
              <c:numCache>
                <c:formatCode>0%</c:formatCode>
                <c:ptCount val="3"/>
                <c:pt idx="0">
                  <c:v>0.34</c:v>
                </c:pt>
                <c:pt idx="1">
                  <c:v>6.0000000000000032E-2</c:v>
                </c:pt>
                <c:pt idx="2">
                  <c:v>0.19</c:v>
                </c:pt>
              </c:numCache>
            </c:numRef>
          </c:val>
        </c:ser>
        <c:ser>
          <c:idx val="1"/>
          <c:order val="1"/>
          <c:tx>
            <c:strRef>
              <c:f>Лист3!$D$28</c:f>
              <c:strCache>
                <c:ptCount val="1"/>
                <c:pt idx="0">
                  <c:v>Другие школы</c:v>
                </c:pt>
              </c:strCache>
            </c:strRef>
          </c:tx>
          <c:invertIfNegative val="0"/>
          <c:dLbls>
            <c:showLegendKey val="0"/>
            <c:showVal val="1"/>
            <c:showCatName val="0"/>
            <c:showSerName val="0"/>
            <c:showPercent val="0"/>
            <c:showBubbleSize val="0"/>
            <c:showLeaderLines val="0"/>
          </c:dLbls>
          <c:cat>
            <c:multiLvlStrRef>
              <c:f>Лист3!$A$29:$B$31</c:f>
              <c:multiLvlStrCache>
                <c:ptCount val="3"/>
                <c:lvl>
                  <c:pt idx="0">
                    <c:v>Доля учителей с высшей категорией</c:v>
                  </c:pt>
                  <c:pt idx="1">
                    <c:v>Школы, обеспеченные коррекционными педагогами</c:v>
                  </c:pt>
                  <c:pt idx="2">
                    <c:v>Доля школьников, обучающихся по профильным программам</c:v>
                  </c:pt>
                </c:lvl>
                <c:lvl>
                  <c:pt idx="0">
                    <c:v>Кадры</c:v>
                  </c:pt>
                  <c:pt idx="2">
                    <c:v>Организация обучения</c:v>
                  </c:pt>
                </c:lvl>
              </c:multiLvlStrCache>
            </c:multiLvlStrRef>
          </c:cat>
          <c:val>
            <c:numRef>
              <c:f>Лист3!$D$29:$D$31</c:f>
              <c:numCache>
                <c:formatCode>0%</c:formatCode>
                <c:ptCount val="3"/>
                <c:pt idx="0">
                  <c:v>0.55000000000000004</c:v>
                </c:pt>
                <c:pt idx="1">
                  <c:v>0.36000000000000032</c:v>
                </c:pt>
                <c:pt idx="2">
                  <c:v>0.71000000000000063</c:v>
                </c:pt>
              </c:numCache>
            </c:numRef>
          </c:val>
        </c:ser>
        <c:dLbls>
          <c:showLegendKey val="0"/>
          <c:showVal val="0"/>
          <c:showCatName val="0"/>
          <c:showSerName val="0"/>
          <c:showPercent val="0"/>
          <c:showBubbleSize val="0"/>
        </c:dLbls>
        <c:gapWidth val="150"/>
        <c:axId val="23704320"/>
        <c:axId val="23705856"/>
      </c:barChart>
      <c:catAx>
        <c:axId val="23704320"/>
        <c:scaling>
          <c:orientation val="maxMin"/>
        </c:scaling>
        <c:delete val="0"/>
        <c:axPos val="l"/>
        <c:majorTickMark val="out"/>
        <c:minorTickMark val="none"/>
        <c:tickLblPos val="nextTo"/>
        <c:crossAx val="23705856"/>
        <c:crosses val="autoZero"/>
        <c:auto val="1"/>
        <c:lblAlgn val="ctr"/>
        <c:lblOffset val="100"/>
        <c:noMultiLvlLbl val="0"/>
      </c:catAx>
      <c:valAx>
        <c:axId val="23705856"/>
        <c:scaling>
          <c:orientation val="minMax"/>
        </c:scaling>
        <c:delete val="1"/>
        <c:axPos val="t"/>
        <c:numFmt formatCode="0%" sourceLinked="1"/>
        <c:majorTickMark val="out"/>
        <c:minorTickMark val="none"/>
        <c:tickLblPos val="none"/>
        <c:crossAx val="23704320"/>
        <c:crosses val="autoZero"/>
        <c:crossBetween val="between"/>
      </c:valAx>
    </c:plotArea>
    <c:legend>
      <c:legendPos val="t"/>
      <c:layout/>
      <c:overlay val="0"/>
    </c:legend>
    <c:plotVisOnly val="1"/>
    <c:dispBlanksAs val="gap"/>
    <c:showDLblsOverMax val="0"/>
  </c:chart>
  <c:txPr>
    <a:bodyPr/>
    <a:lstStyle/>
    <a:p>
      <a:pPr>
        <a:defRPr sz="1600">
          <a:solidFill>
            <a:schemeClr val="tx1"/>
          </a:solidFill>
        </a:defRPr>
      </a:pPr>
      <a:endParaRPr lang="ru-RU"/>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sz="1800"/>
            </a:pPr>
            <a:r>
              <a:rPr lang="en-US" sz="1800" dirty="0" smtClean="0"/>
              <a:t>PISA</a:t>
            </a:r>
            <a:r>
              <a:rPr lang="ru-RU" sz="1800" dirty="0"/>
              <a:t>.  Грамотность чтения. </a:t>
            </a:r>
          </a:p>
          <a:p>
            <a:pPr algn="l">
              <a:defRPr lang="en-US" sz="1800"/>
            </a:pPr>
            <a:r>
              <a:rPr lang="ru-RU" sz="1800" dirty="0"/>
              <a:t>Необученные дети. Уровень - ниже 1.</a:t>
            </a:r>
          </a:p>
        </c:rich>
      </c:tx>
      <c:layout>
        <c:manualLayout>
          <c:xMode val="edge"/>
          <c:yMode val="edge"/>
          <c:x val="1.0452853511141152E-3"/>
          <c:y val="2.5925929706318126E-2"/>
        </c:manualLayout>
      </c:layout>
      <c:overlay val="0"/>
    </c:title>
    <c:autoTitleDeleted val="0"/>
    <c:plotArea>
      <c:layout>
        <c:manualLayout>
          <c:layoutTarget val="inner"/>
          <c:xMode val="edge"/>
          <c:yMode val="edge"/>
          <c:x val="8.892569359706998E-3"/>
          <c:y val="0.16355557940442977"/>
          <c:w val="0.96739391234774097"/>
          <c:h val="0.70559415362994371"/>
        </c:manualLayout>
      </c:layout>
      <c:lineChart>
        <c:grouping val="standard"/>
        <c:varyColors val="0"/>
        <c:ser>
          <c:idx val="0"/>
          <c:order val="0"/>
          <c:tx>
            <c:strRef>
              <c:f>Лист2!$A$22</c:f>
              <c:strCache>
                <c:ptCount val="1"/>
                <c:pt idx="0">
                  <c:v>Россия</c:v>
                </c:pt>
              </c:strCache>
            </c:strRef>
          </c:tx>
          <c:dLbls>
            <c:dLbl>
              <c:idx val="0"/>
              <c:layout>
                <c:manualLayout>
                  <c:x val="-8.0729221347331584E-2"/>
                  <c:y val="-0.12500000000000006"/>
                </c:manualLayout>
              </c:layout>
              <c:dLblPos val="r"/>
              <c:showLegendKey val="0"/>
              <c:showVal val="1"/>
              <c:showCatName val="0"/>
              <c:showSerName val="0"/>
              <c:showPercent val="0"/>
              <c:showBubbleSize val="0"/>
            </c:dLbl>
            <c:dLbl>
              <c:idx val="1"/>
              <c:layout>
                <c:manualLayout>
                  <c:x val="-0.10451399825021877"/>
                  <c:y val="-6.0185185185185147E-2"/>
                </c:manualLayout>
              </c:layout>
              <c:dLblPos val="r"/>
              <c:showLegendKey val="0"/>
              <c:showVal val="1"/>
              <c:showCatName val="0"/>
              <c:showSerName val="0"/>
              <c:showPercent val="0"/>
              <c:showBubbleSize val="0"/>
            </c:dLbl>
            <c:dLbl>
              <c:idx val="2"/>
              <c:layout>
                <c:manualLayout>
                  <c:x val="-7.0854330708661525E-2"/>
                  <c:y val="-9.7222222222222224E-2"/>
                </c:manualLayout>
              </c:layout>
              <c:dLblPos val="r"/>
              <c:showLegendKey val="0"/>
              <c:showVal val="1"/>
              <c:showCatName val="0"/>
              <c:showSerName val="0"/>
              <c:showPercent val="0"/>
              <c:showBubbleSize val="0"/>
            </c:dLbl>
            <c:txPr>
              <a:bodyPr/>
              <a:lstStyle/>
              <a:p>
                <a:pPr>
                  <a:defRPr lang="en-US" sz="1800" b="1"/>
                </a:pPr>
                <a:endParaRPr lang="ru-RU"/>
              </a:p>
            </c:txPr>
            <c:dLblPos val="ctr"/>
            <c:showLegendKey val="0"/>
            <c:showVal val="1"/>
            <c:showCatName val="0"/>
            <c:showSerName val="0"/>
            <c:showPercent val="0"/>
            <c:showBubbleSize val="0"/>
            <c:showLeaderLines val="0"/>
          </c:dLbls>
          <c:trendline>
            <c:spPr>
              <a:ln w="25400">
                <a:prstDash val="lgDash"/>
              </a:ln>
            </c:spPr>
            <c:trendlineType val="linear"/>
            <c:dispRSqr val="0"/>
            <c:dispEq val="0"/>
          </c:trendline>
          <c:cat>
            <c:numRef>
              <c:f>Лист2!$B$21:$D$21</c:f>
              <c:numCache>
                <c:formatCode>General</c:formatCode>
                <c:ptCount val="3"/>
                <c:pt idx="0">
                  <c:v>2000</c:v>
                </c:pt>
                <c:pt idx="1">
                  <c:v>2003</c:v>
                </c:pt>
                <c:pt idx="2">
                  <c:v>2006</c:v>
                </c:pt>
              </c:numCache>
            </c:numRef>
          </c:cat>
          <c:val>
            <c:numRef>
              <c:f>Лист2!$B$22:$D$22</c:f>
              <c:numCache>
                <c:formatCode>General</c:formatCode>
                <c:ptCount val="3"/>
                <c:pt idx="0">
                  <c:v>9</c:v>
                </c:pt>
                <c:pt idx="1">
                  <c:v>13</c:v>
                </c:pt>
                <c:pt idx="2">
                  <c:v>13.6</c:v>
                </c:pt>
              </c:numCache>
            </c:numRef>
          </c:val>
          <c:smooth val="0"/>
        </c:ser>
        <c:ser>
          <c:idx val="1"/>
          <c:order val="1"/>
          <c:tx>
            <c:strRef>
              <c:f>Лист2!$A$23</c:f>
              <c:strCache>
                <c:ptCount val="1"/>
                <c:pt idx="0">
                  <c:v>ОЭСР</c:v>
                </c:pt>
              </c:strCache>
            </c:strRef>
          </c:tx>
          <c:dLbls>
            <c:dLbl>
              <c:idx val="0"/>
              <c:layout>
                <c:manualLayout>
                  <c:x val="-8.9062554680664943E-2"/>
                  <c:y val="9.2592592592594031E-2"/>
                </c:manualLayout>
              </c:layout>
              <c:dLblPos val="r"/>
              <c:showLegendKey val="0"/>
              <c:showVal val="1"/>
              <c:showCatName val="0"/>
              <c:showSerName val="0"/>
              <c:showPercent val="0"/>
              <c:showBubbleSize val="0"/>
            </c:dLbl>
            <c:dLbl>
              <c:idx val="1"/>
              <c:layout>
                <c:manualLayout>
                  <c:x val="-4.7395888013998334E-2"/>
                  <c:y val="0.14351851851851852"/>
                </c:manualLayout>
              </c:layout>
              <c:dLblPos val="r"/>
              <c:showLegendKey val="0"/>
              <c:showVal val="1"/>
              <c:showCatName val="0"/>
              <c:showSerName val="0"/>
              <c:showPercent val="0"/>
              <c:showBubbleSize val="0"/>
            </c:dLbl>
            <c:dLbl>
              <c:idx val="2"/>
              <c:layout>
                <c:manualLayout>
                  <c:x val="-6.0749999999999998E-2"/>
                  <c:y val="0.14351851851851852"/>
                </c:manualLayout>
              </c:layout>
              <c:dLblPos val="r"/>
              <c:showLegendKey val="0"/>
              <c:showVal val="1"/>
              <c:showCatName val="0"/>
              <c:showSerName val="0"/>
              <c:showPercent val="0"/>
              <c:showBubbleSize val="0"/>
            </c:dLbl>
            <c:txPr>
              <a:bodyPr/>
              <a:lstStyle/>
              <a:p>
                <a:pPr>
                  <a:defRPr lang="en-US" sz="1800" b="1"/>
                </a:pPr>
                <a:endParaRPr lang="ru-RU"/>
              </a:p>
            </c:txPr>
            <c:dLblPos val="ctr"/>
            <c:showLegendKey val="0"/>
            <c:showVal val="1"/>
            <c:showCatName val="0"/>
            <c:showSerName val="0"/>
            <c:showPercent val="0"/>
            <c:showBubbleSize val="0"/>
            <c:showLeaderLines val="0"/>
          </c:dLbls>
          <c:trendline>
            <c:spPr>
              <a:ln w="25400">
                <a:prstDash val="lgDash"/>
              </a:ln>
            </c:spPr>
            <c:trendlineType val="linear"/>
            <c:dispRSqr val="0"/>
            <c:dispEq val="0"/>
          </c:trendline>
          <c:cat>
            <c:numRef>
              <c:f>Лист2!$B$21:$D$21</c:f>
              <c:numCache>
                <c:formatCode>General</c:formatCode>
                <c:ptCount val="3"/>
                <c:pt idx="0">
                  <c:v>2000</c:v>
                </c:pt>
                <c:pt idx="1">
                  <c:v>2003</c:v>
                </c:pt>
                <c:pt idx="2">
                  <c:v>2006</c:v>
                </c:pt>
              </c:numCache>
            </c:numRef>
          </c:cat>
          <c:val>
            <c:numRef>
              <c:f>Лист2!$B$23:$D$23</c:f>
              <c:numCache>
                <c:formatCode>General</c:formatCode>
                <c:ptCount val="3"/>
                <c:pt idx="0">
                  <c:v>6</c:v>
                </c:pt>
                <c:pt idx="1">
                  <c:v>8</c:v>
                </c:pt>
                <c:pt idx="2">
                  <c:v>7.4</c:v>
                </c:pt>
              </c:numCache>
            </c:numRef>
          </c:val>
          <c:smooth val="0"/>
        </c:ser>
        <c:dLbls>
          <c:showLegendKey val="0"/>
          <c:showVal val="1"/>
          <c:showCatName val="0"/>
          <c:showSerName val="0"/>
          <c:showPercent val="0"/>
          <c:showBubbleSize val="0"/>
        </c:dLbls>
        <c:marker val="1"/>
        <c:smooth val="0"/>
        <c:axId val="28457216"/>
        <c:axId val="28471296"/>
      </c:lineChart>
      <c:catAx>
        <c:axId val="28457216"/>
        <c:scaling>
          <c:orientation val="minMax"/>
        </c:scaling>
        <c:delete val="0"/>
        <c:axPos val="b"/>
        <c:numFmt formatCode="General" sourceLinked="1"/>
        <c:majorTickMark val="none"/>
        <c:minorTickMark val="none"/>
        <c:tickLblPos val="nextTo"/>
        <c:spPr>
          <a:ln w="9525">
            <a:noFill/>
          </a:ln>
        </c:spPr>
        <c:txPr>
          <a:bodyPr/>
          <a:lstStyle/>
          <a:p>
            <a:pPr>
              <a:defRPr lang="en-US" sz="1800" b="1"/>
            </a:pPr>
            <a:endParaRPr lang="ru-RU"/>
          </a:p>
        </c:txPr>
        <c:crossAx val="28471296"/>
        <c:crosses val="autoZero"/>
        <c:auto val="1"/>
        <c:lblAlgn val="ctr"/>
        <c:lblOffset val="100"/>
        <c:noMultiLvlLbl val="0"/>
      </c:catAx>
      <c:valAx>
        <c:axId val="28471296"/>
        <c:scaling>
          <c:orientation val="minMax"/>
        </c:scaling>
        <c:delete val="1"/>
        <c:axPos val="l"/>
        <c:numFmt formatCode="General" sourceLinked="1"/>
        <c:majorTickMark val="out"/>
        <c:minorTickMark val="none"/>
        <c:tickLblPos val="none"/>
        <c:crossAx val="28457216"/>
        <c:crosses val="autoZero"/>
        <c:crossBetween val="between"/>
      </c:valAx>
    </c:plotArea>
    <c:legend>
      <c:legendPos val="b"/>
      <c:layout/>
      <c:overlay val="0"/>
      <c:txPr>
        <a:bodyPr/>
        <a:lstStyle/>
        <a:p>
          <a:pPr>
            <a:defRPr lang="en-US" sz="1600" b="1"/>
          </a:pPr>
          <a:endParaRPr lang="ru-RU"/>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0.42822</cdr:x>
      <cdr:y>0.03107</cdr:y>
    </cdr:from>
    <cdr:to>
      <cdr:x>0.5083</cdr:x>
      <cdr:y>0.10901</cdr:y>
    </cdr:to>
    <cdr:sp macro="" textlink="">
      <cdr:nvSpPr>
        <cdr:cNvPr id="2" name="TextBox 22"/>
        <cdr:cNvSpPr txBox="1"/>
      </cdr:nvSpPr>
      <cdr:spPr>
        <a:xfrm xmlns:a="http://schemas.openxmlformats.org/drawingml/2006/main">
          <a:off x="1925180" y="98157"/>
          <a:ext cx="360041"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numCol="1" rtlCol="0">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a:endParaRPr lang="ru-RU" sz="1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0.02401</cdr:x>
      <cdr:y>0.01483</cdr:y>
    </cdr:from>
    <cdr:to>
      <cdr:x>0.97</cdr:x>
      <cdr:y>1</cdr:y>
    </cdr:to>
    <cdr:grpSp>
      <cdr:nvGrpSpPr>
        <cdr:cNvPr id="16" name="Группа 15"/>
        <cdr:cNvGrpSpPr/>
      </cdr:nvGrpSpPr>
      <cdr:grpSpPr>
        <a:xfrm xmlns:a="http://schemas.openxmlformats.org/drawingml/2006/main">
          <a:off x="107944" y="62869"/>
          <a:ext cx="4252982" cy="4176475"/>
          <a:chOff x="107950" y="62880"/>
          <a:chExt cx="4252985" cy="4176464"/>
        </a:xfrm>
      </cdr:grpSpPr>
      <cdr:grpSp>
        <cdr:nvGrpSpPr>
          <cdr:cNvPr id="5" name="Группа 4"/>
          <cdr:cNvGrpSpPr/>
        </cdr:nvGrpSpPr>
        <cdr:grpSpPr>
          <a:xfrm xmlns:a="http://schemas.openxmlformats.org/drawingml/2006/main">
            <a:off x="739698" y="62880"/>
            <a:ext cx="3621237" cy="360040"/>
            <a:chOff x="710163" y="62880"/>
            <a:chExt cx="3476645" cy="360040"/>
          </a:xfrm>
        </cdr:grpSpPr>
        <cdr:sp macro="" textlink="">
          <cdr:nvSpPr>
            <cdr:cNvPr id="2" name="Прямоугольник 1"/>
            <cdr:cNvSpPr/>
          </cdr:nvSpPr>
          <cdr:spPr>
            <a:xfrm xmlns:a="http://schemas.openxmlformats.org/drawingml/2006/main">
              <a:off x="710163" y="62880"/>
              <a:ext cx="1594093"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solidFill>
                    <a:schemeClr val="tx1"/>
                  </a:solidFill>
                </a:rPr>
                <a:t>“weak schools”</a:t>
              </a:r>
              <a:endParaRPr lang="ru-RU" sz="1400" dirty="0">
                <a:solidFill>
                  <a:schemeClr val="tx1"/>
                </a:solidFill>
              </a:endParaRPr>
            </a:p>
          </cdr:txBody>
        </cdr:sp>
        <cdr:sp macro="" textlink="">
          <cdr:nvSpPr>
            <cdr:cNvPr id="3" name="Прямоугольник 2"/>
            <cdr:cNvSpPr/>
          </cdr:nvSpPr>
          <cdr:spPr>
            <a:xfrm xmlns:a="http://schemas.openxmlformats.org/drawingml/2006/main">
              <a:off x="2592715" y="62880"/>
              <a:ext cx="1594093"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400" dirty="0" smtClean="0">
                  <a:solidFill>
                    <a:schemeClr val="tx1"/>
                  </a:solidFill>
                </a:rPr>
                <a:t>Other schools</a:t>
              </a:r>
              <a:endParaRPr lang="ru-RU" sz="1400" dirty="0">
                <a:solidFill>
                  <a:schemeClr val="tx1"/>
                </a:solidFill>
              </a:endParaRPr>
            </a:p>
          </cdr:txBody>
        </cdr:sp>
      </cdr:grpSp>
      <cdr:sp macro="" textlink="">
        <cdr:nvSpPr>
          <cdr:cNvPr id="4" name="Прямоугольник 3"/>
          <cdr:cNvSpPr/>
        </cdr:nvSpPr>
        <cdr:spPr>
          <a:xfrm xmlns:a="http://schemas.openxmlformats.org/drawingml/2006/main">
            <a:off x="111543" y="638944"/>
            <a:ext cx="1976717" cy="72008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Children from incomplete families</a:t>
            </a:r>
            <a:endParaRPr lang="ru-RU" sz="1600" dirty="0">
              <a:solidFill>
                <a:schemeClr val="tx1"/>
              </a:solidFill>
            </a:endParaRPr>
          </a:p>
        </cdr:txBody>
      </cdr:sp>
      <cdr:sp macro="" textlink="">
        <cdr:nvSpPr>
          <cdr:cNvPr id="13" name="Прямоугольник 12"/>
          <cdr:cNvSpPr/>
        </cdr:nvSpPr>
        <cdr:spPr>
          <a:xfrm xmlns:a="http://schemas.openxmlformats.org/drawingml/2006/main">
            <a:off x="107950" y="1575048"/>
            <a:ext cx="1976717" cy="72008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Children from large</a:t>
            </a:r>
            <a:r>
              <a:rPr lang="en-US" sz="1600" dirty="0" smtClean="0">
                <a:solidFill>
                  <a:schemeClr val="tx1"/>
                </a:solidFill>
              </a:rPr>
              <a:t> </a:t>
            </a:r>
            <a:r>
              <a:rPr lang="en-US" sz="1600" dirty="0">
                <a:solidFill>
                  <a:schemeClr val="tx1"/>
                </a:solidFill>
              </a:rPr>
              <a:t>families</a:t>
            </a:r>
            <a:endParaRPr lang="ru-RU" sz="1600" dirty="0">
              <a:solidFill>
                <a:schemeClr val="tx1"/>
              </a:solidFill>
            </a:endParaRPr>
          </a:p>
        </cdr:txBody>
      </cdr:sp>
      <cdr:sp macro="" textlink="">
        <cdr:nvSpPr>
          <cdr:cNvPr id="14" name="Прямоугольник 13"/>
          <cdr:cNvSpPr/>
        </cdr:nvSpPr>
        <cdr:spPr>
          <a:xfrm xmlns:a="http://schemas.openxmlformats.org/drawingml/2006/main">
            <a:off x="119002" y="2511152"/>
            <a:ext cx="1976717" cy="72008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Children of unemployed parents</a:t>
            </a:r>
            <a:endParaRPr lang="ru-RU" sz="1600" dirty="0">
              <a:solidFill>
                <a:schemeClr val="tx1"/>
              </a:solidFill>
            </a:endParaRPr>
          </a:p>
        </cdr:txBody>
      </cdr:sp>
      <cdr:sp macro="" textlink="">
        <cdr:nvSpPr>
          <cdr:cNvPr id="15" name="Прямоугольник 14"/>
          <cdr:cNvSpPr/>
        </cdr:nvSpPr>
        <cdr:spPr>
          <a:xfrm xmlns:a="http://schemas.openxmlformats.org/drawingml/2006/main">
            <a:off x="107950" y="3375247"/>
            <a:ext cx="1976717" cy="864097"/>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Children whose native language is not Russian </a:t>
            </a:r>
            <a:endParaRPr lang="ru-RU" sz="1600" dirty="0">
              <a:solidFill>
                <a:schemeClr val="tx1"/>
              </a:solidFill>
            </a:endParaRPr>
          </a:p>
        </cdr:txBody>
      </cdr:sp>
    </cdr:grpSp>
  </cdr:relSizeAnchor>
</c:userShapes>
</file>

<file path=ppt/drawings/drawing3.xml><?xml version="1.0" encoding="utf-8"?>
<c:userShapes xmlns:c="http://schemas.openxmlformats.org/drawingml/2006/chart">
  <cdr:relSizeAnchor xmlns:cdr="http://schemas.openxmlformats.org/drawingml/2006/chartDrawing">
    <cdr:from>
      <cdr:x>0</cdr:x>
      <cdr:y>0.01597</cdr:y>
    </cdr:from>
    <cdr:to>
      <cdr:x>0.97927</cdr:x>
      <cdr:y>0.96469</cdr:y>
    </cdr:to>
    <cdr:grpSp>
      <cdr:nvGrpSpPr>
        <cdr:cNvPr id="9" name="Группа 8"/>
        <cdr:cNvGrpSpPr/>
      </cdr:nvGrpSpPr>
      <cdr:grpSpPr>
        <a:xfrm xmlns:a="http://schemas.openxmlformats.org/drawingml/2006/main">
          <a:off x="0" y="71286"/>
          <a:ext cx="4088819" cy="4234851"/>
          <a:chOff x="0" y="71264"/>
          <a:chExt cx="4088831" cy="4234859"/>
        </a:xfrm>
      </cdr:grpSpPr>
      <cdr:sp macro="" textlink="">
        <cdr:nvSpPr>
          <cdr:cNvPr id="2" name="Прямоугольник 1"/>
          <cdr:cNvSpPr/>
        </cdr:nvSpPr>
        <cdr:spPr>
          <a:xfrm xmlns:a="http://schemas.openxmlformats.org/drawingml/2006/main">
            <a:off x="632447" y="71264"/>
            <a:ext cx="1584176"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solidFill>
                  <a:schemeClr val="tx1"/>
                </a:solidFill>
              </a:rPr>
              <a:t>“weak schools”</a:t>
            </a:r>
            <a:endParaRPr lang="ru-RU" sz="1400" dirty="0" smtClean="0">
              <a:solidFill>
                <a:schemeClr val="tx1"/>
              </a:solidFill>
            </a:endParaRPr>
          </a:p>
          <a:p xmlns:a="http://schemas.openxmlformats.org/drawingml/2006/main">
            <a:endParaRPr lang="ru-RU" dirty="0"/>
          </a:p>
        </cdr:txBody>
      </cdr:sp>
      <cdr:sp macro="" textlink="">
        <cdr:nvSpPr>
          <cdr:cNvPr id="3" name="Прямоугольник 2"/>
          <cdr:cNvSpPr/>
        </cdr:nvSpPr>
        <cdr:spPr>
          <a:xfrm xmlns:a="http://schemas.openxmlformats.org/drawingml/2006/main">
            <a:off x="2504655" y="71264"/>
            <a:ext cx="1584176"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400" dirty="0" smtClean="0">
                <a:solidFill>
                  <a:schemeClr val="tx1"/>
                </a:solidFill>
              </a:rPr>
              <a:t>other schools</a:t>
            </a:r>
            <a:endParaRPr lang="ru-RU" sz="1400" dirty="0" smtClean="0">
              <a:solidFill>
                <a:schemeClr val="tx1"/>
              </a:solidFill>
            </a:endParaRPr>
          </a:p>
          <a:p xmlns:a="http://schemas.openxmlformats.org/drawingml/2006/main">
            <a:endParaRPr lang="ru-RU" dirty="0"/>
          </a:p>
        </cdr:txBody>
      </cdr:sp>
      <cdr:sp macro="" textlink="">
        <cdr:nvSpPr>
          <cdr:cNvPr id="4" name="Прямоугольник 3"/>
          <cdr:cNvSpPr/>
        </cdr:nvSpPr>
        <cdr:spPr>
          <a:xfrm xmlns:a="http://schemas.openxmlformats.org/drawingml/2006/main">
            <a:off x="704455" y="791344"/>
            <a:ext cx="1800200" cy="79208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Percentage of teachers with the highest category</a:t>
            </a:r>
            <a:endParaRPr lang="ru-RU" sz="1600" dirty="0">
              <a:solidFill>
                <a:schemeClr val="tx1"/>
              </a:solidFill>
            </a:endParaRPr>
          </a:p>
          <a:p xmlns:a="http://schemas.openxmlformats.org/drawingml/2006/main">
            <a:endParaRPr lang="ru-RU" sz="1600" dirty="0">
              <a:solidFill>
                <a:schemeClr val="tx1"/>
              </a:solidFill>
            </a:endParaRPr>
          </a:p>
        </cdr:txBody>
      </cdr:sp>
      <cdr:sp macro="" textlink="">
        <cdr:nvSpPr>
          <cdr:cNvPr id="5" name="Прямоугольник 4"/>
          <cdr:cNvSpPr/>
        </cdr:nvSpPr>
        <cdr:spPr>
          <a:xfrm xmlns:a="http://schemas.openxmlformats.org/drawingml/2006/main">
            <a:off x="632447" y="1887897"/>
            <a:ext cx="1944216" cy="1135695"/>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Schools, where there are special (correctional) teachers</a:t>
            </a:r>
            <a:endParaRPr lang="ru-RU" sz="1600" dirty="0">
              <a:solidFill>
                <a:schemeClr val="tx1"/>
              </a:solidFill>
            </a:endParaRPr>
          </a:p>
        </cdr:txBody>
      </cdr:sp>
      <cdr:sp macro="" textlink="">
        <cdr:nvSpPr>
          <cdr:cNvPr id="6" name="Прямоугольник 5"/>
          <cdr:cNvSpPr/>
        </cdr:nvSpPr>
        <cdr:spPr>
          <a:xfrm xmlns:a="http://schemas.openxmlformats.org/drawingml/2006/main">
            <a:off x="671881" y="3095600"/>
            <a:ext cx="1944216" cy="1135695"/>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solidFill>
              </a:rPr>
              <a:t>Percentage of pupils, studying within the framework of specialized programs </a:t>
            </a:r>
            <a:endParaRPr lang="ru-RU" sz="1600" dirty="0">
              <a:solidFill>
                <a:schemeClr val="tx1"/>
              </a:solidFill>
            </a:endParaRPr>
          </a:p>
        </cdr:txBody>
      </cdr:sp>
      <cdr:sp macro="" textlink="">
        <cdr:nvSpPr>
          <cdr:cNvPr id="7" name="Прямоугольник 6"/>
          <cdr:cNvSpPr/>
        </cdr:nvSpPr>
        <cdr:spPr>
          <a:xfrm xmlns:a="http://schemas.openxmlformats.org/drawingml/2006/main">
            <a:off x="0" y="1151384"/>
            <a:ext cx="704455" cy="129614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27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smtClean="0">
                <a:solidFill>
                  <a:schemeClr val="tx1"/>
                </a:solidFill>
              </a:rPr>
              <a:t>Personnel</a:t>
            </a:r>
            <a:endParaRPr lang="ru-RU" sz="1600" dirty="0">
              <a:solidFill>
                <a:schemeClr val="tx1"/>
              </a:solidFill>
            </a:endParaRPr>
          </a:p>
        </cdr:txBody>
      </cdr:sp>
      <cdr:sp macro="" textlink="">
        <cdr:nvSpPr>
          <cdr:cNvPr id="8" name="Прямоугольник 7"/>
          <cdr:cNvSpPr/>
        </cdr:nvSpPr>
        <cdr:spPr>
          <a:xfrm xmlns:a="http://schemas.openxmlformats.org/drawingml/2006/main">
            <a:off x="0" y="2879576"/>
            <a:ext cx="704455" cy="1426547"/>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27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600" dirty="0" smtClean="0">
                <a:solidFill>
                  <a:schemeClr val="tx1"/>
                </a:solidFill>
              </a:rPr>
              <a:t>Organization </a:t>
            </a:r>
            <a:r>
              <a:rPr lang="en-US" sz="1600" dirty="0">
                <a:solidFill>
                  <a:schemeClr val="tx1"/>
                </a:solidFill>
              </a:rPr>
              <a:t>of </a:t>
            </a:r>
            <a:r>
              <a:rPr lang="en-US" sz="1600" dirty="0" smtClean="0">
                <a:solidFill>
                  <a:schemeClr val="tx1"/>
                </a:solidFill>
              </a:rPr>
              <a:t>education</a:t>
            </a:r>
            <a:endParaRPr lang="ru-RU" sz="1600" dirty="0">
              <a:solidFill>
                <a:schemeClr val="tx1"/>
              </a:solidFill>
            </a:endParaRPr>
          </a:p>
        </cdr:txBody>
      </cdr:sp>
    </cdr:grpSp>
  </cdr:relSizeAnchor>
</c:userShapes>
</file>

<file path=ppt/drawings/drawing4.xml><?xml version="1.0" encoding="utf-8"?>
<c:userShapes xmlns:c="http://schemas.openxmlformats.org/drawingml/2006/chart">
  <cdr:relSizeAnchor xmlns:cdr="http://schemas.openxmlformats.org/drawingml/2006/chartDrawing">
    <cdr:from>
      <cdr:x>0.52941</cdr:x>
      <cdr:y>0.01701</cdr:y>
    </cdr:from>
    <cdr:to>
      <cdr:x>1</cdr:x>
      <cdr:y>0.1535</cdr:y>
    </cdr:to>
    <cdr:sp macro="" textlink="">
      <cdr:nvSpPr>
        <cdr:cNvPr id="2" name="Прямоугольник 1"/>
        <cdr:cNvSpPr/>
      </cdr:nvSpPr>
      <cdr:spPr>
        <a:xfrm xmlns:a="http://schemas.openxmlformats.org/drawingml/2006/main">
          <a:off x="4536504" y="116632"/>
          <a:ext cx="4032448" cy="93610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800" b="1" dirty="0">
              <a:solidFill>
                <a:schemeClr val="tx1"/>
              </a:solidFill>
            </a:rPr>
            <a:t>PISA. Reading literacy.</a:t>
          </a:r>
          <a:endParaRPr lang="ru-RU" sz="1800" b="1" dirty="0">
            <a:solidFill>
              <a:schemeClr val="tx1"/>
            </a:solidFill>
          </a:endParaRPr>
        </a:p>
        <a:p xmlns:a="http://schemas.openxmlformats.org/drawingml/2006/main">
          <a:r>
            <a:rPr lang="en-US" sz="1800" b="1" dirty="0">
              <a:solidFill>
                <a:schemeClr val="tx1"/>
              </a:solidFill>
            </a:rPr>
            <a:t>Uneducated children. Level – below 1.</a:t>
          </a:r>
          <a:endParaRPr lang="ru-RU" sz="18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0.32009</cdr:x>
      <cdr:y>0.03217</cdr:y>
    </cdr:from>
    <cdr:to>
      <cdr:x>0.8286</cdr:x>
      <cdr:y>0.14519</cdr:y>
    </cdr:to>
    <cdr:grpSp>
      <cdr:nvGrpSpPr>
        <cdr:cNvPr id="5" name="Группа 4"/>
        <cdr:cNvGrpSpPr/>
      </cdr:nvGrpSpPr>
      <cdr:grpSpPr>
        <a:xfrm xmlns:a="http://schemas.openxmlformats.org/drawingml/2006/main">
          <a:off x="2683024" y="102463"/>
          <a:ext cx="4262289" cy="360040"/>
          <a:chOff x="2683024" y="102463"/>
          <a:chExt cx="4262289" cy="360040"/>
        </a:xfrm>
      </cdr:grpSpPr>
      <cdr:sp macro="" textlink="">
        <cdr:nvSpPr>
          <cdr:cNvPr id="2" name="Прямоугольник 1"/>
          <cdr:cNvSpPr/>
        </cdr:nvSpPr>
        <cdr:spPr>
          <a:xfrm xmlns:a="http://schemas.openxmlformats.org/drawingml/2006/main">
            <a:off x="2683024" y="102463"/>
            <a:ext cx="576064"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200" b="1" dirty="0" smtClean="0">
                <a:solidFill>
                  <a:schemeClr val="tx1"/>
                </a:solidFill>
              </a:rPr>
              <a:t>USA</a:t>
            </a:r>
            <a:endParaRPr lang="ru-RU" sz="1200" b="1" dirty="0">
              <a:solidFill>
                <a:schemeClr val="tx1"/>
              </a:solidFill>
            </a:endParaRPr>
          </a:p>
        </cdr:txBody>
      </cdr:sp>
      <cdr:sp macro="" textlink="">
        <cdr:nvSpPr>
          <cdr:cNvPr id="3" name="Прямоугольник 2"/>
          <cdr:cNvSpPr/>
        </cdr:nvSpPr>
        <cdr:spPr>
          <a:xfrm xmlns:a="http://schemas.openxmlformats.org/drawingml/2006/main">
            <a:off x="3500436" y="102463"/>
            <a:ext cx="1486843"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b="1" dirty="0" smtClean="0">
                <a:solidFill>
                  <a:schemeClr val="tx1"/>
                </a:solidFill>
              </a:rPr>
              <a:t>UK</a:t>
            </a:r>
            <a:endParaRPr lang="ru-RU" sz="1200" b="1" dirty="0">
              <a:solidFill>
                <a:schemeClr val="tx1"/>
              </a:solidFill>
            </a:endParaRPr>
          </a:p>
        </cdr:txBody>
      </cdr:sp>
      <cdr:sp macro="" textlink="">
        <cdr:nvSpPr>
          <cdr:cNvPr id="4" name="Прямоугольник 3"/>
          <cdr:cNvSpPr/>
        </cdr:nvSpPr>
        <cdr:spPr>
          <a:xfrm xmlns:a="http://schemas.openxmlformats.org/drawingml/2006/main">
            <a:off x="5458470" y="102463"/>
            <a:ext cx="1486843"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b="1" dirty="0" smtClean="0">
                <a:solidFill>
                  <a:schemeClr val="tx1"/>
                </a:solidFill>
              </a:rPr>
              <a:t>Russia</a:t>
            </a:r>
            <a:endParaRPr lang="ru-RU" sz="1200" b="1" dirty="0">
              <a:solidFill>
                <a:schemeClr val="tx1"/>
              </a:solidFill>
            </a:endParaRPr>
          </a:p>
        </cdr:txBody>
      </cdr:sp>
    </cdr:grpSp>
  </cdr:relSizeAnchor>
</c:userShapes>
</file>

<file path=ppt/drawings/drawing6.xml><?xml version="1.0" encoding="utf-8"?>
<c:userShapes xmlns:c="http://schemas.openxmlformats.org/drawingml/2006/chart">
  <cdr:relSizeAnchor xmlns:cdr="http://schemas.openxmlformats.org/drawingml/2006/chartDrawing">
    <cdr:from>
      <cdr:x>0.02041</cdr:x>
      <cdr:y>0.77895</cdr:y>
    </cdr:from>
    <cdr:to>
      <cdr:x>0.96632</cdr:x>
      <cdr:y>0.9855</cdr:y>
    </cdr:to>
    <cdr:sp macro="" textlink="">
      <cdr:nvSpPr>
        <cdr:cNvPr id="2" name="Прямоугольник 1"/>
        <cdr:cNvSpPr/>
      </cdr:nvSpPr>
      <cdr:spPr>
        <a:xfrm xmlns:a="http://schemas.openxmlformats.org/drawingml/2006/main">
          <a:off x="76202" y="1721317"/>
          <a:ext cx="3531838" cy="456435"/>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200" b="1" dirty="0">
              <a:solidFill>
                <a:schemeClr val="tx1"/>
              </a:solidFill>
            </a:rPr>
            <a:t>early 1990s             </a:t>
          </a:r>
          <a:r>
            <a:rPr lang="en-US" sz="1200" b="1" dirty="0" smtClean="0">
              <a:solidFill>
                <a:schemeClr val="tx1"/>
              </a:solidFill>
            </a:rPr>
            <a:t>   </a:t>
          </a:r>
          <a:r>
            <a:rPr lang="en-US" sz="1200" b="1" dirty="0">
              <a:solidFill>
                <a:schemeClr val="tx1"/>
              </a:solidFill>
            </a:rPr>
            <a:t>late 1990s           </a:t>
          </a:r>
          <a:r>
            <a:rPr lang="en-US" sz="1200" b="1" dirty="0" smtClean="0">
              <a:solidFill>
                <a:schemeClr val="tx1"/>
              </a:solidFill>
            </a:rPr>
            <a:t>     </a:t>
          </a:r>
          <a:r>
            <a:rPr lang="en-US" sz="1200" b="1" dirty="0">
              <a:solidFill>
                <a:schemeClr val="tx1"/>
              </a:solidFill>
            </a:rPr>
            <a:t>late 2000s </a:t>
          </a:r>
          <a:endParaRPr lang="ru-RU" sz="1200" b="1" dirty="0">
            <a:solidFill>
              <a:schemeClr val="tx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0.10856</cdr:x>
      <cdr:y>0.58533</cdr:y>
    </cdr:from>
    <cdr:to>
      <cdr:x>0.98196</cdr:x>
      <cdr:y>0.99046</cdr:y>
    </cdr:to>
    <cdr:grpSp>
      <cdr:nvGrpSpPr>
        <cdr:cNvPr id="5" name="Группа 4"/>
        <cdr:cNvGrpSpPr/>
      </cdr:nvGrpSpPr>
      <cdr:grpSpPr>
        <a:xfrm xmlns:a="http://schemas.openxmlformats.org/drawingml/2006/main">
          <a:off x="545976" y="2913112"/>
          <a:ext cx="4392488" cy="2016224"/>
          <a:chOff x="545976" y="2913112"/>
          <a:chExt cx="4392488" cy="2016224"/>
        </a:xfrm>
      </cdr:grpSpPr>
      <cdr:sp macro="" textlink="">
        <cdr:nvSpPr>
          <cdr:cNvPr id="2" name="Прямоугольник 1"/>
          <cdr:cNvSpPr/>
        </cdr:nvSpPr>
        <cdr:spPr>
          <a:xfrm xmlns:a="http://schemas.openxmlformats.org/drawingml/2006/main">
            <a:off x="1338064" y="2913112"/>
            <a:ext cx="3600400" cy="432048"/>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b="1" dirty="0" smtClean="0">
                <a:solidFill>
                  <a:schemeClr val="tx1"/>
                </a:solidFill>
              </a:rPr>
              <a:t>   USA        France      Japan      Finland     Russia</a:t>
            </a:r>
            <a:endParaRPr lang="ru-RU" sz="1400" b="1" dirty="0">
              <a:solidFill>
                <a:schemeClr val="tx1"/>
              </a:solidFill>
            </a:endParaRPr>
          </a:p>
        </cdr:txBody>
      </cdr:sp>
      <cdr:sp macro="" textlink="">
        <cdr:nvSpPr>
          <cdr:cNvPr id="3" name="Прямоугольник 2"/>
          <cdr:cNvSpPr/>
        </cdr:nvSpPr>
        <cdr:spPr>
          <a:xfrm xmlns:a="http://schemas.openxmlformats.org/drawingml/2006/main">
            <a:off x="545976" y="4137248"/>
            <a:ext cx="792088" cy="792088"/>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solidFill>
                  <a:schemeClr val="tx1"/>
                </a:solidFill>
              </a:rPr>
              <a:t>Quantity of school subjects (</a:t>
            </a:r>
            <a:r>
              <a:rPr lang="en-US" dirty="0" smtClean="0">
                <a:solidFill>
                  <a:schemeClr val="tx1"/>
                </a:solidFill>
              </a:rPr>
              <a:t>maximum</a:t>
            </a:r>
            <a:endParaRPr lang="ru-RU" dirty="0">
              <a:solidFill>
                <a:schemeClr val="tx1"/>
              </a:solidFill>
            </a:endParaRPr>
          </a:p>
        </cdr:txBody>
      </cdr:sp>
      <cdr:sp macro="" textlink="">
        <cdr:nvSpPr>
          <cdr:cNvPr id="4" name="Прямоугольник 3"/>
          <cdr:cNvSpPr/>
        </cdr:nvSpPr>
        <cdr:spPr>
          <a:xfrm xmlns:a="http://schemas.openxmlformats.org/drawingml/2006/main">
            <a:off x="545976" y="3345160"/>
            <a:ext cx="792088" cy="792088"/>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dirty="0">
                <a:solidFill>
                  <a:schemeClr val="tx1"/>
                </a:solidFill>
              </a:rPr>
              <a:t>Quantity of school subjects (</a:t>
            </a:r>
            <a:r>
              <a:rPr lang="en-US" dirty="0" smtClean="0">
                <a:solidFill>
                  <a:schemeClr val="tx1"/>
                </a:solidFill>
              </a:rPr>
              <a:t>minimum</a:t>
            </a:r>
            <a:endParaRPr lang="ru-RU" dirty="0">
              <a:solidFill>
                <a:schemeClr val="tx1"/>
              </a:solidFill>
            </a:endParaRP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BB84D-DA4D-47F8-B87C-5DFDC5B8D373}" type="datetimeFigureOut">
              <a:rPr lang="ru-RU" smtClean="0"/>
              <a:t>19.04.2012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385CE-0FD1-4B0D-8640-63FBF0A2933B}" type="slidenum">
              <a:rPr lang="ru-RU" smtClean="0"/>
              <a:t>‹#›</a:t>
            </a:fld>
            <a:endParaRPr lang="ru-RU"/>
          </a:p>
        </p:txBody>
      </p:sp>
    </p:spTree>
    <p:extLst>
      <p:ext uri="{BB962C8B-B14F-4D97-AF65-F5344CB8AC3E}">
        <p14:creationId xmlns:p14="http://schemas.microsoft.com/office/powerpoint/2010/main" val="3088360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smtClean="0"/>
              <a:t>Добавить 2009 Толя –</a:t>
            </a:r>
            <a:r>
              <a:rPr lang="ru-RU" smtClean="0">
                <a:solidFill>
                  <a:srgbClr val="FF0000"/>
                </a:solidFill>
              </a:rPr>
              <a:t>не могу, таких данных пока нет</a:t>
            </a:r>
          </a:p>
        </p:txBody>
      </p:sp>
      <p:sp>
        <p:nvSpPr>
          <p:cNvPr id="9523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C69AAA-EE28-422E-BB8D-F8EC41A2CE82}" type="slidenum">
              <a:rPr lang="ru-RU"/>
              <a:pPr>
                <a:defRPr/>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1E4230-1016-4F25-A0E8-CE220D77AA59}"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1E4230-1016-4F25-A0E8-CE220D77AA59}" type="datetimeFigureOut">
              <a:rPr lang="ru-RU" smtClean="0"/>
              <a:t>19.04.2012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1E4230-1016-4F25-A0E8-CE220D77AA59}" type="datetimeFigureOut">
              <a:rPr lang="ru-RU" smtClean="0"/>
              <a:t>19.04.2012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1E4230-1016-4F25-A0E8-CE220D77AA59}" type="datetimeFigureOut">
              <a:rPr lang="ru-RU" smtClean="0"/>
              <a:t>19.04.2012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1E4230-1016-4F25-A0E8-CE220D77AA59}"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1E4230-1016-4F25-A0E8-CE220D77AA59}"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00D8FE-0656-4DAE-9A4D-CBCA75DF349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E4230-1016-4F25-A0E8-CE220D77AA59}" type="datetimeFigureOut">
              <a:rPr lang="ru-RU" smtClean="0"/>
              <a:t>19.04.2012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0D8FE-0656-4DAE-9A4D-CBCA75DF349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8.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9.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1341438"/>
            <a:ext cx="7596336" cy="2303462"/>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400" dirty="0"/>
          </a:p>
        </p:txBody>
      </p:sp>
      <p:sp>
        <p:nvSpPr>
          <p:cNvPr id="5" name="Нашивка 4"/>
          <p:cNvSpPr/>
          <p:nvPr/>
        </p:nvSpPr>
        <p:spPr>
          <a:xfrm>
            <a:off x="6660083" y="1341438"/>
            <a:ext cx="1584325" cy="2303462"/>
          </a:xfrm>
          <a:prstGeom prst="chevron">
            <a:avLst>
              <a:gd name="adj" fmla="val 77493"/>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Прямоугольник 5"/>
          <p:cNvSpPr/>
          <p:nvPr/>
        </p:nvSpPr>
        <p:spPr>
          <a:xfrm>
            <a:off x="920329" y="1431340"/>
            <a:ext cx="5904135" cy="2123658"/>
          </a:xfrm>
          <a:prstGeom prst="rect">
            <a:avLst/>
          </a:prstGeom>
        </p:spPr>
        <p:txBody>
          <a:bodyPr wrap="square">
            <a:spAutoFit/>
          </a:bodyPr>
          <a:lstStyle/>
          <a:p>
            <a:pPr fontAlgn="auto">
              <a:lnSpc>
                <a:spcPct val="150000"/>
              </a:lnSpc>
              <a:spcBef>
                <a:spcPts val="0"/>
              </a:spcBef>
              <a:spcAft>
                <a:spcPts val="0"/>
              </a:spcAft>
              <a:defRPr/>
            </a:pPr>
            <a:r>
              <a:rPr lang="ru-RU" sz="3200" dirty="0" smtClean="0">
                <a:solidFill>
                  <a:schemeClr val="bg1"/>
                </a:solidFill>
                <a:effectLst>
                  <a:outerShdw blurRad="38100" dist="38100" dir="2700000" algn="tl">
                    <a:srgbClr val="000000">
                      <a:alpha val="43137"/>
                    </a:srgbClr>
                  </a:outerShdw>
                </a:effectLst>
                <a:latin typeface="Franklin Gothic Medium" pitchFamily="34" charset="0"/>
                <a:cs typeface="+mn-cs"/>
              </a:rPr>
              <a:t>СТРАТЕГИЯ 2020:  </a:t>
            </a:r>
          </a:p>
          <a:p>
            <a:pPr fontAlgn="auto">
              <a:lnSpc>
                <a:spcPct val="150000"/>
              </a:lnSpc>
              <a:spcBef>
                <a:spcPts val="0"/>
              </a:spcBef>
              <a:spcAft>
                <a:spcPts val="0"/>
              </a:spcAft>
              <a:defRPr/>
            </a:pPr>
            <a:r>
              <a:rPr lang="ru-RU" sz="2800" dirty="0" smtClean="0">
                <a:solidFill>
                  <a:schemeClr val="bg1"/>
                </a:solidFill>
                <a:effectLst>
                  <a:outerShdw blurRad="38100" dist="38100" dir="2700000" algn="tl">
                    <a:srgbClr val="000000">
                      <a:alpha val="43137"/>
                    </a:srgbClr>
                  </a:outerShdw>
                </a:effectLst>
                <a:latin typeface="Franklin Gothic Medium" pitchFamily="34" charset="0"/>
              </a:rPr>
              <a:t>ОБРАЗОВАНИЕ И СОЦИАЛИЗАЦИЯ</a:t>
            </a:r>
          </a:p>
          <a:p>
            <a:pPr fontAlgn="auto">
              <a:lnSpc>
                <a:spcPct val="150000"/>
              </a:lnSpc>
              <a:spcBef>
                <a:spcPts val="0"/>
              </a:spcBef>
              <a:spcAft>
                <a:spcPts val="0"/>
              </a:spcAft>
              <a:defRPr/>
            </a:pPr>
            <a:r>
              <a:rPr lang="ru-RU" sz="2800" dirty="0" smtClean="0">
                <a:solidFill>
                  <a:schemeClr val="bg1"/>
                </a:solidFill>
                <a:effectLst>
                  <a:outerShdw blurRad="38100" dist="38100" dir="2700000" algn="tl">
                    <a:srgbClr val="000000">
                      <a:alpha val="43137"/>
                    </a:srgbClr>
                  </a:outerShdw>
                </a:effectLst>
                <a:latin typeface="Franklin Gothic Medium" pitchFamily="34" charset="0"/>
                <a:cs typeface="+mn-cs"/>
              </a:rPr>
              <a:t>ДЕТЕЙ</a:t>
            </a:r>
          </a:p>
        </p:txBody>
      </p:sp>
      <p:sp>
        <p:nvSpPr>
          <p:cNvPr id="7" name="Прямоугольник 6"/>
          <p:cNvSpPr/>
          <p:nvPr/>
        </p:nvSpPr>
        <p:spPr>
          <a:xfrm>
            <a:off x="827088" y="1570038"/>
            <a:ext cx="73025" cy="1846262"/>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Пятиугольник 7"/>
          <p:cNvSpPr/>
          <p:nvPr/>
        </p:nvSpPr>
        <p:spPr>
          <a:xfrm>
            <a:off x="0" y="3644900"/>
            <a:ext cx="7596336" cy="2303462"/>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400" dirty="0"/>
          </a:p>
        </p:txBody>
      </p:sp>
      <p:sp>
        <p:nvSpPr>
          <p:cNvPr id="9" name="Прямоугольник 8"/>
          <p:cNvSpPr/>
          <p:nvPr/>
        </p:nvSpPr>
        <p:spPr>
          <a:xfrm>
            <a:off x="872093" y="4011801"/>
            <a:ext cx="5904135" cy="1569660"/>
          </a:xfrm>
          <a:prstGeom prst="rect">
            <a:avLst/>
          </a:prstGeom>
        </p:spPr>
        <p:txBody>
          <a:bodyPr wrap="square">
            <a:spAutoFit/>
          </a:bodyPr>
          <a:lstStyle/>
          <a:p>
            <a:r>
              <a:rPr lang="en-US" sz="3200" b="1" dirty="0">
                <a:solidFill>
                  <a:schemeClr val="bg1"/>
                </a:solidFill>
              </a:rPr>
              <a:t>STRATEGY 2020: </a:t>
            </a:r>
            <a:endParaRPr lang="ru-RU" sz="3200" b="1" dirty="0">
              <a:solidFill>
                <a:schemeClr val="bg1"/>
              </a:solidFill>
            </a:endParaRPr>
          </a:p>
          <a:p>
            <a:r>
              <a:rPr lang="en-US" sz="3200" b="1" dirty="0">
                <a:solidFill>
                  <a:schemeClr val="bg1"/>
                </a:solidFill>
              </a:rPr>
              <a:t>EDUCATION AND SOCIALIZATION FOR CHILDREN</a:t>
            </a:r>
            <a:endParaRPr lang="ru-RU" sz="2800" b="1" dirty="0" smtClean="0">
              <a:solidFill>
                <a:schemeClr val="bg1"/>
              </a:solidFill>
              <a:effectLst>
                <a:outerShdw blurRad="38100" dist="38100" dir="2700000" algn="tl">
                  <a:srgbClr val="000000">
                    <a:alpha val="43137"/>
                  </a:srgbClr>
                </a:outerShdw>
              </a:effectLst>
              <a:latin typeface="Franklin Gothic Medium" pitchFamily="34" charset="0"/>
            </a:endParaRPr>
          </a:p>
        </p:txBody>
      </p:sp>
      <p:sp>
        <p:nvSpPr>
          <p:cNvPr id="10" name="Нашивка 9"/>
          <p:cNvSpPr/>
          <p:nvPr/>
        </p:nvSpPr>
        <p:spPr>
          <a:xfrm>
            <a:off x="6660082" y="3649907"/>
            <a:ext cx="1584325" cy="2303462"/>
          </a:xfrm>
          <a:prstGeom prst="chevron">
            <a:avLst>
              <a:gd name="adj" fmla="val 77493"/>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Tree>
    <p:extLst>
      <p:ext uri="{BB962C8B-B14F-4D97-AF65-F5344CB8AC3E}">
        <p14:creationId xmlns:p14="http://schemas.microsoft.com/office/powerpoint/2010/main" val="308406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Problems: educational inequality – institutions of higher level</a:t>
            </a:r>
            <a:endParaRPr lang="ru-RU" sz="3000" b="1" dirty="0">
              <a:solidFill>
                <a:schemeClr val="bg1"/>
              </a:solidFill>
            </a:endParaRPr>
          </a:p>
        </p:txBody>
      </p:sp>
      <p:pic>
        <p:nvPicPr>
          <p:cNvPr id="17" name="Объект 5"/>
          <p:cNvPicPr>
            <a:picLocks noChangeAspect="1"/>
          </p:cNvPicPr>
          <p:nvPr/>
        </p:nvPicPr>
        <p:blipFill>
          <a:blip r:embed="rId3" cstate="print">
            <a:extLst>
              <a:ext uri="{28A0092B-C50C-407E-A947-70E740481C1C}">
                <a14:useLocalDpi xmlns:a14="http://schemas.microsoft.com/office/drawing/2010/main" val="0"/>
              </a:ext>
            </a:extLst>
          </a:blip>
          <a:srcRect t="3207" r="8916"/>
          <a:stretch>
            <a:fillRect/>
          </a:stretch>
        </p:blipFill>
        <p:spPr>
          <a:xfrm>
            <a:off x="457200" y="1676401"/>
            <a:ext cx="7467600" cy="1981200"/>
          </a:xfrm>
          <a:prstGeom prst="rect">
            <a:avLst/>
          </a:prstGeom>
        </p:spPr>
      </p:pic>
      <p:pic>
        <p:nvPicPr>
          <p:cNvPr id="16" name="Рисунок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213" y="3746005"/>
            <a:ext cx="5229727" cy="2801350"/>
          </a:xfrm>
          <a:prstGeom prst="rect">
            <a:avLst/>
          </a:prstGeom>
        </p:spPr>
      </p:pic>
      <p:graphicFrame>
        <p:nvGraphicFramePr>
          <p:cNvPr id="2" name="Таблица 1"/>
          <p:cNvGraphicFramePr>
            <a:graphicFrameLocks noGrp="1"/>
          </p:cNvGraphicFramePr>
          <p:nvPr>
            <p:extLst>
              <p:ext uri="{D42A27DB-BD31-4B8C-83A1-F6EECF244321}">
                <p14:modId xmlns:p14="http://schemas.microsoft.com/office/powerpoint/2010/main" val="3098524107"/>
              </p:ext>
            </p:extLst>
          </p:nvPr>
        </p:nvGraphicFramePr>
        <p:xfrm>
          <a:off x="1" y="4021497"/>
          <a:ext cx="2195736" cy="991679"/>
        </p:xfrm>
        <a:graphic>
          <a:graphicData uri="http://schemas.openxmlformats.org/drawingml/2006/table">
            <a:tbl>
              <a:tblPr firstRow="1" firstCol="1" bandRow="1">
                <a:tableStyleId>{5C22544A-7EE6-4342-B048-85BDC9FD1C3A}</a:tableStyleId>
              </a:tblPr>
              <a:tblGrid>
                <a:gridCol w="2195736"/>
              </a:tblGrid>
              <a:tr h="193515">
                <a:tc>
                  <a:txBody>
                    <a:bodyPr/>
                    <a:lstStyle/>
                    <a:p>
                      <a:pPr algn="ctr">
                        <a:lnSpc>
                          <a:spcPct val="115000"/>
                        </a:lnSpc>
                        <a:spcAft>
                          <a:spcPts val="0"/>
                        </a:spcAft>
                      </a:pPr>
                      <a:r>
                        <a:rPr lang="en-US" sz="1100" dirty="0">
                          <a:solidFill>
                            <a:schemeClr val="tx1"/>
                          </a:solidFill>
                          <a:effectLst/>
                        </a:rPr>
                        <a:t>Quantity of countries</a:t>
                      </a:r>
                      <a:endParaRPr lang="ru-RU" sz="1100" dirty="0">
                        <a:solidFill>
                          <a:schemeClr val="tx1"/>
                        </a:solidFill>
                        <a:effectLst/>
                        <a:latin typeface="Calibri"/>
                        <a:ea typeface="Calibri"/>
                        <a:cs typeface="Times New Roman"/>
                      </a:endParaRPr>
                    </a:p>
                  </a:txBody>
                  <a:tcPr marL="68580" marR="68580" marT="0" marB="0">
                    <a:solidFill>
                      <a:schemeClr val="bg1"/>
                    </a:solidFill>
                  </a:tcPr>
                </a:tc>
              </a:tr>
              <a:tr h="604649">
                <a:tc>
                  <a:txBody>
                    <a:bodyPr/>
                    <a:lstStyle/>
                    <a:p>
                      <a:pPr algn="ctr">
                        <a:lnSpc>
                          <a:spcPct val="115000"/>
                        </a:lnSpc>
                        <a:spcAft>
                          <a:spcPts val="0"/>
                        </a:spcAft>
                      </a:pPr>
                      <a:endParaRPr lang="en-US" sz="800" dirty="0" smtClean="0">
                        <a:solidFill>
                          <a:schemeClr val="tx1"/>
                        </a:solidFill>
                        <a:effectLst/>
                      </a:endParaRPr>
                    </a:p>
                    <a:p>
                      <a:pPr algn="ctr">
                        <a:lnSpc>
                          <a:spcPct val="115000"/>
                        </a:lnSpc>
                        <a:spcAft>
                          <a:spcPts val="0"/>
                        </a:spcAft>
                      </a:pPr>
                      <a:r>
                        <a:rPr lang="en-US" sz="1100" dirty="0" smtClean="0">
                          <a:solidFill>
                            <a:schemeClr val="tx1"/>
                          </a:solidFill>
                          <a:effectLst/>
                        </a:rPr>
                        <a:t>The </a:t>
                      </a:r>
                      <a:r>
                        <a:rPr lang="en-US" sz="1100" dirty="0">
                          <a:solidFill>
                            <a:schemeClr val="tx1"/>
                          </a:solidFill>
                          <a:effectLst/>
                        </a:rPr>
                        <a:t>position of Russia (considering measurement errors)</a:t>
                      </a:r>
                      <a:endParaRPr lang="ru-RU" sz="1100" dirty="0">
                        <a:solidFill>
                          <a:schemeClr val="tx1"/>
                        </a:solidFill>
                        <a:effectLst/>
                        <a:latin typeface="Calibri"/>
                        <a:ea typeface="Calibri"/>
                        <a:cs typeface="Times New Roman"/>
                      </a:endParaRPr>
                    </a:p>
                  </a:txBody>
                  <a:tcPr marL="68580" marR="68580" marT="0" marB="0">
                    <a:solidFill>
                      <a:schemeClr val="bg1"/>
                    </a:solidFill>
                  </a:tcPr>
                </a:tc>
              </a:tr>
              <a:tr h="193515">
                <a:tc>
                  <a:txBody>
                    <a:bodyPr/>
                    <a:lstStyle/>
                    <a:p>
                      <a:pPr algn="ctr">
                        <a:lnSpc>
                          <a:spcPct val="115000"/>
                        </a:lnSpc>
                        <a:spcAft>
                          <a:spcPts val="0"/>
                        </a:spcAft>
                      </a:pPr>
                      <a:r>
                        <a:rPr lang="en-US" sz="1100" dirty="0">
                          <a:solidFill>
                            <a:schemeClr val="tx1"/>
                          </a:solidFill>
                          <a:effectLst/>
                        </a:rPr>
                        <a:t>Average score in Russia</a:t>
                      </a:r>
                      <a:endParaRPr lang="ru-RU" sz="1100" dirty="0">
                        <a:solidFill>
                          <a:schemeClr val="tx1"/>
                        </a:solidFill>
                        <a:effectLst/>
                        <a:latin typeface="Calibri"/>
                        <a:ea typeface="Calibri"/>
                        <a:cs typeface="Times New Roman"/>
                      </a:endParaRPr>
                    </a:p>
                  </a:txBody>
                  <a:tcPr marL="68580" marR="68580" marT="0" marB="0">
                    <a:solidFill>
                      <a:schemeClr val="bg1"/>
                    </a:solidFill>
                  </a:tcPr>
                </a:tc>
              </a:tr>
            </a:tbl>
          </a:graphicData>
        </a:graphic>
      </p:graphicFrame>
      <p:grpSp>
        <p:nvGrpSpPr>
          <p:cNvPr id="5" name="Группа 4"/>
          <p:cNvGrpSpPr/>
          <p:nvPr/>
        </p:nvGrpSpPr>
        <p:grpSpPr>
          <a:xfrm>
            <a:off x="1143000" y="1600200"/>
            <a:ext cx="7970585" cy="3687405"/>
            <a:chOff x="1143000" y="1600200"/>
            <a:chExt cx="7970585" cy="3687405"/>
          </a:xfrm>
        </p:grpSpPr>
        <p:sp>
          <p:nvSpPr>
            <p:cNvPr id="22" name="TextBox 21"/>
            <p:cNvSpPr txBox="1"/>
            <p:nvPr/>
          </p:nvSpPr>
          <p:spPr>
            <a:xfrm>
              <a:off x="7997969" y="2451557"/>
              <a:ext cx="1115616" cy="430887"/>
            </a:xfrm>
            <a:prstGeom prst="rect">
              <a:avLst/>
            </a:prstGeom>
            <a:noFill/>
          </p:spPr>
          <p:txBody>
            <a:bodyPr wrap="square" rtlCol="0">
              <a:spAutoFit/>
            </a:bodyPr>
            <a:lstStyle/>
            <a:p>
              <a:r>
                <a:rPr lang="en-US" sz="1100" b="1" dirty="0"/>
                <a:t>Gymnasiums</a:t>
              </a:r>
              <a:endParaRPr lang="ru-RU" sz="1100" b="1" dirty="0"/>
            </a:p>
            <a:p>
              <a:r>
                <a:rPr lang="en-US" sz="1100" b="1" dirty="0"/>
                <a:t>Lyceums</a:t>
              </a:r>
              <a:endParaRPr lang="ru-RU" sz="1100" b="1" dirty="0"/>
            </a:p>
          </p:txBody>
        </p:sp>
        <p:sp>
          <p:nvSpPr>
            <p:cNvPr id="24" name="TextBox 23"/>
            <p:cNvSpPr txBox="1"/>
            <p:nvPr/>
          </p:nvSpPr>
          <p:spPr>
            <a:xfrm>
              <a:off x="6156176" y="3886200"/>
              <a:ext cx="2590800" cy="646331"/>
            </a:xfrm>
            <a:prstGeom prst="rect">
              <a:avLst/>
            </a:prstGeom>
            <a:noFill/>
          </p:spPr>
          <p:txBody>
            <a:bodyPr wrap="square" rtlCol="0">
              <a:spAutoFit/>
            </a:bodyPr>
            <a:lstStyle/>
            <a:p>
              <a:r>
                <a:rPr lang="en-US" dirty="0"/>
                <a:t>PISA results of Russian students, by year</a:t>
              </a:r>
              <a:endParaRPr lang="ru-RU" dirty="0">
                <a:latin typeface="+mj-lt"/>
                <a:cs typeface="Times New Roman" pitchFamily="18" charset="0"/>
              </a:endParaRPr>
            </a:p>
          </p:txBody>
        </p:sp>
        <p:sp>
          <p:nvSpPr>
            <p:cNvPr id="25" name="TextBox 24"/>
            <p:cNvSpPr txBox="1"/>
            <p:nvPr/>
          </p:nvSpPr>
          <p:spPr>
            <a:xfrm>
              <a:off x="1143000" y="1600200"/>
              <a:ext cx="3581400" cy="646331"/>
            </a:xfrm>
            <a:prstGeom prst="rect">
              <a:avLst/>
            </a:prstGeom>
            <a:noFill/>
          </p:spPr>
          <p:txBody>
            <a:bodyPr wrap="square" rtlCol="0">
              <a:spAutoFit/>
            </a:bodyPr>
            <a:lstStyle/>
            <a:p>
              <a:r>
                <a:rPr lang="en-US" dirty="0"/>
                <a:t>Quantity of institutions of higher level in Russia, by year</a:t>
              </a:r>
              <a:endParaRPr lang="ru-RU" dirty="0" smtClean="0">
                <a:latin typeface="+mj-lt"/>
                <a:cs typeface="Times New Roman" pitchFamily="18" charset="0"/>
              </a:endParaRPr>
            </a:p>
          </p:txBody>
        </p:sp>
        <p:sp>
          <p:nvSpPr>
            <p:cNvPr id="3" name="Прямоугольник 2"/>
            <p:cNvSpPr/>
            <p:nvPr/>
          </p:nvSpPr>
          <p:spPr>
            <a:xfrm>
              <a:off x="1634479" y="5010606"/>
              <a:ext cx="3329194" cy="276999"/>
            </a:xfrm>
            <a:prstGeom prst="rect">
              <a:avLst/>
            </a:prstGeom>
            <a:solidFill>
              <a:schemeClr val="bg1"/>
            </a:solidFill>
          </p:spPr>
          <p:txBody>
            <a:bodyPr wrap="square">
              <a:spAutoFit/>
            </a:bodyPr>
            <a:lstStyle/>
            <a:p>
              <a:r>
                <a:rPr lang="en-US" sz="1200" b="1" dirty="0"/>
                <a:t>Comparison of PISA member states</a:t>
              </a:r>
              <a:endParaRPr lang="ru-RU" sz="1200" b="1" dirty="0"/>
            </a:p>
          </p:txBody>
        </p:sp>
      </p:grpSp>
      <p:graphicFrame>
        <p:nvGraphicFramePr>
          <p:cNvPr id="4" name="Таблица 3"/>
          <p:cNvGraphicFramePr>
            <a:graphicFrameLocks noGrp="1"/>
          </p:cNvGraphicFramePr>
          <p:nvPr>
            <p:extLst>
              <p:ext uri="{D42A27DB-BD31-4B8C-83A1-F6EECF244321}">
                <p14:modId xmlns:p14="http://schemas.microsoft.com/office/powerpoint/2010/main" val="1403906930"/>
              </p:ext>
            </p:extLst>
          </p:nvPr>
        </p:nvGraphicFramePr>
        <p:xfrm>
          <a:off x="0" y="5288361"/>
          <a:ext cx="2195736" cy="1164974"/>
        </p:xfrm>
        <a:graphic>
          <a:graphicData uri="http://schemas.openxmlformats.org/drawingml/2006/table">
            <a:tbl>
              <a:tblPr firstRow="1" firstCol="1" bandRow="1">
                <a:tableStyleId>{5C22544A-7EE6-4342-B048-85BDC9FD1C3A}</a:tableStyleId>
              </a:tblPr>
              <a:tblGrid>
                <a:gridCol w="2195736"/>
              </a:tblGrid>
              <a:tr h="582487">
                <a:tc>
                  <a:txBody>
                    <a:bodyPr/>
                    <a:lstStyle/>
                    <a:p>
                      <a:pPr algn="ctr">
                        <a:lnSpc>
                          <a:spcPct val="115000"/>
                        </a:lnSpc>
                        <a:spcAft>
                          <a:spcPts val="0"/>
                        </a:spcAft>
                      </a:pPr>
                      <a:r>
                        <a:rPr lang="en-US" sz="1100" dirty="0">
                          <a:solidFill>
                            <a:schemeClr val="tx1"/>
                          </a:solidFill>
                          <a:effectLst/>
                        </a:rPr>
                        <a:t>Quantity of countries where the results are </a:t>
                      </a:r>
                      <a:r>
                        <a:rPr lang="en-US" sz="1100" u="sng" dirty="0">
                          <a:solidFill>
                            <a:schemeClr val="tx1"/>
                          </a:solidFill>
                          <a:effectLst/>
                        </a:rPr>
                        <a:t>higher </a:t>
                      </a:r>
                      <a:r>
                        <a:rPr lang="en-US" sz="1100" dirty="0">
                          <a:solidFill>
                            <a:schemeClr val="tx1"/>
                          </a:solidFill>
                          <a:effectLst/>
                        </a:rPr>
                        <a:t> than  the Russian ones</a:t>
                      </a:r>
                      <a:endParaRPr lang="ru-RU" sz="1100" dirty="0">
                        <a:solidFill>
                          <a:schemeClr val="tx1"/>
                        </a:solidFill>
                        <a:effectLst/>
                        <a:latin typeface="Calibri"/>
                        <a:ea typeface="Calibri"/>
                        <a:cs typeface="Times New Roman"/>
                      </a:endParaRPr>
                    </a:p>
                  </a:txBody>
                  <a:tcPr marL="68580" marR="68580" marT="0" marB="0">
                    <a:solidFill>
                      <a:schemeClr val="bg1"/>
                    </a:solidFill>
                  </a:tcPr>
                </a:tc>
              </a:tr>
              <a:tr h="582487">
                <a:tc>
                  <a:txBody>
                    <a:bodyPr/>
                    <a:lstStyle/>
                    <a:p>
                      <a:pPr algn="ctr">
                        <a:lnSpc>
                          <a:spcPct val="115000"/>
                        </a:lnSpc>
                        <a:spcAft>
                          <a:spcPts val="0"/>
                        </a:spcAft>
                      </a:pPr>
                      <a:r>
                        <a:rPr lang="en-US" sz="1100" dirty="0">
                          <a:solidFill>
                            <a:schemeClr val="tx1"/>
                          </a:solidFill>
                          <a:effectLst/>
                        </a:rPr>
                        <a:t>Quantity of countries where the results are </a:t>
                      </a:r>
                      <a:r>
                        <a:rPr lang="en-US" sz="1100" u="sng" dirty="0">
                          <a:solidFill>
                            <a:schemeClr val="tx1"/>
                          </a:solidFill>
                          <a:effectLst/>
                        </a:rPr>
                        <a:t>comparable</a:t>
                      </a:r>
                      <a:r>
                        <a:rPr lang="en-US" sz="1100" dirty="0">
                          <a:solidFill>
                            <a:schemeClr val="tx1"/>
                          </a:solidFill>
                          <a:effectLst/>
                        </a:rPr>
                        <a:t> with the ones in Russia</a:t>
                      </a:r>
                      <a:endParaRPr lang="ru-RU" sz="1100" dirty="0">
                        <a:solidFill>
                          <a:schemeClr val="tx1"/>
                        </a:solidFill>
                        <a:effectLst/>
                        <a:latin typeface="Calibri"/>
                        <a:ea typeface="Calibri"/>
                        <a:cs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840976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r>
              <a:rPr lang="ru-RU" dirty="0" smtClean="0">
                <a:solidFill>
                  <a:prstClr val="black">
                    <a:tint val="75000"/>
                  </a:prstClr>
                </a:solidFill>
              </a:rPr>
              <a:t>Март 2012 г.</a:t>
            </a: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A60FB82F-E32B-8242-AC08-F7255D2AD66E}" type="slidenum">
              <a:rPr lang="ru-RU" smtClean="0">
                <a:solidFill>
                  <a:prstClr val="black">
                    <a:tint val="75000"/>
                  </a:prstClr>
                </a:solidFill>
              </a:rPr>
              <a:pPr/>
              <a:t>11</a:t>
            </a:fld>
            <a:endParaRPr lang="ru-RU">
              <a:solidFill>
                <a:prstClr val="black">
                  <a:tint val="75000"/>
                </a:prstClr>
              </a:solidFill>
            </a:endParaRPr>
          </a:p>
        </p:txBody>
      </p:sp>
      <p:pic>
        <p:nvPicPr>
          <p:cNvPr id="1026" name="Picture 2"/>
          <p:cNvPicPr>
            <a:picLocks noGrp="1" noChangeAspect="1" noChangeArrowheads="1"/>
          </p:cNvPicPr>
          <p:nvPr>
            <p:ph idx="1"/>
          </p:nvPr>
        </p:nvPicPr>
        <p:blipFill>
          <a:blip r:embed="rId2" cstate="print"/>
          <a:srcRect l="30007" t="35395" r="26961" b="10945"/>
          <a:stretch>
            <a:fillRect/>
          </a:stretch>
        </p:blipFill>
        <p:spPr bwMode="auto">
          <a:xfrm>
            <a:off x="4114800" y="2133600"/>
            <a:ext cx="4816642" cy="3753854"/>
          </a:xfrm>
          <a:prstGeom prst="rect">
            <a:avLst/>
          </a:prstGeom>
          <a:noFill/>
          <a:ln w="9525">
            <a:noFill/>
            <a:miter lim="800000"/>
            <a:headEnd/>
            <a:tailEnd/>
          </a:ln>
        </p:spPr>
      </p:pic>
      <p:sp>
        <p:nvSpPr>
          <p:cNvPr id="7" name="TextBox 6"/>
          <p:cNvSpPr txBox="1"/>
          <p:nvPr/>
        </p:nvSpPr>
        <p:spPr>
          <a:xfrm>
            <a:off x="4369080" y="1506352"/>
            <a:ext cx="4130841" cy="584775"/>
          </a:xfrm>
          <a:prstGeom prst="rect">
            <a:avLst/>
          </a:prstGeom>
          <a:noFill/>
        </p:spPr>
        <p:txBody>
          <a:bodyPr wrap="square" rtlCol="0">
            <a:spAutoFit/>
          </a:bodyPr>
          <a:lstStyle/>
          <a:p>
            <a:pPr defTabSz="457200"/>
            <a:r>
              <a:rPr lang="ru-RU" sz="1600" dirty="0" smtClean="0">
                <a:solidFill>
                  <a:prstClr val="black"/>
                </a:solidFill>
              </a:rPr>
              <a:t>Влияние миграционного статуса на успеваемость учащихся</a:t>
            </a:r>
            <a:endParaRPr lang="ru-RU" sz="1600" dirty="0">
              <a:solidFill>
                <a:prstClr val="black"/>
              </a:solidFill>
            </a:endParaRPr>
          </a:p>
        </p:txBody>
      </p:sp>
      <p:pic>
        <p:nvPicPr>
          <p:cNvPr id="1027" name="Picture 3"/>
          <p:cNvPicPr>
            <a:picLocks noChangeAspect="1" noChangeArrowheads="1"/>
          </p:cNvPicPr>
          <p:nvPr/>
        </p:nvPicPr>
        <p:blipFill>
          <a:blip r:embed="rId3" cstate="print"/>
          <a:srcRect l="53750" t="43158" r="19474" b="26105"/>
          <a:stretch>
            <a:fillRect/>
          </a:stretch>
        </p:blipFill>
        <p:spPr bwMode="auto">
          <a:xfrm>
            <a:off x="304800" y="2438400"/>
            <a:ext cx="4048376" cy="2904487"/>
          </a:xfrm>
          <a:prstGeom prst="rect">
            <a:avLst/>
          </a:prstGeom>
          <a:noFill/>
          <a:ln w="9525">
            <a:noFill/>
            <a:miter lim="800000"/>
            <a:headEnd/>
            <a:tailEnd/>
          </a:ln>
        </p:spPr>
      </p:pic>
      <p:sp>
        <p:nvSpPr>
          <p:cNvPr id="9" name="TextBox 8"/>
          <p:cNvSpPr txBox="1"/>
          <p:nvPr/>
        </p:nvSpPr>
        <p:spPr>
          <a:xfrm>
            <a:off x="457201" y="1417639"/>
            <a:ext cx="3124200" cy="1077218"/>
          </a:xfrm>
          <a:prstGeom prst="rect">
            <a:avLst/>
          </a:prstGeom>
          <a:noFill/>
        </p:spPr>
        <p:txBody>
          <a:bodyPr wrap="square" rtlCol="0">
            <a:spAutoFit/>
          </a:bodyPr>
          <a:lstStyle/>
          <a:p>
            <a:pPr defTabSz="457200"/>
            <a:r>
              <a:rPr lang="ru-RU" sz="1600" dirty="0" smtClean="0">
                <a:solidFill>
                  <a:prstClr val="black"/>
                </a:solidFill>
              </a:rPr>
              <a:t>Опрос в шести муниципальных образованиях Подмосковья с максимальной долей детей мигрантов в школах</a:t>
            </a:r>
            <a:endParaRPr lang="ru-RU" sz="1600" dirty="0">
              <a:solidFill>
                <a:prstClr val="black"/>
              </a:solidFill>
            </a:endParaRPr>
          </a:p>
        </p:txBody>
      </p:sp>
      <p:sp>
        <p:nvSpPr>
          <p:cNvPr id="10" name="Пятиугольник 9"/>
          <p:cNvSpPr/>
          <p:nvPr/>
        </p:nvSpPr>
        <p:spPr>
          <a:xfrm>
            <a:off x="266591" y="369098"/>
            <a:ext cx="7610475" cy="936625"/>
          </a:xfrm>
          <a:prstGeom prst="homePlate">
            <a:avLst>
              <a:gd name="adj" fmla="val 51791"/>
            </a:avLst>
          </a:prstGeom>
          <a:solidFill>
            <a:srgbClr val="4F81BD">
              <a:lumMod val="75000"/>
            </a:srgbClr>
          </a:solidFill>
          <a:ln w="19050" cap="flat" cmpd="sng" algn="ctr">
            <a:solidFill>
              <a:srgbClr val="4F81BD">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Нашивка 10"/>
          <p:cNvSpPr/>
          <p:nvPr/>
        </p:nvSpPr>
        <p:spPr>
          <a:xfrm>
            <a:off x="7467600" y="381000"/>
            <a:ext cx="936625" cy="936625"/>
          </a:xfrm>
          <a:prstGeom prst="chevron">
            <a:avLst>
              <a:gd name="adj" fmla="val 52930"/>
            </a:avLst>
          </a:prstGeom>
          <a:solidFill>
            <a:srgbClr val="4F81BD">
              <a:lumMod val="60000"/>
              <a:lumOff val="40000"/>
            </a:srgbClr>
          </a:solidFill>
          <a:ln w="19050" cap="flat" cmpd="sng" algn="ctr">
            <a:solidFill>
              <a:srgbClr val="4F81BD">
                <a:lumMod val="7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2" name="Заголовок 1"/>
          <p:cNvSpPr txBox="1">
            <a:spLocks/>
          </p:cNvSpPr>
          <p:nvPr/>
        </p:nvSpPr>
        <p:spPr>
          <a:xfrm>
            <a:off x="1015858" y="425640"/>
            <a:ext cx="6349325" cy="9366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b="0" i="0" u="none" strike="noStrike" kern="1200" cap="none" spc="0" normalizeH="0" baseline="0" noProof="0" dirty="0" smtClean="0">
                <a:ln>
                  <a:noFill/>
                </a:ln>
                <a:solidFill>
                  <a:prstClr val="white"/>
                </a:solidFill>
                <a:effectLst/>
                <a:uLnTx/>
                <a:uFillTx/>
                <a:latin typeface="Calibri"/>
                <a:ea typeface="+mj-ea"/>
                <a:cs typeface="+mj-cs"/>
              </a:rPr>
              <a:t>ОБРАЗОВАТЕЛЬНОЕ НЕРАВЕНСТВО:</a:t>
            </a:r>
          </a:p>
          <a:p>
            <a:pPr marL="0" marR="0" lvl="0" indent="0" algn="l" defTabSz="914400" rtl="0" eaLnBrk="1" fontAlgn="auto" latinLnBrk="0" hangingPunct="1">
              <a:lnSpc>
                <a:spcPct val="100000"/>
              </a:lnSpc>
              <a:spcBef>
                <a:spcPct val="0"/>
              </a:spcBef>
              <a:spcAft>
                <a:spcPts val="0"/>
              </a:spcAft>
              <a:buClrTx/>
              <a:buSzTx/>
              <a:buFontTx/>
              <a:buNone/>
              <a:tabLst/>
              <a:defRPr/>
            </a:pPr>
            <a:r>
              <a:rPr lang="ru-RU" sz="3000" dirty="0" smtClean="0">
                <a:solidFill>
                  <a:prstClr val="white"/>
                </a:solidFill>
                <a:latin typeface="Calibri"/>
              </a:rPr>
              <a:t>мигранты</a:t>
            </a:r>
            <a:endParaRPr kumimoji="0" lang="ru-RU" sz="3000" b="0" i="0" u="none" strike="noStrike" kern="1200" cap="none" spc="0" normalizeH="0" baseline="0" noProof="0" dirty="0">
              <a:ln>
                <a:noFill/>
              </a:ln>
              <a:solidFill>
                <a:prstClr val="white"/>
              </a:solidFill>
              <a:effectLst/>
              <a:uLnTx/>
              <a:uFillTx/>
              <a:latin typeface="Calibri"/>
              <a:ea typeface="+mj-ea"/>
              <a:cs typeface="+mj-cs"/>
            </a:endParaRPr>
          </a:p>
        </p:txBody>
      </p:sp>
      <p:pic>
        <p:nvPicPr>
          <p:cNvPr id="13" name="Рисунок 15"/>
          <p:cNvPicPr>
            <a:picLocks noChangeAspect="1"/>
          </p:cNvPicPr>
          <p:nvPr/>
        </p:nvPicPr>
        <p:blipFill>
          <a:blip r:embed="rId4" cstate="print"/>
          <a:srcRect/>
          <a:stretch>
            <a:fillRect/>
          </a:stretch>
        </p:blipFill>
        <p:spPr bwMode="auto">
          <a:xfrm>
            <a:off x="396081" y="566737"/>
            <a:ext cx="576263" cy="612775"/>
          </a:xfrm>
          <a:prstGeom prst="rect">
            <a:avLst/>
          </a:prstGeom>
          <a:noFill/>
          <a:ln w="9525">
            <a:noFill/>
            <a:miter lim="800000"/>
            <a:headEnd/>
            <a:tailEnd/>
          </a:ln>
        </p:spPr>
      </p:pic>
    </p:spTree>
    <p:extLst>
      <p:ext uri="{BB962C8B-B14F-4D97-AF65-F5344CB8AC3E}">
        <p14:creationId xmlns:p14="http://schemas.microsoft.com/office/powerpoint/2010/main" val="2764196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r>
              <a:rPr lang="ru-RU" dirty="0" smtClean="0">
                <a:solidFill>
                  <a:prstClr val="black">
                    <a:tint val="75000"/>
                  </a:prstClr>
                </a:solidFill>
              </a:rPr>
              <a:t>Март 2012 г.</a:t>
            </a: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A60FB82F-E32B-8242-AC08-F7255D2AD66E}" type="slidenum">
              <a:rPr lang="ru-RU" smtClean="0">
                <a:solidFill>
                  <a:prstClr val="black">
                    <a:tint val="75000"/>
                  </a:prstClr>
                </a:solidFill>
              </a:rPr>
              <a:pPr/>
              <a:t>12</a:t>
            </a:fld>
            <a:endParaRPr lang="ru-RU">
              <a:solidFill>
                <a:prstClr val="black">
                  <a:tint val="75000"/>
                </a:prstClr>
              </a:solidFill>
            </a:endParaRPr>
          </a:p>
        </p:txBody>
      </p:sp>
      <p:pic>
        <p:nvPicPr>
          <p:cNvPr id="1026" name="Picture 2"/>
          <p:cNvPicPr>
            <a:picLocks noGrp="1" noChangeAspect="1" noChangeArrowheads="1"/>
          </p:cNvPicPr>
          <p:nvPr>
            <p:ph idx="1"/>
          </p:nvPr>
        </p:nvPicPr>
        <p:blipFill>
          <a:blip r:embed="rId2" cstate="print"/>
          <a:srcRect l="30007" t="35395" r="26961" b="10945"/>
          <a:stretch>
            <a:fillRect/>
          </a:stretch>
        </p:blipFill>
        <p:spPr bwMode="auto">
          <a:xfrm>
            <a:off x="4114800" y="2133600"/>
            <a:ext cx="4816642" cy="375385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l="53750" t="43158" r="19474" b="26105"/>
          <a:stretch>
            <a:fillRect/>
          </a:stretch>
        </p:blipFill>
        <p:spPr bwMode="auto">
          <a:xfrm>
            <a:off x="304800" y="2438400"/>
            <a:ext cx="4048376" cy="2904487"/>
          </a:xfrm>
          <a:prstGeom prst="rect">
            <a:avLst/>
          </a:prstGeom>
          <a:noFill/>
          <a:ln w="9525">
            <a:noFill/>
            <a:miter lim="800000"/>
            <a:headEnd/>
            <a:tailEnd/>
          </a:ln>
        </p:spPr>
      </p:pic>
      <p:sp>
        <p:nvSpPr>
          <p:cNvPr id="10" name="Пятиугольник 9"/>
          <p:cNvSpPr/>
          <p:nvPr/>
        </p:nvSpPr>
        <p:spPr>
          <a:xfrm>
            <a:off x="266591" y="369098"/>
            <a:ext cx="7610475" cy="936625"/>
          </a:xfrm>
          <a:prstGeom prst="homePlate">
            <a:avLst>
              <a:gd name="adj" fmla="val 51791"/>
            </a:avLst>
          </a:prstGeom>
          <a:solidFill>
            <a:srgbClr val="4F81BD">
              <a:lumMod val="75000"/>
            </a:srgbClr>
          </a:solidFill>
          <a:ln w="19050" cap="flat" cmpd="sng" algn="ctr">
            <a:solidFill>
              <a:srgbClr val="4F81BD">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Нашивка 10"/>
          <p:cNvSpPr/>
          <p:nvPr/>
        </p:nvSpPr>
        <p:spPr>
          <a:xfrm>
            <a:off x="7467600" y="381000"/>
            <a:ext cx="936625" cy="936625"/>
          </a:xfrm>
          <a:prstGeom prst="chevron">
            <a:avLst>
              <a:gd name="adj" fmla="val 52930"/>
            </a:avLst>
          </a:prstGeom>
          <a:solidFill>
            <a:srgbClr val="4F81BD">
              <a:lumMod val="60000"/>
              <a:lumOff val="40000"/>
            </a:srgbClr>
          </a:solidFill>
          <a:ln w="19050" cap="flat" cmpd="sng" algn="ctr">
            <a:solidFill>
              <a:srgbClr val="4F81BD">
                <a:lumMod val="7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2" name="Заголовок 1"/>
          <p:cNvSpPr txBox="1">
            <a:spLocks/>
          </p:cNvSpPr>
          <p:nvPr/>
        </p:nvSpPr>
        <p:spPr>
          <a:xfrm>
            <a:off x="1015858" y="425640"/>
            <a:ext cx="6349325"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Problems: migrants’ children</a:t>
            </a:r>
            <a:endParaRPr lang="ru-RU" sz="3200" b="1" dirty="0">
              <a:solidFill>
                <a:schemeClr val="bg1"/>
              </a:solidFill>
            </a:endParaRPr>
          </a:p>
        </p:txBody>
      </p:sp>
      <p:pic>
        <p:nvPicPr>
          <p:cNvPr id="13" name="Рисунок 15"/>
          <p:cNvPicPr>
            <a:picLocks noChangeAspect="1"/>
          </p:cNvPicPr>
          <p:nvPr/>
        </p:nvPicPr>
        <p:blipFill>
          <a:blip r:embed="rId4" cstate="print"/>
          <a:srcRect/>
          <a:stretch>
            <a:fillRect/>
          </a:stretch>
        </p:blipFill>
        <p:spPr bwMode="auto">
          <a:xfrm>
            <a:off x="396081" y="566737"/>
            <a:ext cx="576263" cy="612775"/>
          </a:xfrm>
          <a:prstGeom prst="rect">
            <a:avLst/>
          </a:prstGeom>
          <a:noFill/>
          <a:ln w="9525">
            <a:noFill/>
            <a:miter lim="800000"/>
            <a:headEnd/>
            <a:tailEnd/>
          </a:ln>
        </p:spPr>
      </p:pic>
      <p:grpSp>
        <p:nvGrpSpPr>
          <p:cNvPr id="17" name="Группа 16"/>
          <p:cNvGrpSpPr/>
          <p:nvPr/>
        </p:nvGrpSpPr>
        <p:grpSpPr>
          <a:xfrm>
            <a:off x="277181" y="1368063"/>
            <a:ext cx="8345243" cy="5013265"/>
            <a:chOff x="277181" y="1368063"/>
            <a:chExt cx="8345243" cy="5013265"/>
          </a:xfrm>
        </p:grpSpPr>
        <p:grpSp>
          <p:nvGrpSpPr>
            <p:cNvPr id="8" name="Группа 7"/>
            <p:cNvGrpSpPr/>
            <p:nvPr/>
          </p:nvGrpSpPr>
          <p:grpSpPr>
            <a:xfrm>
              <a:off x="277181" y="1368063"/>
              <a:ext cx="8345243" cy="5013265"/>
              <a:chOff x="277181" y="1368063"/>
              <a:chExt cx="8345243" cy="5013265"/>
            </a:xfrm>
          </p:grpSpPr>
          <p:sp>
            <p:nvSpPr>
              <p:cNvPr id="7" name="TextBox 6"/>
              <p:cNvSpPr txBox="1"/>
              <p:nvPr/>
            </p:nvSpPr>
            <p:spPr>
              <a:xfrm>
                <a:off x="4377428" y="1368063"/>
                <a:ext cx="4130841" cy="830997"/>
              </a:xfrm>
              <a:prstGeom prst="rect">
                <a:avLst/>
              </a:prstGeom>
              <a:noFill/>
            </p:spPr>
            <p:txBody>
              <a:bodyPr wrap="square" rtlCol="0">
                <a:spAutoFit/>
              </a:bodyPr>
              <a:lstStyle/>
              <a:p>
                <a:pPr defTabSz="457200"/>
                <a:r>
                  <a:rPr lang="en-US" sz="1600" dirty="0"/>
                  <a:t>Migrants’ children who moved to Russia after the age of 7 show considerably lower academic progress than their coevals</a:t>
                </a:r>
                <a:endParaRPr lang="ru-RU" sz="1600" dirty="0">
                  <a:solidFill>
                    <a:prstClr val="black"/>
                  </a:solidFill>
                </a:endParaRPr>
              </a:p>
            </p:txBody>
          </p:sp>
          <p:sp>
            <p:nvSpPr>
              <p:cNvPr id="9" name="TextBox 8"/>
              <p:cNvSpPr txBox="1"/>
              <p:nvPr/>
            </p:nvSpPr>
            <p:spPr>
              <a:xfrm>
                <a:off x="457201" y="1417639"/>
                <a:ext cx="3124200" cy="830997"/>
              </a:xfrm>
              <a:prstGeom prst="rect">
                <a:avLst/>
              </a:prstGeom>
              <a:noFill/>
            </p:spPr>
            <p:txBody>
              <a:bodyPr wrap="square" rtlCol="0">
                <a:spAutoFit/>
              </a:bodyPr>
              <a:lstStyle/>
              <a:p>
                <a:pPr defTabSz="457200"/>
                <a:r>
                  <a:rPr lang="en-US" sz="1600" dirty="0"/>
                  <a:t>Poll’s results in six municipal districts in Moscow region and Saint Petersburg:</a:t>
                </a:r>
                <a:endParaRPr lang="ru-RU" sz="1600" dirty="0">
                  <a:solidFill>
                    <a:prstClr val="black"/>
                  </a:solidFill>
                </a:endParaRPr>
              </a:p>
            </p:txBody>
          </p:sp>
          <p:sp>
            <p:nvSpPr>
              <p:cNvPr id="2" name="Прямоугольник 1"/>
              <p:cNvSpPr/>
              <p:nvPr/>
            </p:nvSpPr>
            <p:spPr>
              <a:xfrm>
                <a:off x="4377428" y="5661248"/>
                <a:ext cx="149071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born in St. Petersburg</a:t>
                </a:r>
                <a:endParaRPr lang="ru-RU" sz="1600" dirty="0">
                  <a:solidFill>
                    <a:schemeClr val="tx1"/>
                  </a:solidFill>
                </a:endParaRPr>
              </a:p>
              <a:p>
                <a:pPr algn="ctr"/>
                <a:endParaRPr lang="ru-RU" dirty="0">
                  <a:solidFill>
                    <a:schemeClr val="tx1"/>
                  </a:solidFill>
                </a:endParaRPr>
              </a:p>
            </p:txBody>
          </p:sp>
          <p:sp>
            <p:nvSpPr>
              <p:cNvPr id="14" name="Прямоугольник 13"/>
              <p:cNvSpPr/>
              <p:nvPr/>
            </p:nvSpPr>
            <p:spPr>
              <a:xfrm>
                <a:off x="5697490" y="5661248"/>
                <a:ext cx="149071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came before the age of 7</a:t>
                </a:r>
                <a:endParaRPr lang="ru-RU" sz="1600" dirty="0">
                  <a:solidFill>
                    <a:schemeClr val="tx1"/>
                  </a:solidFill>
                </a:endParaRPr>
              </a:p>
            </p:txBody>
          </p:sp>
          <p:sp>
            <p:nvSpPr>
              <p:cNvPr id="15" name="Прямоугольник 14"/>
              <p:cNvSpPr/>
              <p:nvPr/>
            </p:nvSpPr>
            <p:spPr>
              <a:xfrm>
                <a:off x="7131708" y="5661248"/>
                <a:ext cx="149071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came after the age of 7</a:t>
                </a:r>
                <a:endParaRPr lang="ru-RU" sz="1600" dirty="0">
                  <a:solidFill>
                    <a:schemeClr val="tx1"/>
                  </a:solidFill>
                </a:endParaRPr>
              </a:p>
            </p:txBody>
          </p:sp>
          <p:sp>
            <p:nvSpPr>
              <p:cNvPr id="3" name="Прямоугольник 2"/>
              <p:cNvSpPr/>
              <p:nvPr/>
            </p:nvSpPr>
            <p:spPr>
              <a:xfrm>
                <a:off x="684214" y="4869160"/>
                <a:ext cx="2897188" cy="473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 migrants at school</a:t>
                </a:r>
                <a:endParaRPr lang="ru-RU" sz="1600" b="1" dirty="0">
                  <a:solidFill>
                    <a:schemeClr val="tx1"/>
                  </a:solidFill>
                </a:endParaRPr>
              </a:p>
            </p:txBody>
          </p:sp>
          <p:sp>
            <p:nvSpPr>
              <p:cNvPr id="6" name="Прямоугольник 5"/>
              <p:cNvSpPr/>
              <p:nvPr/>
            </p:nvSpPr>
            <p:spPr>
              <a:xfrm>
                <a:off x="277181" y="2708920"/>
                <a:ext cx="360039"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a:solidFill>
                      <a:schemeClr val="tx1"/>
                    </a:solidFill>
                  </a:rPr>
                  <a:t>Number of schools</a:t>
                </a:r>
                <a:endParaRPr lang="ru-RU" sz="1600" b="1" dirty="0">
                  <a:solidFill>
                    <a:schemeClr val="tx1"/>
                  </a:solidFill>
                </a:endParaRPr>
              </a:p>
              <a:p>
                <a:pPr algn="ctr"/>
                <a:endParaRPr lang="ru-RU" sz="1600" b="1" dirty="0">
                  <a:solidFill>
                    <a:schemeClr val="tx1"/>
                  </a:solidFill>
                </a:endParaRPr>
              </a:p>
            </p:txBody>
          </p:sp>
        </p:grpSp>
        <p:sp>
          <p:nvSpPr>
            <p:cNvPr id="16" name="Прямоугольник 15"/>
            <p:cNvSpPr/>
            <p:nvPr/>
          </p:nvSpPr>
          <p:spPr>
            <a:xfrm>
              <a:off x="6804248" y="4653136"/>
              <a:ext cx="1296144" cy="452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Ethnic majority</a:t>
              </a:r>
            </a:p>
            <a:p>
              <a:pPr algn="ctr"/>
              <a:r>
                <a:rPr lang="en-US" sz="1200" dirty="0" smtClean="0">
                  <a:solidFill>
                    <a:schemeClr val="tx1"/>
                  </a:solidFill>
                </a:rPr>
                <a:t>Ethnic minority</a:t>
              </a:r>
              <a:endParaRPr lang="ru-RU" sz="1200" dirty="0">
                <a:solidFill>
                  <a:schemeClr val="tx1"/>
                </a:solidFill>
              </a:endParaRPr>
            </a:p>
          </p:txBody>
        </p:sp>
      </p:grpSp>
    </p:spTree>
    <p:extLst>
      <p:ext uri="{BB962C8B-B14F-4D97-AF65-F5344CB8AC3E}">
        <p14:creationId xmlns:p14="http://schemas.microsoft.com/office/powerpoint/2010/main" val="1082069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3" name="Прямоугольник 22"/>
          <p:cNvSpPr/>
          <p:nvPr/>
        </p:nvSpPr>
        <p:spPr>
          <a:xfrm>
            <a:off x="914400" y="533400"/>
            <a:ext cx="6781800" cy="830997"/>
          </a:xfrm>
          <a:prstGeom prst="rect">
            <a:avLst/>
          </a:prstGeom>
        </p:spPr>
        <p:txBody>
          <a:bodyPr wrap="square">
            <a:spAutoFit/>
          </a:bodyPr>
          <a:lstStyle/>
          <a:p>
            <a:pPr fontAlgn="auto">
              <a:spcBef>
                <a:spcPts val="0"/>
              </a:spcBef>
              <a:spcAft>
                <a:spcPts val="0"/>
              </a:spcAft>
              <a:defRPr/>
            </a:pPr>
            <a:r>
              <a:rPr lang="ru-RU" sz="2400" dirty="0" smtClean="0">
                <a:solidFill>
                  <a:schemeClr val="bg1"/>
                </a:solidFill>
                <a:effectLst>
                  <a:outerShdw blurRad="38100" dist="38100" dir="2700000" algn="tl">
                    <a:srgbClr val="000000">
                      <a:alpha val="43137"/>
                    </a:srgbClr>
                  </a:outerShdw>
                </a:effectLst>
                <a:latin typeface="Franklin Gothic Medium" pitchFamily="34" charset="0"/>
              </a:rPr>
              <a:t>Проблемы: Доступность дошкольного образования</a:t>
            </a:r>
            <a:endParaRPr lang="ru-RU" sz="2400" dirty="0">
              <a:solidFill>
                <a:schemeClr val="bg1"/>
              </a:solidFill>
              <a:effectLst>
                <a:outerShdw blurRad="38100" dist="38100" dir="2700000" algn="tl">
                  <a:srgbClr val="000000">
                    <a:alpha val="43137"/>
                  </a:srgbClr>
                </a:outerShdw>
              </a:effectLst>
              <a:latin typeface="Franklin Gothic Medium" pitchFamily="34" charset="0"/>
              <a:cs typeface="+mn-cs"/>
            </a:endParaRPr>
          </a:p>
        </p:txBody>
      </p:sp>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Содержимое 7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mtClean="0"/>
              <a:t> </a:t>
            </a:r>
            <a:endParaRPr lang="ru-RU" dirty="0"/>
          </a:p>
        </p:txBody>
      </p:sp>
      <p:sp>
        <p:nvSpPr>
          <p:cNvPr id="1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Высшая школа экономики, Москва, 2011</a:t>
            </a:r>
            <a:endParaRPr kumimoji="1" lang="ru-RU" sz="800">
              <a:solidFill>
                <a:schemeClr val="bg1"/>
              </a:solidFill>
              <a:latin typeface="Myriad Pro" charset="0"/>
            </a:endParaRPr>
          </a:p>
        </p:txBody>
      </p:sp>
      <p:sp>
        <p:nvSpPr>
          <p:cNvPr id="16"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charset="0"/>
              </a:rPr>
              <a:t>фото</a:t>
            </a:r>
            <a:endParaRPr lang="en-US">
              <a:solidFill>
                <a:srgbClr val="FFFFFF"/>
              </a:solidFill>
            </a:endParaRPr>
          </a:p>
        </p:txBody>
      </p:sp>
      <p:sp>
        <p:nvSpPr>
          <p:cNvPr id="18"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charset="0"/>
              </a:rPr>
              <a:t>фото</a:t>
            </a:r>
            <a:endParaRPr lang="en-US">
              <a:solidFill>
                <a:srgbClr val="FFFFFF"/>
              </a:solidFill>
            </a:endParaRPr>
          </a:p>
        </p:txBody>
      </p:sp>
      <p:sp>
        <p:nvSpPr>
          <p:cNvPr id="20" name="Содержимое 2"/>
          <p:cNvSpPr>
            <a:spLocks noGrp="1"/>
          </p:cNvSpPr>
          <p:nvPr/>
        </p:nvSpPr>
        <p:spPr>
          <a:xfrm>
            <a:off x="476040" y="156130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smtClean="0"/>
              <a:t>  </a:t>
            </a:r>
            <a:endParaRPr lang="ru-RU" dirty="0"/>
          </a:p>
        </p:txBody>
      </p:sp>
      <p:sp>
        <p:nvSpPr>
          <p:cNvPr id="21" name="Содержимое 71"/>
          <p:cNvSpPr txBox="1">
            <a:spLocks/>
          </p:cNvSpPr>
          <p:nvPr/>
        </p:nvSpPr>
        <p:spPr>
          <a:xfrm>
            <a:off x="476040" y="1561306"/>
            <a:ext cx="8229600" cy="4525963"/>
          </a:xfrm>
          <a:prstGeom prst="rect">
            <a:avLst/>
          </a:prstGeom>
        </p:spPr>
        <p:txBody>
          <a:bodyPr vert="horz" lIns="91440" tIns="45720" rIns="91440" bIns="45720" rtlCol="0">
            <a:norm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smtClean="0">
                <a:ln>
                  <a:noFill/>
                </a:ln>
                <a:solidFill>
                  <a:schemeClr val="tx1"/>
                </a:solidFill>
                <a:effectLst/>
                <a:uLnTx/>
                <a:uFillTx/>
                <a:latin typeface="+mn-lt"/>
                <a:ea typeface="+mn-ea"/>
                <a:cs typeface="+mn-cs"/>
              </a:rPr>
              <a:t>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Rectangle 9"/>
          <p:cNvSpPr>
            <a:spLocks noChangeArrowheads="1"/>
          </p:cNvSpPr>
          <p:nvPr/>
        </p:nvSpPr>
        <p:spPr bwMode="auto">
          <a:xfrm>
            <a:off x="7319753" y="2216944"/>
            <a:ext cx="674687" cy="369887"/>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24" name="Rectangle 10"/>
          <p:cNvSpPr>
            <a:spLocks noChangeArrowheads="1"/>
          </p:cNvSpPr>
          <p:nvPr/>
        </p:nvSpPr>
        <p:spPr bwMode="auto">
          <a:xfrm>
            <a:off x="7319753" y="3928269"/>
            <a:ext cx="674687" cy="368300"/>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26" name="Rectangle 11"/>
          <p:cNvSpPr>
            <a:spLocks noChangeArrowheads="1"/>
          </p:cNvSpPr>
          <p:nvPr/>
        </p:nvSpPr>
        <p:spPr bwMode="auto">
          <a:xfrm>
            <a:off x="7319753" y="5552281"/>
            <a:ext cx="674687" cy="369888"/>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30" name="TextBox 29"/>
          <p:cNvSpPr txBox="1"/>
          <p:nvPr/>
        </p:nvSpPr>
        <p:spPr>
          <a:xfrm>
            <a:off x="304800" y="4419600"/>
            <a:ext cx="4038600" cy="2031325"/>
          </a:xfrm>
          <a:prstGeom prst="rect">
            <a:avLst/>
          </a:prstGeom>
          <a:noFill/>
          <a:ln w="28575">
            <a:solidFill>
              <a:srgbClr val="FF0000"/>
            </a:solidFill>
          </a:ln>
        </p:spPr>
        <p:txBody>
          <a:bodyPr wrap="square" rtlCol="0">
            <a:spAutoFit/>
          </a:bodyPr>
          <a:lstStyle/>
          <a:p>
            <a:r>
              <a:rPr lang="ru-RU" b="1" dirty="0" smtClean="0">
                <a:latin typeface="Times New Roman" pitchFamily="18" charset="0"/>
                <a:cs typeface="Times New Roman" pitchFamily="18" charset="0"/>
              </a:rPr>
              <a:t>По данным Росстата охват детей в возрасте 1–6 лет дошкольными образовательными учреждениями неуклонно растет , но все еще остается ниже уровня 1991 г., когда он составлял 63%.</a:t>
            </a:r>
          </a:p>
          <a:p>
            <a:r>
              <a:rPr lang="ru-RU" dirty="0" smtClean="0"/>
              <a:t>   </a:t>
            </a:r>
            <a:endParaRPr lang="ru-RU" dirty="0"/>
          </a:p>
        </p:txBody>
      </p:sp>
      <p:graphicFrame>
        <p:nvGraphicFramePr>
          <p:cNvPr id="27" name="Chart 6"/>
          <p:cNvGraphicFramePr/>
          <p:nvPr/>
        </p:nvGraphicFramePr>
        <p:xfrm>
          <a:off x="152400" y="1524000"/>
          <a:ext cx="4876800" cy="2745441"/>
        </p:xfrm>
        <a:graphic>
          <a:graphicData uri="http://schemas.openxmlformats.org/drawingml/2006/chart">
            <c:chart xmlns:c="http://schemas.openxmlformats.org/drawingml/2006/chart" xmlns:r="http://schemas.openxmlformats.org/officeDocument/2006/relationships" r:id="rId3"/>
          </a:graphicData>
        </a:graphic>
      </p:graphicFrame>
      <p:sp>
        <p:nvSpPr>
          <p:cNvPr id="28" name="Content Placeholder 7"/>
          <p:cNvSpPr txBox="1">
            <a:spLocks/>
          </p:cNvSpPr>
          <p:nvPr/>
        </p:nvSpPr>
        <p:spPr>
          <a:xfrm>
            <a:off x="5105400" y="1524000"/>
            <a:ext cx="3733800" cy="2057400"/>
          </a:xfrm>
          <a:prstGeom prst="rect">
            <a:avLst/>
          </a:prstGeom>
          <a:ln w="28575">
            <a:solidFill>
              <a:srgbClr val="FF0000"/>
            </a:solidFill>
          </a:ln>
        </p:spPr>
        <p:txBody>
          <a:bodyPr vert="horz" lIns="91440" tIns="45720" rIns="91440" bIns="45720" rtlCol="0">
            <a:noAutofit/>
          </a:bodyPr>
          <a:lstStyle/>
          <a:p>
            <a:pPr algn="ctr"/>
            <a:r>
              <a:rPr lang="ru-RU" b="1" dirty="0" smtClean="0">
                <a:latin typeface="Times New Roman" pitchFamily="18" charset="0"/>
                <a:cs typeface="Times New Roman" pitchFamily="18" charset="0"/>
              </a:rPr>
              <a:t>Наибольшее внимание и финансирование получают учреждения и группы для детей 5–7 лет, охват дошкольным образованием детей  в возрасте от 1 года до 3 лет составляет всего 32,5%.</a:t>
            </a:r>
          </a:p>
          <a:p>
            <a:pPr algn="ctr"/>
            <a:endParaRPr lang="en-US" b="1" dirty="0" smtClean="0">
              <a:latin typeface="Times New Roman" pitchFamily="18" charset="0"/>
              <a:cs typeface="Times New Roman" pitchFamily="18" charset="0"/>
            </a:endParaRPr>
          </a:p>
        </p:txBody>
      </p:sp>
      <p:graphicFrame>
        <p:nvGraphicFramePr>
          <p:cNvPr id="29" name="Диаграмма 28"/>
          <p:cNvGraphicFramePr>
            <a:graphicFrameLocks/>
          </p:cNvGraphicFramePr>
          <p:nvPr/>
        </p:nvGraphicFramePr>
        <p:xfrm>
          <a:off x="4876800" y="3962400"/>
          <a:ext cx="3848769" cy="2514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3" name="Прямоугольник 22"/>
          <p:cNvSpPr/>
          <p:nvPr/>
        </p:nvSpPr>
        <p:spPr>
          <a:xfrm>
            <a:off x="914400" y="533400"/>
            <a:ext cx="6781800" cy="523220"/>
          </a:xfrm>
          <a:prstGeom prst="rect">
            <a:avLst/>
          </a:prstGeom>
        </p:spPr>
        <p:txBody>
          <a:bodyPr wrap="square">
            <a:spAutoFit/>
          </a:bodyPr>
          <a:lstStyle/>
          <a:p>
            <a:r>
              <a:rPr lang="en-US" sz="2800" b="1" dirty="0">
                <a:solidFill>
                  <a:schemeClr val="bg1"/>
                </a:solidFill>
              </a:rPr>
              <a:t>Problems: Availability of school education</a:t>
            </a:r>
            <a:endParaRPr lang="ru-RU" sz="2800" b="1" dirty="0">
              <a:solidFill>
                <a:schemeClr val="bg1"/>
              </a:solidFill>
            </a:endParaRPr>
          </a:p>
        </p:txBody>
      </p:sp>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Содержимое 7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mtClean="0"/>
              <a:t> </a:t>
            </a:r>
            <a:endParaRPr lang="ru-RU" dirty="0"/>
          </a:p>
        </p:txBody>
      </p:sp>
      <p:sp>
        <p:nvSpPr>
          <p:cNvPr id="1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Высшая школа экономики, Москва, 2011</a:t>
            </a:r>
            <a:endParaRPr kumimoji="1" lang="ru-RU" sz="800">
              <a:solidFill>
                <a:schemeClr val="bg1"/>
              </a:solidFill>
              <a:latin typeface="Myriad Pro" charset="0"/>
            </a:endParaRPr>
          </a:p>
        </p:txBody>
      </p:sp>
      <p:sp>
        <p:nvSpPr>
          <p:cNvPr id="16"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charset="0"/>
              </a:rPr>
              <a:t>фото</a:t>
            </a:r>
            <a:endParaRPr lang="en-US">
              <a:solidFill>
                <a:srgbClr val="FFFFFF"/>
              </a:solidFill>
            </a:endParaRPr>
          </a:p>
        </p:txBody>
      </p:sp>
      <p:sp>
        <p:nvSpPr>
          <p:cNvPr id="18"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charset="0"/>
              </a:rPr>
              <a:t>фото</a:t>
            </a:r>
            <a:endParaRPr lang="en-US">
              <a:solidFill>
                <a:srgbClr val="FFFFFF"/>
              </a:solidFill>
            </a:endParaRPr>
          </a:p>
        </p:txBody>
      </p:sp>
      <p:sp>
        <p:nvSpPr>
          <p:cNvPr id="20" name="Содержимое 2"/>
          <p:cNvSpPr>
            <a:spLocks noGrp="1"/>
          </p:cNvSpPr>
          <p:nvPr/>
        </p:nvSpPr>
        <p:spPr>
          <a:xfrm>
            <a:off x="476040" y="156130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smtClean="0"/>
              <a:t>  </a:t>
            </a:r>
            <a:endParaRPr lang="ru-RU" dirty="0"/>
          </a:p>
        </p:txBody>
      </p:sp>
      <p:sp>
        <p:nvSpPr>
          <p:cNvPr id="21" name="Содержимое 71"/>
          <p:cNvSpPr txBox="1">
            <a:spLocks/>
          </p:cNvSpPr>
          <p:nvPr/>
        </p:nvSpPr>
        <p:spPr>
          <a:xfrm>
            <a:off x="476040" y="1561306"/>
            <a:ext cx="8229600" cy="4525963"/>
          </a:xfrm>
          <a:prstGeom prst="rect">
            <a:avLst/>
          </a:prstGeom>
        </p:spPr>
        <p:txBody>
          <a:bodyPr vert="horz" lIns="91440" tIns="45720" rIns="91440" bIns="45720" rtlCol="0">
            <a:norm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smtClean="0">
                <a:ln>
                  <a:noFill/>
                </a:ln>
                <a:solidFill>
                  <a:schemeClr val="tx1"/>
                </a:solidFill>
                <a:effectLst/>
                <a:uLnTx/>
                <a:uFillTx/>
                <a:latin typeface="+mn-lt"/>
                <a:ea typeface="+mn-ea"/>
                <a:cs typeface="+mn-cs"/>
              </a:rPr>
              <a:t>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Rectangle 9"/>
          <p:cNvSpPr>
            <a:spLocks noChangeArrowheads="1"/>
          </p:cNvSpPr>
          <p:nvPr/>
        </p:nvSpPr>
        <p:spPr bwMode="auto">
          <a:xfrm>
            <a:off x="7319753" y="2216944"/>
            <a:ext cx="674687" cy="369887"/>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24" name="Rectangle 10"/>
          <p:cNvSpPr>
            <a:spLocks noChangeArrowheads="1"/>
          </p:cNvSpPr>
          <p:nvPr/>
        </p:nvSpPr>
        <p:spPr bwMode="auto">
          <a:xfrm>
            <a:off x="7319753" y="3928269"/>
            <a:ext cx="674687" cy="368300"/>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26" name="Rectangle 11"/>
          <p:cNvSpPr>
            <a:spLocks noChangeArrowheads="1"/>
          </p:cNvSpPr>
          <p:nvPr/>
        </p:nvSpPr>
        <p:spPr bwMode="auto">
          <a:xfrm>
            <a:off x="7319753" y="5552281"/>
            <a:ext cx="674687" cy="369888"/>
          </a:xfrm>
          <a:prstGeom prst="rect">
            <a:avLst/>
          </a:prstGeom>
          <a:noFill/>
          <a:ln w="9525">
            <a:noFill/>
            <a:miter lim="800000"/>
            <a:headEnd/>
            <a:tailEnd/>
          </a:ln>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solidFill>
                  <a:srgbClr val="FFFFFF"/>
                </a:solidFill>
                <a:latin typeface="Myriad Pro" charset="0"/>
              </a:rPr>
              <a:t>фото</a:t>
            </a:r>
            <a:endParaRPr lang="en-US">
              <a:solidFill>
                <a:srgbClr val="FFFFFF"/>
              </a:solidFill>
            </a:endParaRPr>
          </a:p>
        </p:txBody>
      </p:sp>
      <p:sp>
        <p:nvSpPr>
          <p:cNvPr id="30" name="TextBox 29"/>
          <p:cNvSpPr txBox="1"/>
          <p:nvPr/>
        </p:nvSpPr>
        <p:spPr>
          <a:xfrm>
            <a:off x="304800" y="4736673"/>
            <a:ext cx="4038600" cy="1631216"/>
          </a:xfrm>
          <a:prstGeom prst="rect">
            <a:avLst/>
          </a:prstGeom>
          <a:noFill/>
          <a:ln w="28575">
            <a:solidFill>
              <a:srgbClr val="FF0000"/>
            </a:solidFill>
          </a:ln>
        </p:spPr>
        <p:txBody>
          <a:bodyPr wrap="square" rtlCol="0">
            <a:spAutoFit/>
          </a:bodyPr>
          <a:lstStyle/>
          <a:p>
            <a:r>
              <a:rPr lang="en-US" sz="2000" b="1" dirty="0"/>
              <a:t>According to Federal Service of State Statistics preschool education coverage for children aged 1-6 is steadily growing, but is still lower than in 1991, when it was 63%.</a:t>
            </a:r>
            <a:endParaRPr lang="ru-RU" sz="2000" b="1" dirty="0"/>
          </a:p>
        </p:txBody>
      </p:sp>
      <p:graphicFrame>
        <p:nvGraphicFramePr>
          <p:cNvPr id="27" name="Chart 6"/>
          <p:cNvGraphicFramePr/>
          <p:nvPr/>
        </p:nvGraphicFramePr>
        <p:xfrm>
          <a:off x="152400" y="1524000"/>
          <a:ext cx="4876800" cy="2745441"/>
        </p:xfrm>
        <a:graphic>
          <a:graphicData uri="http://schemas.openxmlformats.org/drawingml/2006/chart">
            <c:chart xmlns:c="http://schemas.openxmlformats.org/drawingml/2006/chart" xmlns:r="http://schemas.openxmlformats.org/officeDocument/2006/relationships" r:id="rId3"/>
          </a:graphicData>
        </a:graphic>
      </p:graphicFrame>
      <p:sp>
        <p:nvSpPr>
          <p:cNvPr id="28" name="Content Placeholder 7"/>
          <p:cNvSpPr txBox="1">
            <a:spLocks/>
          </p:cNvSpPr>
          <p:nvPr/>
        </p:nvSpPr>
        <p:spPr>
          <a:xfrm>
            <a:off x="5105400" y="1524000"/>
            <a:ext cx="3733800" cy="2057400"/>
          </a:xfrm>
          <a:prstGeom prst="rect">
            <a:avLst/>
          </a:prstGeom>
          <a:ln w="28575">
            <a:solidFill>
              <a:srgbClr val="FF0000"/>
            </a:solidFill>
          </a:ln>
        </p:spPr>
        <p:txBody>
          <a:bodyPr vert="horz" lIns="91440" tIns="45720" rIns="91440" bIns="45720" rtlCol="0">
            <a:noAutofit/>
          </a:bodyPr>
          <a:lstStyle/>
          <a:p>
            <a:pPr algn="ctr"/>
            <a:r>
              <a:rPr lang="en-US" sz="2000" b="1" dirty="0"/>
              <a:t>Educational institutions for children aged 5-7 </a:t>
            </a:r>
            <a:r>
              <a:rPr lang="en-US" sz="2000" b="1" dirty="0" smtClean="0"/>
              <a:t>get </a:t>
            </a:r>
            <a:r>
              <a:rPr lang="en-US" sz="2000" b="1" dirty="0"/>
              <a:t>most attention and </a:t>
            </a:r>
            <a:r>
              <a:rPr lang="en-US" sz="2000" b="1" dirty="0" smtClean="0"/>
              <a:t>financial support. </a:t>
            </a:r>
            <a:r>
              <a:rPr lang="en-US" sz="2000" b="1" dirty="0"/>
              <a:t>Preschool education coverage for children of ages 1 till 3 is only 32.5</a:t>
            </a:r>
            <a:r>
              <a:rPr lang="en-US" sz="2000" b="1" dirty="0" smtClean="0"/>
              <a:t>%.</a:t>
            </a:r>
            <a:endParaRPr lang="ru-RU" sz="2000" b="1" dirty="0" smtClean="0">
              <a:latin typeface="Times New Roman" pitchFamily="18" charset="0"/>
              <a:cs typeface="Times New Roman" pitchFamily="18" charset="0"/>
            </a:endParaRPr>
          </a:p>
          <a:p>
            <a:pPr algn="ctr"/>
            <a:endParaRPr lang="en-US" b="1" dirty="0" smtClean="0">
              <a:latin typeface="Times New Roman" pitchFamily="18" charset="0"/>
              <a:cs typeface="Times New Roman" pitchFamily="18" charset="0"/>
            </a:endParaRPr>
          </a:p>
        </p:txBody>
      </p:sp>
      <p:graphicFrame>
        <p:nvGraphicFramePr>
          <p:cNvPr id="29" name="Диаграмма 28"/>
          <p:cNvGraphicFramePr>
            <a:graphicFrameLocks/>
          </p:cNvGraphicFramePr>
          <p:nvPr/>
        </p:nvGraphicFramePr>
        <p:xfrm>
          <a:off x="4876800" y="3962400"/>
          <a:ext cx="3848769" cy="2514600"/>
        </p:xfrm>
        <a:graphic>
          <a:graphicData uri="http://schemas.openxmlformats.org/drawingml/2006/chart">
            <c:chart xmlns:c="http://schemas.openxmlformats.org/drawingml/2006/chart" xmlns:r="http://schemas.openxmlformats.org/officeDocument/2006/relationships" r:id="rId4"/>
          </a:graphicData>
        </a:graphic>
      </p:graphicFrame>
      <p:sp>
        <p:nvSpPr>
          <p:cNvPr id="2" name="Прямоугольник 1"/>
          <p:cNvSpPr/>
          <p:nvPr/>
        </p:nvSpPr>
        <p:spPr>
          <a:xfrm>
            <a:off x="1792767" y="4021496"/>
            <a:ext cx="2512531" cy="396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Total           urban aria     rural area</a:t>
            </a:r>
            <a:endParaRPr lang="ru-RU" sz="1200" b="1" dirty="0">
              <a:solidFill>
                <a:schemeClr val="tx1"/>
              </a:solidFill>
            </a:endParaRPr>
          </a:p>
        </p:txBody>
      </p:sp>
    </p:spTree>
    <p:extLst>
      <p:ext uri="{BB962C8B-B14F-4D97-AF65-F5344CB8AC3E}">
        <p14:creationId xmlns:p14="http://schemas.microsoft.com/office/powerpoint/2010/main" val="3544648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48680"/>
            <a:ext cx="834551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Содержимое 1"/>
          <p:cNvSpPr txBox="1">
            <a:spLocks/>
          </p:cNvSpPr>
          <p:nvPr/>
        </p:nvSpPr>
        <p:spPr>
          <a:xfrm>
            <a:off x="457200" y="1600200"/>
            <a:ext cx="4040188" cy="4525963"/>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000" b="1" i="0" u="none" strike="noStrike" kern="1200" cap="none" spc="0" normalizeH="0" baseline="0" noProof="0" dirty="0" smtClean="0">
                <a:ln>
                  <a:noFill/>
                </a:ln>
                <a:solidFill>
                  <a:schemeClr val="tx1"/>
                </a:solidFill>
                <a:effectLst/>
                <a:uLnTx/>
                <a:uFillTx/>
                <a:latin typeface="+mn-lt"/>
                <a:ea typeface="+mn-ea"/>
                <a:cs typeface="+mn-cs"/>
              </a:rPr>
              <a:t>Базовые</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a:t>
            </a:r>
          </a:p>
          <a:p>
            <a:pPr marL="342900" lvl="0" indent="-342900">
              <a:spcBef>
                <a:spcPct val="20000"/>
              </a:spcBef>
              <a:buFont typeface="Arial" pitchFamily="34" charset="0"/>
              <a:buChar char="•"/>
              <a:defRPr/>
            </a:pPr>
            <a:r>
              <a:rPr lang="ru-RU" sz="2000" dirty="0"/>
              <a:t>Ограниченное предложение услуг дошкольного образования </a:t>
            </a:r>
          </a:p>
          <a:p>
            <a:pPr marL="342900" indent="-342900">
              <a:spcBef>
                <a:spcPct val="20000"/>
              </a:spcBef>
              <a:buFont typeface="Arial" pitchFamily="34" charset="0"/>
              <a:buChar char="•"/>
              <a:defRPr/>
            </a:pPr>
            <a:r>
              <a:rPr lang="ru-RU" sz="2000" dirty="0" smtClean="0"/>
              <a:t>Ухудшение качества педагогического корпуса</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Сеть образовательных учреждений не соответствует особенностям расселения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Стагнация системы дополнительного образования и воспитания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ru-RU" sz="2000" dirty="0" smtClean="0"/>
              <a:t>Архаичные содержание и методы образования </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Содержимое 6"/>
          <p:cNvSpPr txBox="1">
            <a:spLocks/>
          </p:cNvSpPr>
          <p:nvPr/>
        </p:nvSpPr>
        <p:spPr>
          <a:xfrm>
            <a:off x="4495801" y="1600200"/>
            <a:ext cx="4038600" cy="4525963"/>
          </a:xfrm>
          <a:prstGeom prst="rect">
            <a:avLst/>
          </a:prstGeom>
        </p:spPr>
        <p:txBody>
          <a:bodyPr>
            <a:noAutofit/>
          </a:bodyPr>
          <a:lstStyle/>
          <a:p>
            <a:pPr marL="342900" marR="0" lvl="0" indent="-342900" algn="ctr" defTabSz="914400" rtl="0" eaLnBrk="1" fontAlgn="auto" latinLnBrk="0" hangingPunct="1">
              <a:lnSpc>
                <a:spcPct val="120000"/>
              </a:lnSpc>
              <a:spcBef>
                <a:spcPts val="1200"/>
              </a:spcBef>
              <a:spcAft>
                <a:spcPts val="0"/>
              </a:spcAft>
              <a:buClrTx/>
              <a:buSzTx/>
              <a:buFont typeface="Arial" pitchFamily="34" charset="0"/>
              <a:buNone/>
              <a:tabLst/>
              <a:defRPr/>
            </a:pPr>
            <a:r>
              <a:rPr kumimoji="0" lang="ru-RU" b="1" i="0" u="none" strike="noStrike" kern="1200" cap="none" spc="0" normalizeH="0" baseline="0" noProof="0" dirty="0" smtClean="0">
                <a:ln>
                  <a:noFill/>
                </a:ln>
                <a:solidFill>
                  <a:schemeClr val="tx1"/>
                </a:solidFill>
                <a:effectLst/>
                <a:uLnTx/>
                <a:uFillTx/>
              </a:rPr>
              <a:t>В сфере управления </a:t>
            </a:r>
          </a:p>
          <a:p>
            <a:pPr marL="342900" indent="-342900">
              <a:lnSpc>
                <a:spcPct val="120000"/>
              </a:lnSpc>
              <a:spcBef>
                <a:spcPts val="1200"/>
              </a:spcBef>
              <a:buFont typeface="Arial" pitchFamily="34" charset="0"/>
              <a:buChar char="•"/>
              <a:defRPr/>
            </a:pPr>
            <a:r>
              <a:rPr lang="ru-RU" dirty="0" smtClean="0"/>
              <a:t>Ограничена </a:t>
            </a:r>
            <a:r>
              <a:rPr lang="ru-RU" dirty="0"/>
              <a:t>возможность принятия эффективных решений на региональном, муниципальном и школьном  уровнях.  </a:t>
            </a: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r>
              <a:rPr lang="ru-RU" dirty="0" smtClean="0"/>
              <a:t>Содержание и объем социальных обязательств государства в сфере образования недостаточно конкретизированы</a:t>
            </a: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r>
              <a:rPr lang="ru-RU" dirty="0" smtClean="0"/>
              <a:t>Не завершены институциональные реформы , включая систему оценки качества</a:t>
            </a:r>
            <a:endParaRPr kumimoji="0" lang="ru-RU" b="0" i="0" u="none" strike="noStrike" kern="1200" cap="none" spc="0" normalizeH="0" baseline="0" noProof="0" dirty="0">
              <a:ln>
                <a:noFill/>
              </a:ln>
              <a:solidFill>
                <a:schemeClr val="tx1"/>
              </a:solidFill>
              <a:effectLst/>
              <a:uLnTx/>
              <a:uFillTx/>
            </a:endParaRPr>
          </a:p>
        </p:txBody>
      </p:sp>
      <p:sp>
        <p:nvSpPr>
          <p:cNvPr id="17" name="Заголовок 16"/>
          <p:cNvSpPr>
            <a:spLocks noGrp="1"/>
          </p:cNvSpPr>
          <p:nvPr>
            <p:ph type="title"/>
          </p:nvPr>
        </p:nvSpPr>
        <p:spPr>
          <a:xfrm>
            <a:off x="539552" y="260648"/>
            <a:ext cx="8229600" cy="1143000"/>
          </a:xfrm>
        </p:spPr>
        <p:txBody>
          <a:bodyPr>
            <a:normAutofit fontScale="90000"/>
          </a:bodyPr>
          <a:lstStyle/>
          <a:p>
            <a:r>
              <a:rPr lang="ru-RU" b="1" i="1" dirty="0" smtClean="0"/>
              <a:t>Причины обостряющихся проблем:</a:t>
            </a:r>
            <a:endParaRPr lang="ru-RU" b="1" i="1" dirty="0"/>
          </a:p>
        </p:txBody>
      </p:sp>
      <p:sp>
        <p:nvSpPr>
          <p:cNvPr id="16" name="Номер слайда 15"/>
          <p:cNvSpPr>
            <a:spLocks noGrp="1"/>
          </p:cNvSpPr>
          <p:nvPr>
            <p:ph type="sldNum" sz="quarter" idx="12"/>
          </p:nvPr>
        </p:nvSpPr>
        <p:spPr/>
        <p:txBody>
          <a:bodyPr/>
          <a:lstStyle/>
          <a:p>
            <a:fld id="{4A950AB0-77DF-4B6B-9572-B6204AAA61D1}" type="slidenum">
              <a:rPr lang="en-US" smtClean="0"/>
              <a:pPr/>
              <a:t>16</a:t>
            </a:fld>
            <a:endParaRPr lang="en-US"/>
          </a:p>
        </p:txBody>
      </p:sp>
    </p:spTree>
    <p:extLst>
      <p:ext uri="{BB962C8B-B14F-4D97-AF65-F5344CB8AC3E}">
        <p14:creationId xmlns:p14="http://schemas.microsoft.com/office/powerpoint/2010/main" val="70862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Causes of aggravating problems:</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11671423"/>
              </p:ext>
            </p:extLst>
          </p:nvPr>
        </p:nvGraphicFramePr>
        <p:xfrm>
          <a:off x="179388" y="1340768"/>
          <a:ext cx="4321175" cy="5112567"/>
        </p:xfrm>
        <a:graphic>
          <a:graphicData uri="http://schemas.openxmlformats.org/drawingml/2006/table">
            <a:tbl>
              <a:tblPr firstRow="1" firstCol="1" bandRow="1">
                <a:tableStyleId>{5C22544A-7EE6-4342-B048-85BDC9FD1C3A}</a:tableStyleId>
              </a:tblPr>
              <a:tblGrid>
                <a:gridCol w="4321175"/>
              </a:tblGrid>
              <a:tr h="633546">
                <a:tc>
                  <a:txBody>
                    <a:bodyPr/>
                    <a:lstStyle/>
                    <a:p>
                      <a:pPr algn="ctr">
                        <a:lnSpc>
                          <a:spcPct val="115000"/>
                        </a:lnSpc>
                        <a:spcAft>
                          <a:spcPts val="0"/>
                        </a:spcAft>
                      </a:pPr>
                      <a:r>
                        <a:rPr lang="en-US" sz="2000" dirty="0">
                          <a:solidFill>
                            <a:schemeClr val="tx1"/>
                          </a:solidFill>
                          <a:effectLst/>
                        </a:rPr>
                        <a:t>General</a:t>
                      </a:r>
                      <a:endParaRPr lang="ru-RU" sz="2000" dirty="0">
                        <a:solidFill>
                          <a:schemeClr val="tx1"/>
                        </a:solidFill>
                        <a:effectLst/>
                        <a:latin typeface="Calibri"/>
                        <a:ea typeface="Calibri"/>
                        <a:cs typeface="Times New Roman"/>
                      </a:endParaRPr>
                    </a:p>
                  </a:txBody>
                  <a:tcPr marL="63126" marR="63126" marT="0" marB="0">
                    <a:noFill/>
                  </a:tcPr>
                </a:tc>
              </a:tr>
              <a:tr h="4479021">
                <a:tc>
                  <a:txBody>
                    <a:bodyPr/>
                    <a:lstStyle/>
                    <a:p>
                      <a:pPr marL="342900" lvl="0" indent="-342900">
                        <a:lnSpc>
                          <a:spcPct val="115000"/>
                        </a:lnSpc>
                        <a:spcAft>
                          <a:spcPts val="0"/>
                        </a:spcAft>
                        <a:buFont typeface="Symbol"/>
                        <a:buChar char=""/>
                      </a:pPr>
                      <a:r>
                        <a:rPr lang="en-US" sz="2000" dirty="0">
                          <a:solidFill>
                            <a:schemeClr val="tx1"/>
                          </a:solidFill>
                          <a:effectLst/>
                        </a:rPr>
                        <a:t>Limited offer of services for preschool education</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Degradation of teaching staff</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Network of educational establishments does not correspond to settlement characteristics</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Supplementary education and training stagnation</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Outdated educational content and methods </a:t>
                      </a:r>
                      <a:endParaRPr lang="ru-RU" sz="2000" dirty="0">
                        <a:solidFill>
                          <a:schemeClr val="tx1"/>
                        </a:solidFill>
                        <a:effectLst/>
                        <a:latin typeface="Calibri"/>
                        <a:ea typeface="Calibri"/>
                        <a:cs typeface="Times New Roman"/>
                      </a:endParaRPr>
                    </a:p>
                  </a:txBody>
                  <a:tcPr marL="63126" marR="63126" marT="0" marB="0">
                    <a:no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189860588"/>
              </p:ext>
            </p:extLst>
          </p:nvPr>
        </p:nvGraphicFramePr>
        <p:xfrm>
          <a:off x="4572000" y="1340768"/>
          <a:ext cx="4320480" cy="4824536"/>
        </p:xfrm>
        <a:graphic>
          <a:graphicData uri="http://schemas.openxmlformats.org/drawingml/2006/table">
            <a:tbl>
              <a:tblPr firstRow="1" firstCol="1" bandRow="1">
                <a:tableStyleId>{5C22544A-7EE6-4342-B048-85BDC9FD1C3A}</a:tableStyleId>
              </a:tblPr>
              <a:tblGrid>
                <a:gridCol w="4320480"/>
              </a:tblGrid>
              <a:tr h="720953">
                <a:tc>
                  <a:txBody>
                    <a:bodyPr/>
                    <a:lstStyle/>
                    <a:p>
                      <a:pPr algn="ctr">
                        <a:lnSpc>
                          <a:spcPct val="115000"/>
                        </a:lnSpc>
                        <a:spcAft>
                          <a:spcPts val="0"/>
                        </a:spcAft>
                      </a:pPr>
                      <a:r>
                        <a:rPr lang="en-US" sz="2000" dirty="0">
                          <a:solidFill>
                            <a:schemeClr val="tx1"/>
                          </a:solidFill>
                          <a:effectLst/>
                        </a:rPr>
                        <a:t>Management</a:t>
                      </a:r>
                      <a:endParaRPr lang="ru-RU" sz="2000" dirty="0">
                        <a:solidFill>
                          <a:schemeClr val="tx1"/>
                        </a:solidFill>
                        <a:effectLst/>
                        <a:latin typeface="Calibri"/>
                        <a:ea typeface="Calibri"/>
                        <a:cs typeface="Times New Roman"/>
                      </a:endParaRPr>
                    </a:p>
                  </a:txBody>
                  <a:tcPr marL="68580" marR="68580" marT="0" marB="0">
                    <a:noFill/>
                  </a:tcPr>
                </a:tc>
              </a:tr>
              <a:tr h="4103583">
                <a:tc>
                  <a:txBody>
                    <a:bodyPr/>
                    <a:lstStyle/>
                    <a:p>
                      <a:pPr marL="342900" lvl="0" indent="-342900">
                        <a:lnSpc>
                          <a:spcPct val="115000"/>
                        </a:lnSpc>
                        <a:spcAft>
                          <a:spcPts val="0"/>
                        </a:spcAft>
                        <a:buFont typeface="Symbol"/>
                        <a:buChar char=""/>
                      </a:pPr>
                      <a:r>
                        <a:rPr lang="en-US" sz="2000" dirty="0">
                          <a:solidFill>
                            <a:schemeClr val="tx1"/>
                          </a:solidFill>
                          <a:effectLst/>
                        </a:rPr>
                        <a:t>Limited capability of decision making on regional, municipal and school levels</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Social obligation of the State in sphere of education is not properly defined.</a:t>
                      </a:r>
                      <a:endParaRPr lang="ru-RU" sz="2000" dirty="0">
                        <a:solidFill>
                          <a:schemeClr val="tx1"/>
                        </a:solidFill>
                        <a:effectLst/>
                      </a:endParaRPr>
                    </a:p>
                    <a:p>
                      <a:pPr marL="342900" lvl="0" indent="-342900">
                        <a:lnSpc>
                          <a:spcPct val="115000"/>
                        </a:lnSpc>
                        <a:spcAft>
                          <a:spcPts val="0"/>
                        </a:spcAft>
                        <a:buFont typeface="Symbol"/>
                        <a:buChar char=""/>
                      </a:pPr>
                      <a:r>
                        <a:rPr lang="en-US" sz="2000" dirty="0">
                          <a:solidFill>
                            <a:schemeClr val="tx1"/>
                          </a:solidFill>
                          <a:effectLst/>
                        </a:rPr>
                        <a:t>Institutional reforms are not complete, including quality evaluation system</a:t>
                      </a:r>
                      <a:endParaRPr lang="ru-RU" sz="2000" dirty="0">
                        <a:solidFill>
                          <a:schemeClr val="tx1"/>
                        </a:solidFill>
                        <a:effectLst/>
                        <a:latin typeface="Calibri"/>
                        <a:ea typeface="Calibri"/>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1539233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0" name="Заголовок 1"/>
          <p:cNvSpPr txBox="1">
            <a:spLocks/>
          </p:cNvSpPr>
          <p:nvPr/>
        </p:nvSpPr>
        <p:spPr>
          <a:xfrm>
            <a:off x="865188" y="404812"/>
            <a:ext cx="6384925" cy="9359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400" dirty="0" smtClean="0">
                <a:solidFill>
                  <a:schemeClr val="bg1"/>
                </a:solidFill>
                <a:latin typeface="Franklin Gothic Book" pitchFamily="34" charset="0"/>
              </a:rPr>
              <a:t>Причины: Педагогические кадры</a:t>
            </a:r>
            <a:endParaRPr lang="ru-RU" sz="2400" dirty="0">
              <a:solidFill>
                <a:schemeClr val="bg1"/>
              </a:solidFill>
              <a:latin typeface="Franklin Gothic Book" pitchFamily="34" charset="0"/>
            </a:endParaRPr>
          </a:p>
        </p:txBody>
      </p:sp>
      <p:graphicFrame>
        <p:nvGraphicFramePr>
          <p:cNvPr id="21" name="Объект 3"/>
          <p:cNvGraphicFramePr>
            <a:graphicFrameLocks/>
          </p:cNvGraphicFramePr>
          <p:nvPr>
            <p:extLst>
              <p:ext uri="{D42A27DB-BD31-4B8C-83A1-F6EECF244321}">
                <p14:modId xmlns:p14="http://schemas.microsoft.com/office/powerpoint/2010/main" val="3649161702"/>
              </p:ext>
            </p:extLst>
          </p:nvPr>
        </p:nvGraphicFramePr>
        <p:xfrm>
          <a:off x="304800" y="1310313"/>
          <a:ext cx="8382000" cy="3185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a:graphicFrameLocks/>
          </p:cNvGraphicFramePr>
          <p:nvPr>
            <p:extLst>
              <p:ext uri="{D42A27DB-BD31-4B8C-83A1-F6EECF244321}">
                <p14:modId xmlns:p14="http://schemas.microsoft.com/office/powerpoint/2010/main" val="590159019"/>
              </p:ext>
            </p:extLst>
          </p:nvPr>
        </p:nvGraphicFramePr>
        <p:xfrm>
          <a:off x="3124200" y="4419600"/>
          <a:ext cx="3733800" cy="2209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rot="5400000">
            <a:off x="1710035" y="4233565"/>
            <a:ext cx="923330" cy="2057400"/>
          </a:xfrm>
          <a:prstGeom prst="rect">
            <a:avLst/>
          </a:prstGeom>
          <a:noFill/>
        </p:spPr>
        <p:txBody>
          <a:bodyPr vert="vert270" wrap="square" rtlCol="0">
            <a:spAutoFit/>
          </a:bodyPr>
          <a:lstStyle/>
          <a:p>
            <a:pPr algn="ctr"/>
            <a:r>
              <a:rPr lang="ru-RU" sz="1600" b="1" dirty="0" smtClean="0">
                <a:solidFill>
                  <a:prstClr val="black"/>
                </a:solidFill>
              </a:rPr>
              <a:t>Снижающаяся доля учителей со стажем менее 10 лет</a:t>
            </a:r>
            <a:endParaRPr lang="ru-RU" sz="1600" b="1" dirty="0">
              <a:solidFill>
                <a:prstClr val="black"/>
              </a:solidFill>
            </a:endParaRPr>
          </a:p>
        </p:txBody>
      </p:sp>
    </p:spTree>
    <p:extLst>
      <p:ext uri="{BB962C8B-B14F-4D97-AF65-F5344CB8AC3E}">
        <p14:creationId xmlns:p14="http://schemas.microsoft.com/office/powerpoint/2010/main" val="2173670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0" name="Заголовок 1"/>
          <p:cNvSpPr txBox="1">
            <a:spLocks/>
          </p:cNvSpPr>
          <p:nvPr/>
        </p:nvSpPr>
        <p:spPr>
          <a:xfrm>
            <a:off x="865188" y="404812"/>
            <a:ext cx="6384925" cy="9359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Causes: teaching staff</a:t>
            </a:r>
            <a:endParaRPr lang="ru-RU" sz="2800" b="1" dirty="0">
              <a:solidFill>
                <a:schemeClr val="bg1"/>
              </a:solidFill>
              <a:latin typeface="Franklin Gothic Book" pitchFamily="34" charset="0"/>
            </a:endParaRPr>
          </a:p>
        </p:txBody>
      </p:sp>
      <p:graphicFrame>
        <p:nvGraphicFramePr>
          <p:cNvPr id="21" name="Объект 3"/>
          <p:cNvGraphicFramePr>
            <a:graphicFrameLocks/>
          </p:cNvGraphicFramePr>
          <p:nvPr>
            <p:extLst>
              <p:ext uri="{D42A27DB-BD31-4B8C-83A1-F6EECF244321}">
                <p14:modId xmlns:p14="http://schemas.microsoft.com/office/powerpoint/2010/main" val="3912703457"/>
              </p:ext>
            </p:extLst>
          </p:nvPr>
        </p:nvGraphicFramePr>
        <p:xfrm>
          <a:off x="304800" y="1310313"/>
          <a:ext cx="8382000" cy="3185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a:graphicFrameLocks/>
          </p:cNvGraphicFramePr>
          <p:nvPr>
            <p:extLst>
              <p:ext uri="{D42A27DB-BD31-4B8C-83A1-F6EECF244321}">
                <p14:modId xmlns:p14="http://schemas.microsoft.com/office/powerpoint/2010/main" val="4087327495"/>
              </p:ext>
            </p:extLst>
          </p:nvPr>
        </p:nvGraphicFramePr>
        <p:xfrm>
          <a:off x="3124200" y="4419600"/>
          <a:ext cx="3733800" cy="2209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rot="5400000">
            <a:off x="1090356" y="4030871"/>
            <a:ext cx="1415772" cy="2804319"/>
          </a:xfrm>
          <a:prstGeom prst="rect">
            <a:avLst/>
          </a:prstGeom>
          <a:noFill/>
        </p:spPr>
        <p:txBody>
          <a:bodyPr vert="vert270" wrap="square" rtlCol="0">
            <a:spAutoFit/>
          </a:bodyPr>
          <a:lstStyle/>
          <a:p>
            <a:pPr algn="ctr"/>
            <a:r>
              <a:rPr lang="en-US" sz="1600" dirty="0"/>
              <a:t>Teaching staff is aging: percentage of teachers with less than 10 years of work experience is constantly declining.</a:t>
            </a:r>
            <a:endParaRPr lang="ru-RU" sz="1600" b="1" dirty="0">
              <a:solidFill>
                <a:prstClr val="black"/>
              </a:solidFill>
            </a:endParaRPr>
          </a:p>
        </p:txBody>
      </p:sp>
    </p:spTree>
    <p:extLst>
      <p:ext uri="{BB962C8B-B14F-4D97-AF65-F5344CB8AC3E}">
        <p14:creationId xmlns:p14="http://schemas.microsoft.com/office/powerpoint/2010/main" val="304349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3"/>
          <p:cNvSpPr>
            <a:spLocks noGrp="1"/>
          </p:cNvSpPr>
          <p:nvPr>
            <p:ph idx="1"/>
          </p:nvPr>
        </p:nvSpPr>
        <p:spPr>
          <a:xfrm>
            <a:off x="0" y="980728"/>
            <a:ext cx="4464496" cy="5538936"/>
          </a:xfrm>
        </p:spPr>
        <p:txBody>
          <a:bodyPr>
            <a:noAutofit/>
          </a:bodyPr>
          <a:lstStyle/>
          <a:p>
            <a:pPr>
              <a:buFont typeface="Wingdings 3" pitchFamily="18" charset="2"/>
              <a:buNone/>
            </a:pPr>
            <a:endParaRPr lang="ru-RU" sz="2000" i="1" dirty="0" smtClean="0"/>
          </a:p>
          <a:p>
            <a:pPr algn="just">
              <a:spcBef>
                <a:spcPts val="0"/>
              </a:spcBef>
            </a:pPr>
            <a:r>
              <a:rPr lang="ru-RU" sz="2200" i="1" dirty="0" smtClean="0"/>
              <a:t>один из самых высоких в мире охватов общим образованием</a:t>
            </a:r>
          </a:p>
          <a:p>
            <a:pPr algn="just">
              <a:spcBef>
                <a:spcPts val="0"/>
              </a:spcBef>
            </a:pPr>
            <a:r>
              <a:rPr lang="ru-RU" sz="2200" i="1" dirty="0"/>
              <a:t>л</a:t>
            </a:r>
            <a:r>
              <a:rPr lang="ru-RU" sz="2200" i="1" dirty="0" smtClean="0"/>
              <a:t>идирующие позиции по качеству обучения в начальной школе</a:t>
            </a:r>
          </a:p>
          <a:p>
            <a:pPr algn="just">
              <a:spcBef>
                <a:spcPts val="0"/>
              </a:spcBef>
            </a:pPr>
            <a:r>
              <a:rPr lang="ru-RU" sz="2200" i="1" dirty="0" smtClean="0"/>
              <a:t>хорошие позиции по качеству образования в области математики и естественных наук</a:t>
            </a:r>
          </a:p>
          <a:p>
            <a:pPr algn="just">
              <a:spcBef>
                <a:spcPts val="0"/>
              </a:spcBef>
            </a:pPr>
            <a:r>
              <a:rPr lang="ru-RU" sz="2200" i="1" dirty="0" smtClean="0"/>
              <a:t>высокий уровень формального образования учителей</a:t>
            </a:r>
          </a:p>
          <a:p>
            <a:pPr algn="just">
              <a:spcBef>
                <a:spcPts val="0"/>
              </a:spcBef>
            </a:pPr>
            <a:r>
              <a:rPr lang="ru-RU" sz="2200" i="1" dirty="0"/>
              <a:t>р</a:t>
            </a:r>
            <a:r>
              <a:rPr lang="ru-RU" sz="2200" i="1" dirty="0" smtClean="0"/>
              <a:t>астущее качество инфраструктуры </a:t>
            </a:r>
          </a:p>
          <a:p>
            <a:pPr algn="just">
              <a:spcBef>
                <a:spcPts val="0"/>
              </a:spcBef>
            </a:pPr>
            <a:r>
              <a:rPr lang="ru-RU" sz="2200" i="1" dirty="0"/>
              <a:t>а</a:t>
            </a:r>
            <a:r>
              <a:rPr lang="ru-RU" sz="2200" i="1" dirty="0" smtClean="0"/>
              <a:t>ктивность и требовательность родителей</a:t>
            </a:r>
            <a:endParaRPr lang="ru-RU" sz="2200" i="1" dirty="0"/>
          </a:p>
          <a:p>
            <a:pPr algn="just"/>
            <a:endParaRPr lang="ru-RU" sz="2800" i="1" dirty="0" smtClean="0">
              <a:solidFill>
                <a:srgbClr val="C00000"/>
              </a:solidFill>
            </a:endParaRPr>
          </a:p>
          <a:p>
            <a:pPr algn="just">
              <a:buFont typeface="Wingdings 3" pitchFamily="18" charset="2"/>
              <a:buNone/>
            </a:pPr>
            <a:r>
              <a:rPr lang="ru-RU" sz="2800" i="1" dirty="0" smtClean="0">
                <a:solidFill>
                  <a:srgbClr val="C00000"/>
                </a:solidFill>
              </a:rPr>
              <a:t>   </a:t>
            </a:r>
            <a:endParaRPr lang="ru-RU" sz="2800" i="1" dirty="0" smtClean="0"/>
          </a:p>
        </p:txBody>
      </p:sp>
      <p:sp>
        <p:nvSpPr>
          <p:cNvPr id="3" name="Заголовок 2"/>
          <p:cNvSpPr>
            <a:spLocks noGrp="1"/>
          </p:cNvSpPr>
          <p:nvPr>
            <p:ph type="title"/>
          </p:nvPr>
        </p:nvSpPr>
        <p:spPr>
          <a:xfrm>
            <a:off x="107504" y="116632"/>
            <a:ext cx="4320480" cy="944562"/>
          </a:xfrm>
        </p:spPr>
        <p:txBody>
          <a:bodyPr>
            <a:noAutofit/>
          </a:bodyPr>
          <a:lstStyle/>
          <a:p>
            <a:pPr>
              <a:defRPr/>
            </a:pPr>
            <a:r>
              <a:rPr lang="ru-RU" sz="3200" b="1" i="1" dirty="0" smtClean="0"/>
              <a:t>В образовании нет катастрофы</a:t>
            </a:r>
            <a:endParaRPr lang="ru-RU" sz="3200" b="1" dirty="0"/>
          </a:p>
        </p:txBody>
      </p:sp>
      <p:sp>
        <p:nvSpPr>
          <p:cNvPr id="2" name="Номер слайда 1"/>
          <p:cNvSpPr>
            <a:spLocks noGrp="1"/>
          </p:cNvSpPr>
          <p:nvPr>
            <p:ph type="sldNum" sz="quarter" idx="12"/>
          </p:nvPr>
        </p:nvSpPr>
        <p:spPr/>
        <p:txBody>
          <a:bodyPr/>
          <a:lstStyle/>
          <a:p>
            <a:pPr>
              <a:defRPr/>
            </a:pPr>
            <a:fld id="{6F3838F8-0AF1-4D13-9640-539F83A44BF3}" type="slidenum">
              <a:rPr lang="en-US" smtClean="0"/>
              <a:pPr>
                <a:defRPr/>
              </a:pPr>
              <a:t>2</a:t>
            </a:fld>
            <a:endParaRPr lang="en-US"/>
          </a:p>
        </p:txBody>
      </p:sp>
      <p:sp>
        <p:nvSpPr>
          <p:cNvPr id="5" name="Заголовок 2"/>
          <p:cNvSpPr txBox="1">
            <a:spLocks/>
          </p:cNvSpPr>
          <p:nvPr/>
        </p:nvSpPr>
        <p:spPr>
          <a:xfrm>
            <a:off x="4607242" y="116632"/>
            <a:ext cx="4320480" cy="944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a:t>There is no catastrophe in education</a:t>
            </a:r>
            <a:endParaRPr lang="ru-RU" sz="3200" b="1" dirty="0"/>
          </a:p>
        </p:txBody>
      </p:sp>
      <p:sp>
        <p:nvSpPr>
          <p:cNvPr id="6" name="Содержимое 3"/>
          <p:cNvSpPr txBox="1">
            <a:spLocks/>
          </p:cNvSpPr>
          <p:nvPr/>
        </p:nvSpPr>
        <p:spPr>
          <a:xfrm>
            <a:off x="4679504" y="1340768"/>
            <a:ext cx="4464496" cy="545847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200" dirty="0" smtClean="0"/>
              <a:t>one </a:t>
            </a:r>
            <a:r>
              <a:rPr lang="en-US" sz="2200" dirty="0"/>
              <a:t>of the biggest coverage of general education in the world;</a:t>
            </a:r>
            <a:endParaRPr lang="ru-RU" sz="2200" dirty="0"/>
          </a:p>
          <a:p>
            <a:pPr lvl="0"/>
            <a:r>
              <a:rPr lang="en-US" sz="2200" dirty="0"/>
              <a:t>leading positions in quality of education in primary school;</a:t>
            </a:r>
            <a:endParaRPr lang="ru-RU" sz="2200" dirty="0"/>
          </a:p>
          <a:p>
            <a:pPr lvl="0"/>
            <a:r>
              <a:rPr lang="en-US" sz="2200" dirty="0"/>
              <a:t>good positions in quality of education in sphere of mathematics and natural sciences;</a:t>
            </a:r>
            <a:endParaRPr lang="ru-RU" sz="2200" dirty="0"/>
          </a:p>
          <a:p>
            <a:pPr lvl="0"/>
            <a:r>
              <a:rPr lang="en-US" sz="2200" dirty="0"/>
              <a:t>high level of teachers’ formal education;</a:t>
            </a:r>
            <a:endParaRPr lang="ru-RU" sz="2200" dirty="0"/>
          </a:p>
          <a:p>
            <a:pPr lvl="0"/>
            <a:r>
              <a:rPr lang="en-US" sz="2200" dirty="0"/>
              <a:t>increasing quality of infrastructure;</a:t>
            </a:r>
            <a:endParaRPr lang="ru-RU" sz="2200" dirty="0"/>
          </a:p>
          <a:p>
            <a:r>
              <a:rPr lang="en-US" sz="2200" dirty="0"/>
              <a:t>commitment and insistence of parents;</a:t>
            </a:r>
            <a:endParaRPr lang="ru-RU" sz="2200" i="1" dirty="0" smtClean="0">
              <a:solidFill>
                <a:srgbClr val="C00000"/>
              </a:solidFill>
            </a:endParaRPr>
          </a:p>
          <a:p>
            <a:pPr algn="just">
              <a:buFont typeface="Wingdings 3" pitchFamily="18" charset="2"/>
              <a:buNone/>
            </a:pPr>
            <a:r>
              <a:rPr lang="ru-RU" sz="2800" i="1" dirty="0" smtClean="0">
                <a:solidFill>
                  <a:srgbClr val="C00000"/>
                </a:solidFill>
              </a:rPr>
              <a:t>   </a:t>
            </a:r>
            <a:endParaRPr lang="ru-RU" sz="28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wipe(down)">
                                      <p:cBhvr>
                                        <p:cTn id="7" dur="500"/>
                                        <p:tgtEl>
                                          <p:spTgt spid="133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4">
                                            <p:txEl>
                                              <p:pRg st="2" end="2"/>
                                            </p:txEl>
                                          </p:spTgt>
                                        </p:tgtEl>
                                        <p:attrNameLst>
                                          <p:attrName>style.visibility</p:attrName>
                                        </p:attrNameLst>
                                      </p:cBhvr>
                                      <p:to>
                                        <p:strVal val="visible"/>
                                      </p:to>
                                    </p:set>
                                    <p:animEffect transition="in" filter="wipe(down)">
                                      <p:cBhvr>
                                        <p:cTn id="12" dur="500"/>
                                        <p:tgtEl>
                                          <p:spTgt spid="133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Effect transition="in" filter="wipe(down)">
                                      <p:cBhvr>
                                        <p:cTn id="17" dur="500"/>
                                        <p:tgtEl>
                                          <p:spTgt spid="133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4">
                                            <p:txEl>
                                              <p:pRg st="4" end="4"/>
                                            </p:txEl>
                                          </p:spTgt>
                                        </p:tgtEl>
                                        <p:attrNameLst>
                                          <p:attrName>style.visibility</p:attrName>
                                        </p:attrNameLst>
                                      </p:cBhvr>
                                      <p:to>
                                        <p:strVal val="visible"/>
                                      </p:to>
                                    </p:set>
                                    <p:animEffect transition="in" filter="wipe(down)">
                                      <p:cBhvr>
                                        <p:cTn id="22" dur="500"/>
                                        <p:tgtEl>
                                          <p:spTgt spid="133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314">
                                            <p:txEl>
                                              <p:pRg st="5" end="5"/>
                                            </p:txEl>
                                          </p:spTgt>
                                        </p:tgtEl>
                                        <p:attrNameLst>
                                          <p:attrName>style.visibility</p:attrName>
                                        </p:attrNameLst>
                                      </p:cBhvr>
                                      <p:to>
                                        <p:strVal val="visible"/>
                                      </p:to>
                                    </p:set>
                                    <p:animEffect transition="in" filter="wipe(down)">
                                      <p:cBhvr>
                                        <p:cTn id="27" dur="500"/>
                                        <p:tgtEl>
                                          <p:spTgt spid="133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314">
                                            <p:txEl>
                                              <p:pRg st="6" end="6"/>
                                            </p:txEl>
                                          </p:spTgt>
                                        </p:tgtEl>
                                        <p:attrNameLst>
                                          <p:attrName>style.visibility</p:attrName>
                                        </p:attrNameLst>
                                      </p:cBhvr>
                                      <p:to>
                                        <p:strVal val="visible"/>
                                      </p:to>
                                    </p:set>
                                    <p:animEffect transition="in" filter="wipe(down)">
                                      <p:cBhvr>
                                        <p:cTn id="32" dur="500"/>
                                        <p:tgtEl>
                                          <p:spTgt spid="13314">
                                            <p:txEl>
                                              <p:pRg st="6" end="6"/>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314">
                                            <p:txEl>
                                              <p:pRg st="8" end="8"/>
                                            </p:txEl>
                                          </p:spTgt>
                                        </p:tgtEl>
                                        <p:attrNameLst>
                                          <p:attrName>style.visibility</p:attrName>
                                        </p:attrNameLst>
                                      </p:cBhvr>
                                      <p:to>
                                        <p:strVal val="visible"/>
                                      </p:to>
                                    </p:set>
                                    <p:animEffect transition="in" filter="wipe(down)">
                                      <p:cBhvr>
                                        <p:cTn id="35" dur="500"/>
                                        <p:tgtEl>
                                          <p:spTgt spid="1331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wipe(down)">
                                      <p:cBhvr>
                                        <p:cTn id="4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bg1"/>
                </a:solidFill>
                <a:latin typeface="Franklin Gothic Book" pitchFamily="34" charset="0"/>
              </a:rPr>
              <a:t>Причины: Несовременное содержание образования</a:t>
            </a:r>
            <a:endParaRPr lang="ru-RU" sz="2400" b="1" dirty="0">
              <a:solidFill>
                <a:schemeClr val="bg1"/>
              </a:solidFill>
              <a:latin typeface="Franklin Gothic Book" pitchFamily="34" charset="0"/>
            </a:endParaRPr>
          </a:p>
        </p:txBody>
      </p:sp>
      <p:pic>
        <p:nvPicPr>
          <p:cNvPr id="16" name="Диаграмма 2"/>
          <p:cNvPicPr>
            <a:picLocks noChangeAspect="1" noChangeArrowheads="1"/>
          </p:cNvPicPr>
          <p:nvPr/>
        </p:nvPicPr>
        <p:blipFill>
          <a:blip r:embed="rId3" cstate="print"/>
          <a:srcRect/>
          <a:stretch>
            <a:fillRect/>
          </a:stretch>
        </p:blipFill>
        <p:spPr bwMode="auto">
          <a:xfrm>
            <a:off x="1752600" y="1371600"/>
            <a:ext cx="3152039" cy="2783791"/>
          </a:xfrm>
          <a:prstGeom prst="rect">
            <a:avLst/>
          </a:prstGeom>
          <a:ln>
            <a:noFill/>
          </a:ln>
          <a:effectLst>
            <a:softEdge rad="112500"/>
          </a:effectLst>
        </p:spPr>
      </p:pic>
      <p:pic>
        <p:nvPicPr>
          <p:cNvPr id="19" name="Диаграмма 3"/>
          <p:cNvPicPr>
            <a:picLocks noChangeAspect="1" noChangeArrowheads="1"/>
          </p:cNvPicPr>
          <p:nvPr/>
        </p:nvPicPr>
        <p:blipFill>
          <a:blip r:embed="rId4" cstate="print"/>
          <a:srcRect/>
          <a:stretch>
            <a:fillRect/>
          </a:stretch>
        </p:blipFill>
        <p:spPr bwMode="auto">
          <a:xfrm>
            <a:off x="304800" y="3972528"/>
            <a:ext cx="2895600" cy="2703190"/>
          </a:xfrm>
          <a:prstGeom prst="rect">
            <a:avLst/>
          </a:prstGeom>
          <a:ln>
            <a:noFill/>
          </a:ln>
          <a:effectLst>
            <a:softEdge rad="112500"/>
          </a:effectLst>
        </p:spPr>
      </p:pic>
      <p:graphicFrame>
        <p:nvGraphicFramePr>
          <p:cNvPr id="21" name="Диаграмма 20"/>
          <p:cNvGraphicFramePr>
            <a:graphicFrameLocks/>
          </p:cNvGraphicFramePr>
          <p:nvPr/>
        </p:nvGraphicFramePr>
        <p:xfrm>
          <a:off x="3810000" y="1524000"/>
          <a:ext cx="5029200" cy="4976834"/>
        </p:xfrm>
        <a:graphic>
          <a:graphicData uri="http://schemas.openxmlformats.org/drawingml/2006/chart">
            <c:chart xmlns:c="http://schemas.openxmlformats.org/drawingml/2006/chart" xmlns:r="http://schemas.openxmlformats.org/officeDocument/2006/relationships" r:id="rId5"/>
          </a:graphicData>
        </a:graphic>
      </p:graphicFrame>
      <p:sp>
        <p:nvSpPr>
          <p:cNvPr id="22" name="TextBox 21"/>
          <p:cNvSpPr txBox="1"/>
          <p:nvPr/>
        </p:nvSpPr>
        <p:spPr>
          <a:xfrm>
            <a:off x="152400" y="2438400"/>
            <a:ext cx="1447800" cy="1200329"/>
          </a:xfrm>
          <a:prstGeom prst="rect">
            <a:avLst/>
          </a:prstGeom>
          <a:noFill/>
        </p:spPr>
        <p:txBody>
          <a:bodyPr wrap="square" rtlCol="0">
            <a:spAutoFit/>
          </a:bodyPr>
          <a:lstStyle/>
          <a:p>
            <a:r>
              <a:rPr lang="ru-RU" b="1" dirty="0" smtClean="0">
                <a:solidFill>
                  <a:prstClr val="black"/>
                </a:solidFill>
              </a:rPr>
              <a:t>Структура базового учебного плана</a:t>
            </a:r>
            <a:endParaRPr lang="ru-RU" b="1" dirty="0">
              <a:solidFill>
                <a:prstClr val="black"/>
              </a:solidFill>
            </a:endParaRPr>
          </a:p>
        </p:txBody>
      </p:sp>
    </p:spTree>
    <p:extLst>
      <p:ext uri="{BB962C8B-B14F-4D97-AF65-F5344CB8AC3E}">
        <p14:creationId xmlns:p14="http://schemas.microsoft.com/office/powerpoint/2010/main" val="265446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Causes: Outdated educational content</a:t>
            </a:r>
            <a:endParaRPr lang="ru-RU" sz="2800" b="1" dirty="0">
              <a:solidFill>
                <a:schemeClr val="bg1"/>
              </a:solidFill>
              <a:latin typeface="Franklin Gothic Book" pitchFamily="34" charset="0"/>
            </a:endParaRPr>
          </a:p>
        </p:txBody>
      </p:sp>
      <p:pic>
        <p:nvPicPr>
          <p:cNvPr id="16" name="Диаграмма 2"/>
          <p:cNvPicPr>
            <a:picLocks noChangeAspect="1" noChangeArrowheads="1"/>
          </p:cNvPicPr>
          <p:nvPr/>
        </p:nvPicPr>
        <p:blipFill>
          <a:blip r:embed="rId3" cstate="print"/>
          <a:srcRect/>
          <a:stretch>
            <a:fillRect/>
          </a:stretch>
        </p:blipFill>
        <p:spPr bwMode="auto">
          <a:xfrm>
            <a:off x="1752600" y="1371600"/>
            <a:ext cx="3152039" cy="2783791"/>
          </a:xfrm>
          <a:prstGeom prst="rect">
            <a:avLst/>
          </a:prstGeom>
          <a:ln>
            <a:noFill/>
          </a:ln>
          <a:effectLst>
            <a:softEdge rad="112500"/>
          </a:effectLst>
        </p:spPr>
      </p:pic>
      <p:pic>
        <p:nvPicPr>
          <p:cNvPr id="19" name="Диаграмма 3"/>
          <p:cNvPicPr>
            <a:picLocks noChangeAspect="1" noChangeArrowheads="1"/>
          </p:cNvPicPr>
          <p:nvPr/>
        </p:nvPicPr>
        <p:blipFill>
          <a:blip r:embed="rId4" cstate="print"/>
          <a:srcRect/>
          <a:stretch>
            <a:fillRect/>
          </a:stretch>
        </p:blipFill>
        <p:spPr bwMode="auto">
          <a:xfrm>
            <a:off x="749730" y="3972528"/>
            <a:ext cx="2895600" cy="2703190"/>
          </a:xfrm>
          <a:prstGeom prst="rect">
            <a:avLst/>
          </a:prstGeom>
          <a:ln>
            <a:noFill/>
          </a:ln>
          <a:effectLst>
            <a:softEdge rad="112500"/>
          </a:effectLst>
        </p:spPr>
      </p:pic>
      <p:graphicFrame>
        <p:nvGraphicFramePr>
          <p:cNvPr id="21" name="Диаграмма 20"/>
          <p:cNvGraphicFramePr>
            <a:graphicFrameLocks/>
          </p:cNvGraphicFramePr>
          <p:nvPr>
            <p:extLst>
              <p:ext uri="{D42A27DB-BD31-4B8C-83A1-F6EECF244321}">
                <p14:modId xmlns:p14="http://schemas.microsoft.com/office/powerpoint/2010/main" val="3413624629"/>
              </p:ext>
            </p:extLst>
          </p:nvPr>
        </p:nvGraphicFramePr>
        <p:xfrm>
          <a:off x="3810000" y="1524000"/>
          <a:ext cx="5029200" cy="4976834"/>
        </p:xfrm>
        <a:graphic>
          <a:graphicData uri="http://schemas.openxmlformats.org/drawingml/2006/chart">
            <c:chart xmlns:c="http://schemas.openxmlformats.org/drawingml/2006/chart" xmlns:r="http://schemas.openxmlformats.org/officeDocument/2006/relationships" r:id="rId5"/>
          </a:graphicData>
        </a:graphic>
      </p:graphicFrame>
      <p:sp>
        <p:nvSpPr>
          <p:cNvPr id="22" name="TextBox 21"/>
          <p:cNvSpPr txBox="1"/>
          <p:nvPr/>
        </p:nvSpPr>
        <p:spPr>
          <a:xfrm>
            <a:off x="152400" y="2438400"/>
            <a:ext cx="1447800" cy="923330"/>
          </a:xfrm>
          <a:prstGeom prst="rect">
            <a:avLst/>
          </a:prstGeom>
          <a:noFill/>
        </p:spPr>
        <p:txBody>
          <a:bodyPr wrap="square" rtlCol="0">
            <a:spAutoFit/>
          </a:bodyPr>
          <a:lstStyle/>
          <a:p>
            <a:r>
              <a:rPr lang="en-US" dirty="0"/>
              <a:t>The structure of basic curriculum</a:t>
            </a:r>
            <a:endParaRPr lang="ru-RU" dirty="0"/>
          </a:p>
        </p:txBody>
      </p:sp>
    </p:spTree>
    <p:extLst>
      <p:ext uri="{BB962C8B-B14F-4D97-AF65-F5344CB8AC3E}">
        <p14:creationId xmlns:p14="http://schemas.microsoft.com/office/powerpoint/2010/main" val="122281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0" name="Заголовок 1"/>
          <p:cNvSpPr txBox="1">
            <a:spLocks/>
          </p:cNvSpPr>
          <p:nvPr/>
        </p:nvSpPr>
        <p:spPr>
          <a:xfrm>
            <a:off x="865188" y="404812"/>
            <a:ext cx="6384925" cy="9359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400" dirty="0" smtClean="0">
                <a:solidFill>
                  <a:schemeClr val="bg1"/>
                </a:solidFill>
                <a:latin typeface="Franklin Gothic Book" pitchFamily="34" charset="0"/>
              </a:rPr>
              <a:t>Причины: Сворачивание системы внеурочной деятельности</a:t>
            </a:r>
            <a:endParaRPr lang="ru-RU" sz="2400" dirty="0">
              <a:solidFill>
                <a:schemeClr val="bg1"/>
              </a:solidFill>
              <a:latin typeface="Franklin Gothic Book" pitchFamily="34" charset="0"/>
            </a:endParaRPr>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133600"/>
            <a:ext cx="44958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676400"/>
            <a:ext cx="4300158"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533400" y="5638800"/>
            <a:ext cx="8077200" cy="923330"/>
          </a:xfrm>
          <a:prstGeom prst="rect">
            <a:avLst/>
          </a:prstGeom>
          <a:ln w="28575">
            <a:solidFill>
              <a:srgbClr val="FF0000"/>
            </a:solidFill>
          </a:ln>
        </p:spPr>
        <p:txBody>
          <a:bodyPr wrap="square">
            <a:spAutoFit/>
          </a:bodyPr>
          <a:lstStyle/>
          <a:p>
            <a:r>
              <a:rPr lang="ru-RU" b="1" dirty="0">
                <a:latin typeface="Times New Roman" pitchFamily="18" charset="0"/>
                <a:cs typeface="Times New Roman" pitchFamily="18" charset="0"/>
              </a:rPr>
              <a:t>Охват детей в возрасте от 5 до 18 лет дополнительным образованием составляет 49,1%, в среднем по России всего 52% семей не оплачивали услуги дополнительного образования.</a:t>
            </a:r>
          </a:p>
        </p:txBody>
      </p:sp>
    </p:spTree>
    <p:extLst>
      <p:ext uri="{BB962C8B-B14F-4D97-AF65-F5344CB8AC3E}">
        <p14:creationId xmlns:p14="http://schemas.microsoft.com/office/powerpoint/2010/main" val="1303864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20" name="Заголовок 1"/>
          <p:cNvSpPr txBox="1">
            <a:spLocks/>
          </p:cNvSpPr>
          <p:nvPr/>
        </p:nvSpPr>
        <p:spPr>
          <a:xfrm>
            <a:off x="865188" y="404812"/>
            <a:ext cx="6384925" cy="9359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Causes: Closing up extracurricular activities</a:t>
            </a:r>
            <a:endParaRPr lang="ru-RU" sz="2800" b="1" dirty="0">
              <a:solidFill>
                <a:schemeClr val="bg1"/>
              </a:solidFill>
              <a:latin typeface="Franklin Gothic Book" pitchFamily="34" charset="0"/>
            </a:endParaRPr>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133600"/>
            <a:ext cx="44958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676400"/>
            <a:ext cx="430015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533400" y="5638800"/>
            <a:ext cx="8077200" cy="584775"/>
          </a:xfrm>
          <a:prstGeom prst="rect">
            <a:avLst/>
          </a:prstGeom>
          <a:ln w="28575">
            <a:solidFill>
              <a:srgbClr val="FF0000"/>
            </a:solidFill>
          </a:ln>
        </p:spPr>
        <p:txBody>
          <a:bodyPr wrap="square">
            <a:spAutoFit/>
          </a:bodyPr>
          <a:lstStyle/>
          <a:p>
            <a:r>
              <a:rPr lang="en-US" sz="1600" b="1" dirty="0"/>
              <a:t>Percentage of children aged 5-18 involved in supplementary education is 49.1%. On average, only 52% of families in Russia have never paid for supplementary education.</a:t>
            </a:r>
            <a:endParaRPr lang="ru-RU" sz="1600" b="1" dirty="0">
              <a:latin typeface="Times New Roman" pitchFamily="18" charset="0"/>
              <a:cs typeface="Times New Roman" pitchFamily="18" charset="0"/>
            </a:endParaRPr>
          </a:p>
        </p:txBody>
      </p:sp>
      <p:grpSp>
        <p:nvGrpSpPr>
          <p:cNvPr id="5" name="Группа 4"/>
          <p:cNvGrpSpPr/>
          <p:nvPr/>
        </p:nvGrpSpPr>
        <p:grpSpPr>
          <a:xfrm>
            <a:off x="228601" y="1676400"/>
            <a:ext cx="8915400" cy="1936338"/>
            <a:chOff x="228601" y="1676400"/>
            <a:chExt cx="8915400" cy="1936338"/>
          </a:xfrm>
        </p:grpSpPr>
        <p:sp>
          <p:nvSpPr>
            <p:cNvPr id="2" name="Прямоугольник 1"/>
            <p:cNvSpPr/>
            <p:nvPr/>
          </p:nvSpPr>
          <p:spPr>
            <a:xfrm>
              <a:off x="228601" y="1676400"/>
              <a:ext cx="3911352" cy="888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Percentage of pupils not involved in extracurricular activities (types of activities)</a:t>
              </a:r>
              <a:endParaRPr lang="ru-RU" dirty="0">
                <a:solidFill>
                  <a:schemeClr val="tx1"/>
                </a:solidFill>
              </a:endParaRPr>
            </a:p>
          </p:txBody>
        </p:sp>
        <p:sp>
          <p:nvSpPr>
            <p:cNvPr id="11" name="Прямоугольник 10"/>
            <p:cNvSpPr/>
            <p:nvPr/>
          </p:nvSpPr>
          <p:spPr>
            <a:xfrm>
              <a:off x="4712532" y="1688122"/>
              <a:ext cx="3911352" cy="10207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Percentage of pupils not involved in extracurricular activities (age groups)</a:t>
              </a:r>
              <a:endParaRPr lang="ru-RU" dirty="0">
                <a:solidFill>
                  <a:schemeClr val="tx1"/>
                </a:solidFill>
              </a:endParaRPr>
            </a:p>
          </p:txBody>
        </p:sp>
        <p:sp>
          <p:nvSpPr>
            <p:cNvPr id="3" name="Прямоугольник 2"/>
            <p:cNvSpPr/>
            <p:nvPr/>
          </p:nvSpPr>
          <p:spPr>
            <a:xfrm>
              <a:off x="1043608" y="2724037"/>
              <a:ext cx="1407079"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Large cities</a:t>
              </a:r>
              <a:endParaRPr lang="ru-RU" sz="1200" dirty="0">
                <a:solidFill>
                  <a:schemeClr val="tx1"/>
                </a:solidFill>
              </a:endParaRPr>
            </a:p>
          </p:txBody>
        </p:sp>
        <p:sp>
          <p:nvSpPr>
            <p:cNvPr id="14" name="Прямоугольник 13"/>
            <p:cNvSpPr/>
            <p:nvPr/>
          </p:nvSpPr>
          <p:spPr>
            <a:xfrm>
              <a:off x="1043608" y="2923402"/>
              <a:ext cx="1407079"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rural areas</a:t>
              </a:r>
              <a:endParaRPr lang="ru-RU" sz="1200" dirty="0">
                <a:solidFill>
                  <a:schemeClr val="tx1"/>
                </a:solidFill>
              </a:endParaRPr>
            </a:p>
          </p:txBody>
        </p:sp>
        <p:sp>
          <p:nvSpPr>
            <p:cNvPr id="16" name="Прямоугольник 15"/>
            <p:cNvSpPr/>
            <p:nvPr/>
          </p:nvSpPr>
          <p:spPr>
            <a:xfrm>
              <a:off x="2649010" y="2732810"/>
              <a:ext cx="1706966" cy="298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medium and small towns </a:t>
              </a:r>
              <a:endParaRPr lang="ru-RU" sz="1200" dirty="0">
                <a:solidFill>
                  <a:schemeClr val="tx1"/>
                </a:solidFill>
              </a:endParaRPr>
            </a:p>
          </p:txBody>
        </p:sp>
        <p:sp>
          <p:nvSpPr>
            <p:cNvPr id="17" name="Прямоугольник 16"/>
            <p:cNvSpPr/>
            <p:nvPr/>
          </p:nvSpPr>
          <p:spPr>
            <a:xfrm>
              <a:off x="7807669" y="2923401"/>
              <a:ext cx="1336332" cy="174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Large cities</a:t>
              </a:r>
              <a:endParaRPr lang="ru-RU" sz="1200" dirty="0">
                <a:solidFill>
                  <a:schemeClr val="tx1"/>
                </a:solidFill>
              </a:endParaRPr>
            </a:p>
          </p:txBody>
        </p:sp>
        <p:sp>
          <p:nvSpPr>
            <p:cNvPr id="18" name="Прямоугольник 17"/>
            <p:cNvSpPr/>
            <p:nvPr/>
          </p:nvSpPr>
          <p:spPr>
            <a:xfrm>
              <a:off x="7807668" y="3098135"/>
              <a:ext cx="1336332" cy="298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medium and small towns </a:t>
              </a:r>
              <a:endParaRPr lang="ru-RU" sz="1200" dirty="0">
                <a:solidFill>
                  <a:schemeClr val="tx1"/>
                </a:solidFill>
              </a:endParaRPr>
            </a:p>
          </p:txBody>
        </p:sp>
        <p:sp>
          <p:nvSpPr>
            <p:cNvPr id="19" name="Прямоугольник 18"/>
            <p:cNvSpPr/>
            <p:nvPr/>
          </p:nvSpPr>
          <p:spPr>
            <a:xfrm>
              <a:off x="7807669" y="3396737"/>
              <a:ext cx="1336332" cy="216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rural areas</a:t>
              </a:r>
              <a:endParaRPr lang="ru-RU" sz="1200" dirty="0">
                <a:solidFill>
                  <a:schemeClr val="tx1"/>
                </a:solidFill>
              </a:endParaRPr>
            </a:p>
          </p:txBody>
        </p:sp>
      </p:grpSp>
      <p:grpSp>
        <p:nvGrpSpPr>
          <p:cNvPr id="7" name="Группа 6"/>
          <p:cNvGrpSpPr/>
          <p:nvPr/>
        </p:nvGrpSpPr>
        <p:grpSpPr>
          <a:xfrm>
            <a:off x="5148064" y="4581128"/>
            <a:ext cx="3905091" cy="648072"/>
            <a:chOff x="5148064" y="4581128"/>
            <a:chExt cx="3905091" cy="648072"/>
          </a:xfrm>
        </p:grpSpPr>
        <p:sp>
          <p:nvSpPr>
            <p:cNvPr id="6" name="Прямоугольник 5"/>
            <p:cNvSpPr/>
            <p:nvPr/>
          </p:nvSpPr>
          <p:spPr>
            <a:xfrm>
              <a:off x="5148064" y="4581128"/>
              <a:ext cx="129614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were not involved in extracurricular activities in elementary school</a:t>
              </a:r>
              <a:endParaRPr lang="ru-RU" sz="1100" dirty="0">
                <a:solidFill>
                  <a:schemeClr val="tx1"/>
                </a:solidFill>
              </a:endParaRPr>
            </a:p>
          </p:txBody>
        </p:sp>
        <p:sp>
          <p:nvSpPr>
            <p:cNvPr id="21" name="Прямоугольник 20"/>
            <p:cNvSpPr/>
            <p:nvPr/>
          </p:nvSpPr>
          <p:spPr>
            <a:xfrm>
              <a:off x="6460867" y="4581128"/>
              <a:ext cx="129614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 secondary and high school</a:t>
              </a:r>
              <a:endParaRPr lang="ru-RU" sz="1100" dirty="0">
                <a:solidFill>
                  <a:schemeClr val="tx1"/>
                </a:solidFill>
              </a:endParaRPr>
            </a:p>
          </p:txBody>
        </p:sp>
        <p:sp>
          <p:nvSpPr>
            <p:cNvPr id="22" name="Прямоугольник 21"/>
            <p:cNvSpPr/>
            <p:nvPr/>
          </p:nvSpPr>
          <p:spPr>
            <a:xfrm>
              <a:off x="7718425" y="4581128"/>
              <a:ext cx="1334730"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have never been involved in extracurricular activities</a:t>
              </a:r>
              <a:endParaRPr lang="ru-RU" sz="1100" dirty="0">
                <a:solidFill>
                  <a:schemeClr val="tx1"/>
                </a:solidFill>
              </a:endParaRPr>
            </a:p>
          </p:txBody>
        </p:sp>
      </p:grpSp>
      <p:grpSp>
        <p:nvGrpSpPr>
          <p:cNvPr id="9" name="Группа 8"/>
          <p:cNvGrpSpPr/>
          <p:nvPr/>
        </p:nvGrpSpPr>
        <p:grpSpPr>
          <a:xfrm>
            <a:off x="684213" y="4905164"/>
            <a:ext cx="3887787" cy="612068"/>
            <a:chOff x="684213" y="4905164"/>
            <a:chExt cx="3887787" cy="612068"/>
          </a:xfrm>
        </p:grpSpPr>
        <p:sp>
          <p:nvSpPr>
            <p:cNvPr id="8" name="Прямоугольник 7"/>
            <p:cNvSpPr/>
            <p:nvPr/>
          </p:nvSpPr>
          <p:spPr>
            <a:xfrm>
              <a:off x="684213" y="4905164"/>
              <a:ext cx="935459" cy="612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sport never</a:t>
              </a:r>
              <a:endParaRPr lang="ru-RU" sz="1400" dirty="0">
                <a:solidFill>
                  <a:schemeClr val="tx1"/>
                </a:solidFill>
              </a:endParaRPr>
            </a:p>
          </p:txBody>
        </p:sp>
        <p:sp>
          <p:nvSpPr>
            <p:cNvPr id="24" name="Прямоугольник 23"/>
            <p:cNvSpPr/>
            <p:nvPr/>
          </p:nvSpPr>
          <p:spPr>
            <a:xfrm>
              <a:off x="1606895" y="4905164"/>
              <a:ext cx="935459" cy="612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arts </a:t>
              </a:r>
              <a:r>
                <a:rPr lang="en-US" sz="1400" dirty="0">
                  <a:solidFill>
                    <a:schemeClr val="tx1"/>
                  </a:solidFill>
                </a:rPr>
                <a:t>never</a:t>
              </a:r>
              <a:endParaRPr lang="ru-RU" sz="1400" dirty="0">
                <a:solidFill>
                  <a:schemeClr val="tx1"/>
                </a:solidFill>
              </a:endParaRPr>
            </a:p>
          </p:txBody>
        </p:sp>
        <p:sp>
          <p:nvSpPr>
            <p:cNvPr id="25" name="Прямоугольник 24"/>
            <p:cNvSpPr/>
            <p:nvPr/>
          </p:nvSpPr>
          <p:spPr>
            <a:xfrm>
              <a:off x="2557198" y="4905164"/>
              <a:ext cx="935459" cy="612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Foreign languages </a:t>
              </a:r>
              <a:r>
                <a:rPr lang="en-US" sz="1400" dirty="0">
                  <a:solidFill>
                    <a:schemeClr val="tx1"/>
                  </a:solidFill>
                </a:rPr>
                <a:t>never</a:t>
              </a:r>
              <a:endParaRPr lang="ru-RU" sz="1400" dirty="0">
                <a:solidFill>
                  <a:schemeClr val="tx1"/>
                </a:solidFill>
              </a:endParaRPr>
            </a:p>
          </p:txBody>
        </p:sp>
        <p:sp>
          <p:nvSpPr>
            <p:cNvPr id="26" name="Прямоугольник 25"/>
            <p:cNvSpPr/>
            <p:nvPr/>
          </p:nvSpPr>
          <p:spPr>
            <a:xfrm>
              <a:off x="3505573" y="4905164"/>
              <a:ext cx="1066427" cy="612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scientific hobby groups </a:t>
              </a:r>
              <a:r>
                <a:rPr lang="en-US" sz="1400" dirty="0" smtClean="0">
                  <a:solidFill>
                    <a:schemeClr val="tx1"/>
                  </a:solidFill>
                </a:rPr>
                <a:t>never</a:t>
              </a:r>
              <a:endParaRPr lang="ru-RU" sz="1400" dirty="0">
                <a:solidFill>
                  <a:schemeClr val="tx1"/>
                </a:solidFill>
              </a:endParaRPr>
            </a:p>
          </p:txBody>
        </p:sp>
      </p:grpSp>
    </p:spTree>
    <p:extLst>
      <p:ext uri="{BB962C8B-B14F-4D97-AF65-F5344CB8AC3E}">
        <p14:creationId xmlns:p14="http://schemas.microsoft.com/office/powerpoint/2010/main" val="2466179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186808" cy="1143000"/>
          </a:xfrm>
        </p:spPr>
        <p:txBody>
          <a:bodyPr>
            <a:normAutofit fontScale="90000"/>
          </a:bodyPr>
          <a:lstStyle/>
          <a:p>
            <a:r>
              <a:rPr lang="ru-RU" dirty="0" smtClean="0"/>
              <a:t>Основные </a:t>
            </a:r>
            <a:r>
              <a:rPr lang="ru-RU" dirty="0" smtClean="0"/>
              <a:t>проблемы</a:t>
            </a:r>
            <a:r>
              <a:rPr lang="en-US" dirty="0" smtClean="0"/>
              <a:t>:</a:t>
            </a:r>
            <a:r>
              <a:rPr lang="ru-RU" dirty="0" smtClean="0"/>
              <a:t> </a:t>
            </a:r>
            <a:endParaRPr lang="ru-RU" dirty="0"/>
          </a:p>
        </p:txBody>
      </p:sp>
      <p:sp>
        <p:nvSpPr>
          <p:cNvPr id="3" name="Объект 2"/>
          <p:cNvSpPr>
            <a:spLocks noGrp="1"/>
          </p:cNvSpPr>
          <p:nvPr>
            <p:ph idx="1"/>
          </p:nvPr>
        </p:nvSpPr>
        <p:spPr>
          <a:xfrm>
            <a:off x="467544" y="1988841"/>
            <a:ext cx="4114800" cy="3096344"/>
          </a:xfrm>
        </p:spPr>
        <p:txBody>
          <a:bodyPr>
            <a:normAutofit/>
          </a:bodyPr>
          <a:lstStyle/>
          <a:p>
            <a:r>
              <a:rPr lang="ru-RU" sz="4800" b="1" dirty="0" smtClean="0"/>
              <a:t>Неравенство</a:t>
            </a:r>
          </a:p>
          <a:p>
            <a:r>
              <a:rPr lang="ru-RU" sz="4800" b="1" dirty="0" smtClean="0"/>
              <a:t>Архаичность</a:t>
            </a:r>
            <a:endParaRPr lang="ru-RU" sz="4800" b="1" dirty="0"/>
          </a:p>
        </p:txBody>
      </p:sp>
      <p:sp>
        <p:nvSpPr>
          <p:cNvPr id="4" name="Заголовок 1"/>
          <p:cNvSpPr txBox="1">
            <a:spLocks/>
          </p:cNvSpPr>
          <p:nvPr/>
        </p:nvSpPr>
        <p:spPr>
          <a:xfrm>
            <a:off x="4796408" y="260648"/>
            <a:ext cx="4186808"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Major </a:t>
            </a:r>
            <a:endParaRPr lang="en-US" dirty="0" smtClean="0"/>
          </a:p>
          <a:p>
            <a:r>
              <a:rPr lang="en-US" dirty="0" smtClean="0"/>
              <a:t>problems</a:t>
            </a:r>
            <a:r>
              <a:rPr lang="en-US" dirty="0"/>
              <a:t>:</a:t>
            </a:r>
            <a:endParaRPr lang="ru-RU" dirty="0"/>
          </a:p>
        </p:txBody>
      </p:sp>
      <p:sp>
        <p:nvSpPr>
          <p:cNvPr id="5" name="Объект 2"/>
          <p:cNvSpPr txBox="1">
            <a:spLocks/>
          </p:cNvSpPr>
          <p:nvPr/>
        </p:nvSpPr>
        <p:spPr>
          <a:xfrm>
            <a:off x="4832412" y="1988840"/>
            <a:ext cx="4114800" cy="30963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4800" b="1" dirty="0"/>
              <a:t>Inequality</a:t>
            </a:r>
            <a:endParaRPr lang="ru-RU" sz="4800" b="1" dirty="0"/>
          </a:p>
          <a:p>
            <a:r>
              <a:rPr lang="en-US" sz="4800" b="1" dirty="0" err="1"/>
              <a:t>Outdatedness</a:t>
            </a:r>
            <a:endParaRPr lang="ru-RU" sz="4800" b="1" dirty="0"/>
          </a:p>
        </p:txBody>
      </p:sp>
    </p:spTree>
    <p:extLst>
      <p:ext uri="{BB962C8B-B14F-4D97-AF65-F5344CB8AC3E}">
        <p14:creationId xmlns:p14="http://schemas.microsoft.com/office/powerpoint/2010/main" val="2582391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597770"/>
            <a:ext cx="4536504" cy="5260230"/>
          </a:xfrm>
        </p:spPr>
        <p:txBody>
          <a:bodyPr>
            <a:noAutofit/>
          </a:bodyPr>
          <a:lstStyle/>
          <a:p>
            <a:pPr>
              <a:defRPr/>
            </a:pPr>
            <a:r>
              <a:rPr lang="ru-RU" sz="2200" i="1" dirty="0" smtClean="0"/>
              <a:t>обеспечение позитивной социализации и учебной успешности </a:t>
            </a:r>
            <a:r>
              <a:rPr lang="ru-RU" sz="2200" b="1" i="1" dirty="0" smtClean="0"/>
              <a:t>каждого</a:t>
            </a:r>
            <a:r>
              <a:rPr lang="ru-RU" sz="2200" i="1" dirty="0" smtClean="0"/>
              <a:t> ребенка, </a:t>
            </a:r>
          </a:p>
          <a:p>
            <a:pPr>
              <a:defRPr/>
            </a:pPr>
            <a:r>
              <a:rPr lang="ru-RU" sz="2200" i="1" dirty="0" smtClean="0"/>
              <a:t>получение детьми компетенций и установок, адекватных задачам модернизации России</a:t>
            </a:r>
          </a:p>
          <a:p>
            <a:pPr marL="0" indent="0">
              <a:buNone/>
              <a:defRPr/>
            </a:pPr>
            <a:r>
              <a:rPr lang="ru-RU" sz="2200" b="1" i="1" dirty="0" smtClean="0"/>
              <a:t>Для это необходимо:</a:t>
            </a:r>
          </a:p>
          <a:p>
            <a:pPr>
              <a:defRPr/>
            </a:pPr>
            <a:r>
              <a:rPr lang="ru-RU" sz="2200" i="1" dirty="0" smtClean="0"/>
              <a:t>остановить негативные тренды</a:t>
            </a:r>
          </a:p>
          <a:p>
            <a:pPr>
              <a:defRPr/>
            </a:pPr>
            <a:r>
              <a:rPr lang="ru-RU" sz="2200" i="1" dirty="0" smtClean="0"/>
              <a:t>модернизировать сферу образования в ответ на вызовы изменившейся культурной, социальной и технологической среды. </a:t>
            </a:r>
            <a:endParaRPr lang="ru-RU" sz="2200" i="1" dirty="0" smtClean="0"/>
          </a:p>
        </p:txBody>
      </p:sp>
      <p:sp>
        <p:nvSpPr>
          <p:cNvPr id="3" name="Заголовок 2"/>
          <p:cNvSpPr>
            <a:spLocks noGrp="1"/>
          </p:cNvSpPr>
          <p:nvPr>
            <p:ph type="title"/>
          </p:nvPr>
        </p:nvSpPr>
        <p:spPr>
          <a:xfrm>
            <a:off x="251520" y="116632"/>
            <a:ext cx="4114800" cy="1143000"/>
          </a:xfrm>
        </p:spPr>
        <p:txBody>
          <a:bodyPr>
            <a:normAutofit fontScale="90000"/>
          </a:bodyPr>
          <a:lstStyle/>
          <a:p>
            <a:pPr algn="ctr">
              <a:defRPr/>
            </a:pPr>
            <a:r>
              <a:rPr lang="ru-RU" sz="3100" b="1" i="1" dirty="0"/>
              <a:t>Целями нового этапа развития образования должны стать</a:t>
            </a:r>
            <a:r>
              <a:rPr lang="ru-RU" sz="3200" i="1" dirty="0" smtClean="0"/>
              <a:t>: </a:t>
            </a:r>
            <a:endParaRPr lang="ru-RU" sz="3200" dirty="0"/>
          </a:p>
        </p:txBody>
      </p:sp>
      <p:sp>
        <p:nvSpPr>
          <p:cNvPr id="4" name="Номер слайда 3"/>
          <p:cNvSpPr>
            <a:spLocks noGrp="1"/>
          </p:cNvSpPr>
          <p:nvPr>
            <p:ph type="sldNum" sz="quarter" idx="12"/>
          </p:nvPr>
        </p:nvSpPr>
        <p:spPr/>
        <p:txBody>
          <a:bodyPr/>
          <a:lstStyle/>
          <a:p>
            <a:pPr>
              <a:defRPr/>
            </a:pPr>
            <a:fld id="{0490DEA8-CF7D-40A3-8619-58E6360F30BF}" type="slidenum">
              <a:rPr lang="en-US" smtClean="0"/>
              <a:pPr>
                <a:defRPr/>
              </a:pPr>
              <a:t>25</a:t>
            </a:fld>
            <a:endParaRPr lang="en-US"/>
          </a:p>
        </p:txBody>
      </p:sp>
      <p:sp>
        <p:nvSpPr>
          <p:cNvPr id="5" name="Заголовок 2"/>
          <p:cNvSpPr txBox="1">
            <a:spLocks/>
          </p:cNvSpPr>
          <p:nvPr/>
        </p:nvSpPr>
        <p:spPr>
          <a:xfrm>
            <a:off x="4644008" y="116632"/>
            <a:ext cx="4258816"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dirty="0"/>
              <a:t>Purposes of the new development stage in education should be formulated as follows</a:t>
            </a:r>
            <a:r>
              <a:rPr lang="en-US" sz="2400" b="1" dirty="0" smtClean="0"/>
              <a:t>:</a:t>
            </a:r>
            <a:r>
              <a:rPr lang="ru-RU" sz="2400" b="1" i="1" dirty="0" smtClean="0"/>
              <a:t> </a:t>
            </a:r>
            <a:endParaRPr lang="ru-RU" sz="2400" b="1" dirty="0"/>
          </a:p>
        </p:txBody>
      </p:sp>
      <p:sp>
        <p:nvSpPr>
          <p:cNvPr id="6" name="Содержимое 1"/>
          <p:cNvSpPr txBox="1">
            <a:spLocks/>
          </p:cNvSpPr>
          <p:nvPr/>
        </p:nvSpPr>
        <p:spPr>
          <a:xfrm>
            <a:off x="4526832" y="1597770"/>
            <a:ext cx="4536504" cy="52602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200" dirty="0"/>
              <a:t>Ensuring positive socialization and educational successfulness for each child;</a:t>
            </a:r>
            <a:endParaRPr lang="ru-RU" sz="2200" dirty="0"/>
          </a:p>
          <a:p>
            <a:pPr lvl="0"/>
            <a:r>
              <a:rPr lang="en-US" sz="2200" dirty="0"/>
              <a:t>Children have to acquire competences corresponding to purposes of modernization in Russia.</a:t>
            </a:r>
            <a:endParaRPr lang="ru-RU" sz="2200" dirty="0"/>
          </a:p>
          <a:p>
            <a:r>
              <a:rPr lang="en-US" sz="2200" b="1" dirty="0"/>
              <a:t>Thus it is necessary</a:t>
            </a:r>
            <a:endParaRPr lang="ru-RU" sz="2200" dirty="0"/>
          </a:p>
          <a:p>
            <a:pPr lvl="0"/>
            <a:r>
              <a:rPr lang="en-US" sz="2200" dirty="0"/>
              <a:t>to stop negative trends;</a:t>
            </a:r>
            <a:endParaRPr lang="ru-RU" sz="2200" dirty="0"/>
          </a:p>
          <a:p>
            <a:pPr lvl="0"/>
            <a:r>
              <a:rPr lang="en-US" sz="2200" dirty="0"/>
              <a:t>to modernize the sphere of education in accordance with challenges of changing cultural, social and technical background.</a:t>
            </a:r>
            <a:endParaRPr lang="ru-RU"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1"/>
          <p:cNvSpPr>
            <a:spLocks noGrp="1"/>
          </p:cNvSpPr>
          <p:nvPr>
            <p:ph idx="1"/>
          </p:nvPr>
        </p:nvSpPr>
        <p:spPr>
          <a:xfrm>
            <a:off x="179512" y="116632"/>
            <a:ext cx="8784976" cy="3312367"/>
          </a:xfrm>
          <a:ln>
            <a:solidFill>
              <a:schemeClr val="accent1">
                <a:shade val="50000"/>
              </a:schemeClr>
            </a:solidFill>
          </a:ln>
        </p:spPr>
        <p:txBody>
          <a:bodyPr/>
          <a:lstStyle/>
          <a:p>
            <a:pPr algn="ctr">
              <a:buFont typeface="Wingdings 3" pitchFamily="18" charset="2"/>
              <a:buNone/>
            </a:pPr>
            <a:r>
              <a:rPr lang="ru-RU" sz="3500" b="1" i="1" dirty="0" smtClean="0"/>
              <a:t>Предметом образовательной политики следует считать не столько систему школ и дошкольных образовательных учреждений, сколько всю сферу образования и социализации молодого поколения.</a:t>
            </a:r>
            <a:endParaRPr lang="ru-RU" sz="3500" b="1" dirty="0" smtClean="0"/>
          </a:p>
          <a:p>
            <a:pPr>
              <a:buFont typeface="Wingdings 3" pitchFamily="18" charset="2"/>
              <a:buNone/>
            </a:pPr>
            <a:endParaRPr lang="ru-RU" dirty="0" smtClean="0"/>
          </a:p>
        </p:txBody>
      </p:sp>
      <p:sp>
        <p:nvSpPr>
          <p:cNvPr id="4" name="Номер слайда 3"/>
          <p:cNvSpPr>
            <a:spLocks noGrp="1"/>
          </p:cNvSpPr>
          <p:nvPr>
            <p:ph type="sldNum" sz="quarter" idx="12"/>
          </p:nvPr>
        </p:nvSpPr>
        <p:spPr/>
        <p:txBody>
          <a:bodyPr/>
          <a:lstStyle/>
          <a:p>
            <a:pPr>
              <a:defRPr/>
            </a:pPr>
            <a:fld id="{BDB75991-9C98-409D-9100-928FA000A0EB}" type="slidenum">
              <a:rPr lang="en-US" smtClean="0"/>
              <a:pPr>
                <a:defRPr/>
              </a:pPr>
              <a:t>26</a:t>
            </a:fld>
            <a:endParaRPr lang="en-US"/>
          </a:p>
        </p:txBody>
      </p:sp>
      <p:sp>
        <p:nvSpPr>
          <p:cNvPr id="5" name="Содержимое 1"/>
          <p:cNvSpPr txBox="1">
            <a:spLocks/>
          </p:cNvSpPr>
          <p:nvPr/>
        </p:nvSpPr>
        <p:spPr>
          <a:xfrm>
            <a:off x="179512" y="3645023"/>
            <a:ext cx="8784976" cy="3096345"/>
          </a:xfrm>
          <a:prstGeom prst="rect">
            <a:avLst/>
          </a:prstGeom>
          <a:ln>
            <a:solidFill>
              <a:schemeClr val="accent1">
                <a:shade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Wingdings 3" pitchFamily="18" charset="2"/>
              <a:buNone/>
            </a:pPr>
            <a:r>
              <a:rPr lang="en-US" sz="3500" b="1" dirty="0"/>
              <a:t>The subject of educational policy should be perceived not simply as the system of schools and preschool educational establishments, but as the complex sphere of education and socialization for the young generation.</a:t>
            </a:r>
            <a:endParaRPr lang="ru-RU" sz="35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txBox="1">
            <a:spLocks noGrp="1"/>
          </p:cNvSpPr>
          <p:nvPr>
            <p:ph idx="1"/>
          </p:nvPr>
        </p:nvSpPr>
        <p:spPr>
          <a:xfrm>
            <a:off x="0" y="1331640"/>
            <a:ext cx="4355976" cy="5442223"/>
          </a:xfrm>
        </p:spPr>
        <p:txBody>
          <a:bodyPr>
            <a:normAutofit fontScale="77500" lnSpcReduction="20000"/>
          </a:bodyPr>
          <a:lstStyle/>
          <a:p>
            <a:pPr eaLnBrk="1"/>
            <a:r>
              <a:rPr lang="ru-RU" dirty="0" smtClean="0">
                <a:latin typeface="Calibri" pitchFamily="34" charset="0"/>
                <a:cs typeface="Calibri" pitchFamily="34" charset="0"/>
              </a:rPr>
              <a:t>Интерес и участие семей</a:t>
            </a:r>
          </a:p>
          <a:p>
            <a:pPr eaLnBrk="1"/>
            <a:r>
              <a:rPr lang="ru-RU" dirty="0" smtClean="0">
                <a:latin typeface="Calibri" pitchFamily="34" charset="0"/>
                <a:cs typeface="Calibri" pitchFamily="34" charset="0"/>
              </a:rPr>
              <a:t>Активность отдельных школ и инновационных сетей</a:t>
            </a:r>
          </a:p>
          <a:p>
            <a:pPr eaLnBrk="1"/>
            <a:r>
              <a:rPr lang="ru-RU" dirty="0" smtClean="0">
                <a:latin typeface="Calibri" pitchFamily="34" charset="0"/>
                <a:cs typeface="Calibri" pitchFamily="34" charset="0"/>
              </a:rPr>
              <a:t>Потенциал высшей школы для старшеклассников</a:t>
            </a:r>
          </a:p>
          <a:p>
            <a:pPr eaLnBrk="1"/>
            <a:r>
              <a:rPr lang="ru-RU" dirty="0" smtClean="0">
                <a:latin typeface="Calibri" pitchFamily="34" charset="0"/>
                <a:cs typeface="Calibri" pitchFamily="34" charset="0"/>
              </a:rPr>
              <a:t>Межведомственное взаимодействие</a:t>
            </a:r>
          </a:p>
          <a:p>
            <a:pPr eaLnBrk="1"/>
            <a:r>
              <a:rPr lang="ru-RU" dirty="0" smtClean="0">
                <a:latin typeface="Calibri" pitchFamily="34" charset="0"/>
                <a:cs typeface="Calibri" pitchFamily="34" charset="0"/>
              </a:rPr>
              <a:t>Внешкольные формы: дополнительное образование, детские индустрии, интернет</a:t>
            </a:r>
          </a:p>
          <a:p>
            <a:pPr eaLnBrk="1"/>
            <a:r>
              <a:rPr lang="ru-RU" dirty="0" smtClean="0">
                <a:latin typeface="Calibri" pitchFamily="34" charset="0"/>
                <a:cs typeface="Calibri" pitchFamily="34" charset="0"/>
              </a:rPr>
              <a:t>Время (общее учебное время в РФ на 25% ниже, чем в ОЭСР)</a:t>
            </a:r>
          </a:p>
          <a:p>
            <a:pPr eaLnBrk="1"/>
            <a:endParaRPr dirty="0" smtClean="0">
              <a:latin typeface="Lucida Sans Unicode" pitchFamily="34" charset="0"/>
            </a:endParaRPr>
          </a:p>
        </p:txBody>
      </p:sp>
      <p:sp>
        <p:nvSpPr>
          <p:cNvPr id="3" name="Title 2"/>
          <p:cNvSpPr txBox="1">
            <a:spLocks noGrp="1"/>
          </p:cNvSpPr>
          <p:nvPr>
            <p:ph type="title"/>
          </p:nvPr>
        </p:nvSpPr>
        <p:spPr>
          <a:xfrm>
            <a:off x="107504" y="116632"/>
            <a:ext cx="4536504" cy="1143000"/>
          </a:xfrm>
        </p:spPr>
        <p:txBody>
          <a:bodyPr>
            <a:normAutofit/>
          </a:bodyPr>
          <a:lstStyle/>
          <a:p>
            <a:pPr eaLnBrk="1" fontAlgn="auto">
              <a:spcBef>
                <a:spcPts val="0"/>
              </a:spcBef>
              <a:spcAft>
                <a:spcPts val="0"/>
              </a:spcAft>
              <a:defRPr/>
            </a:pPr>
            <a:r>
              <a:rPr lang="ru-RU" sz="3200" b="1" i="1" dirty="0" smtClean="0"/>
              <a:t>Новые ресурсы для развития</a:t>
            </a:r>
            <a:endParaRPr sz="3200" b="1" i="1" dirty="0" smtClean="0"/>
          </a:p>
        </p:txBody>
      </p:sp>
      <p:sp>
        <p:nvSpPr>
          <p:cNvPr id="23556" name="Slide Number Placeholder 3"/>
          <p:cNvSpPr txBox="1">
            <a:spLocks noChangeArrowheads="1"/>
          </p:cNvSpPr>
          <p:nvPr/>
        </p:nvSpPr>
        <p:spPr bwMode="auto">
          <a:xfrm>
            <a:off x="8647113" y="6408738"/>
            <a:ext cx="366712" cy="365125"/>
          </a:xfrm>
          <a:prstGeom prst="rect">
            <a:avLst/>
          </a:prstGeom>
          <a:noFill/>
          <a:ln w="9525">
            <a:noFill/>
            <a:miter lim="800000"/>
            <a:headEnd/>
            <a:tailEnd/>
          </a:ln>
        </p:spPr>
        <p:txBody>
          <a:bodyPr anchor="b"/>
          <a:lstStyle/>
          <a:p>
            <a:pPr algn="r"/>
            <a:fld id="{D2A3D704-FCB9-4071-B32D-E66A05308017}" type="slidenum">
              <a:rPr lang="en-US" sz="1000">
                <a:solidFill>
                  <a:srgbClr val="000000"/>
                </a:solidFill>
              </a:rPr>
              <a:pPr algn="r"/>
              <a:t>27</a:t>
            </a:fld>
            <a:endParaRPr lang="en-US" sz="1000">
              <a:solidFill>
                <a:srgbClr val="000000"/>
              </a:solidFill>
            </a:endParaRPr>
          </a:p>
        </p:txBody>
      </p:sp>
      <p:sp>
        <p:nvSpPr>
          <p:cNvPr id="5" name="Title 2"/>
          <p:cNvSpPr txBox="1">
            <a:spLocks/>
          </p:cNvSpPr>
          <p:nvPr/>
        </p:nvSpPr>
        <p:spPr>
          <a:xfrm>
            <a:off x="4500658" y="116632"/>
            <a:ext cx="4536504" cy="12150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sz="3200" b="1" i="1" dirty="0"/>
              <a:t>New development resources:</a:t>
            </a:r>
            <a:endParaRPr lang="ru-RU" sz="3200" b="1" i="1" dirty="0" smtClean="0"/>
          </a:p>
        </p:txBody>
      </p:sp>
      <p:sp>
        <p:nvSpPr>
          <p:cNvPr id="6" name="Content Placeholder 1"/>
          <p:cNvSpPr txBox="1">
            <a:spLocks/>
          </p:cNvSpPr>
          <p:nvPr/>
        </p:nvSpPr>
        <p:spPr>
          <a:xfrm>
            <a:off x="4696466" y="1326849"/>
            <a:ext cx="4355976" cy="544222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dirty="0"/>
              <a:t>Interestedness and participation of families.</a:t>
            </a:r>
            <a:endParaRPr lang="ru-RU" dirty="0"/>
          </a:p>
          <a:p>
            <a:pPr lvl="0"/>
            <a:r>
              <a:rPr lang="en-US" dirty="0"/>
              <a:t>Activity of certain schools and innovative networks.</a:t>
            </a:r>
            <a:endParaRPr lang="ru-RU" dirty="0"/>
          </a:p>
          <a:p>
            <a:pPr lvl="0"/>
            <a:r>
              <a:rPr lang="en-US" dirty="0"/>
              <a:t>Potential of higher education for high school students.</a:t>
            </a:r>
            <a:endParaRPr lang="ru-RU" dirty="0"/>
          </a:p>
          <a:p>
            <a:pPr lvl="0"/>
            <a:r>
              <a:rPr lang="en-US" dirty="0"/>
              <a:t>Interdepartmental cooperation.</a:t>
            </a:r>
            <a:endParaRPr lang="ru-RU" dirty="0"/>
          </a:p>
          <a:p>
            <a:pPr lvl="0"/>
            <a:r>
              <a:rPr lang="en-US" dirty="0"/>
              <a:t>Out-of-school forms: supplementary education, “industries for children”, internet.</a:t>
            </a:r>
            <a:endParaRPr lang="ru-RU" dirty="0"/>
          </a:p>
          <a:p>
            <a:r>
              <a:rPr lang="en-US" dirty="0"/>
              <a:t>Timing (overall educational time in Russia is 25% lower than in OECD).</a:t>
            </a:r>
            <a:endParaRPr lang="ru-RU" dirty="0" smtClean="0">
              <a:latin typeface="Lucida Sans Unicode" pitchFamily="34" charset="0"/>
            </a:endParaRPr>
          </a:p>
        </p:txBody>
      </p:sp>
    </p:spTree>
    <p:extLst>
      <p:ext uri="{BB962C8B-B14F-4D97-AF65-F5344CB8AC3E}">
        <p14:creationId xmlns:p14="http://schemas.microsoft.com/office/powerpoint/2010/main" val="378218120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Содержимое 2"/>
          <p:cNvSpPr txBox="1">
            <a:spLocks/>
          </p:cNvSpPr>
          <p:nvPr/>
        </p:nvSpPr>
        <p:spPr bwMode="auto">
          <a:xfrm>
            <a:off x="-6497" y="1268760"/>
            <a:ext cx="4499992"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lnSpc>
                <a:spcPct val="90000"/>
              </a:lnSpc>
              <a:buFont typeface="Arial" pitchFamily="34" charset="0"/>
              <a:buChar char="•"/>
              <a:defRPr/>
            </a:pPr>
            <a:r>
              <a:rPr lang="ru-RU" sz="2400" dirty="0" smtClean="0"/>
              <a:t>Доступность дошкольного образования</a:t>
            </a:r>
          </a:p>
          <a:p>
            <a:pPr marL="342900" indent="-342900" eaLnBrk="0" hangingPunct="0">
              <a:lnSpc>
                <a:spcPct val="90000"/>
              </a:lnSpc>
              <a:buFont typeface="Arial" pitchFamily="34" charset="0"/>
              <a:buChar char="•"/>
              <a:defRPr/>
            </a:pPr>
            <a:r>
              <a:rPr lang="ru-RU" sz="2400" dirty="0" smtClean="0"/>
              <a:t>Обеспечение равных шансов всем учащимся.</a:t>
            </a:r>
          </a:p>
          <a:p>
            <a:pPr marL="342900" indent="-342900" eaLnBrk="0" hangingPunct="0">
              <a:lnSpc>
                <a:spcPct val="90000"/>
              </a:lnSpc>
              <a:buFont typeface="Arial" pitchFamily="34" charset="0"/>
              <a:buChar char="•"/>
              <a:defRPr/>
            </a:pPr>
            <a:r>
              <a:rPr lang="ru-RU" sz="2400" dirty="0"/>
              <a:t>Обновление педагогических кадров</a:t>
            </a:r>
          </a:p>
          <a:p>
            <a:pPr marL="342900" indent="-342900" eaLnBrk="0" hangingPunct="0">
              <a:lnSpc>
                <a:spcPct val="90000"/>
              </a:lnSpc>
              <a:buFont typeface="Arial" pitchFamily="34" charset="0"/>
              <a:buChar char="•"/>
              <a:defRPr/>
            </a:pPr>
            <a:r>
              <a:rPr lang="ru-RU" sz="2400" dirty="0" smtClean="0"/>
              <a:t>Новое качество обучения </a:t>
            </a:r>
            <a:r>
              <a:rPr lang="ru-RU" sz="2400" i="1" dirty="0" smtClean="0"/>
              <a:t>(прорыв в областях потенциального  лидерства и подтягивание отставания).</a:t>
            </a:r>
          </a:p>
          <a:p>
            <a:pPr marL="342900" indent="-342900" eaLnBrk="0" hangingPunct="0">
              <a:lnSpc>
                <a:spcPct val="90000"/>
              </a:lnSpc>
              <a:buFont typeface="Arial" pitchFamily="34" charset="0"/>
              <a:buChar char="•"/>
              <a:defRPr/>
            </a:pPr>
            <a:r>
              <a:rPr lang="ru-RU" sz="2400" dirty="0" smtClean="0"/>
              <a:t>Внешкольное просвещение и социализация.</a:t>
            </a:r>
          </a:p>
          <a:p>
            <a:pPr marL="342900" indent="-342900" eaLnBrk="0" hangingPunct="0">
              <a:lnSpc>
                <a:spcPct val="90000"/>
              </a:lnSpc>
              <a:buFont typeface="Arial" pitchFamily="34" charset="0"/>
              <a:buChar char="•"/>
              <a:defRPr/>
            </a:pPr>
            <a:r>
              <a:rPr lang="ru-RU" sz="2400" dirty="0"/>
              <a:t>Новая сеть</a:t>
            </a:r>
          </a:p>
          <a:p>
            <a:pPr marL="342900" indent="-342900" eaLnBrk="0" hangingPunct="0">
              <a:lnSpc>
                <a:spcPct val="90000"/>
              </a:lnSpc>
              <a:buFont typeface="Arial" pitchFamily="34" charset="0"/>
              <a:buChar char="•"/>
              <a:defRPr/>
            </a:pPr>
            <a:r>
              <a:rPr lang="ru-RU" sz="2400" dirty="0" smtClean="0"/>
              <a:t>Умное управление на основании данных о качестве.</a:t>
            </a:r>
          </a:p>
          <a:p>
            <a:pPr marL="342900" indent="-342900" algn="just" eaLnBrk="0" hangingPunct="0">
              <a:spcBef>
                <a:spcPts val="500"/>
              </a:spcBef>
              <a:buFont typeface="Arial" pitchFamily="34" charset="0"/>
              <a:buChar char="•"/>
              <a:defRPr/>
            </a:pPr>
            <a:endParaRPr lang="ru-RU" sz="2800" dirty="0" smtClean="0"/>
          </a:p>
        </p:txBody>
      </p:sp>
      <p:sp>
        <p:nvSpPr>
          <p:cNvPr id="9" name="Заголовок 8"/>
          <p:cNvSpPr>
            <a:spLocks noGrp="1"/>
          </p:cNvSpPr>
          <p:nvPr>
            <p:ph type="title"/>
          </p:nvPr>
        </p:nvSpPr>
        <p:spPr>
          <a:xfrm>
            <a:off x="107504" y="33233"/>
            <a:ext cx="4248472" cy="1143000"/>
          </a:xfrm>
        </p:spPr>
        <p:txBody>
          <a:bodyPr>
            <a:noAutofit/>
          </a:bodyPr>
          <a:lstStyle/>
          <a:p>
            <a:r>
              <a:rPr lang="ru-RU" sz="3600" b="1" i="1" dirty="0" smtClean="0"/>
              <a:t>Ключевые векторы изменений</a:t>
            </a:r>
            <a:r>
              <a:rPr lang="ru-RU" sz="3600" dirty="0" smtClean="0"/>
              <a:t>:</a:t>
            </a:r>
            <a:endParaRPr lang="ru-RU" sz="3600" dirty="0"/>
          </a:p>
        </p:txBody>
      </p:sp>
      <p:sp>
        <p:nvSpPr>
          <p:cNvPr id="8" name="Номер слайда 7"/>
          <p:cNvSpPr>
            <a:spLocks noGrp="1"/>
          </p:cNvSpPr>
          <p:nvPr>
            <p:ph type="sldNum" sz="quarter" idx="12"/>
          </p:nvPr>
        </p:nvSpPr>
        <p:spPr/>
        <p:txBody>
          <a:bodyPr/>
          <a:lstStyle/>
          <a:p>
            <a:fld id="{4A950AB0-77DF-4B6B-9572-B6204AAA61D1}" type="slidenum">
              <a:rPr lang="en-US" smtClean="0"/>
              <a:pPr/>
              <a:t>28</a:t>
            </a:fld>
            <a:endParaRPr lang="en-US"/>
          </a:p>
        </p:txBody>
      </p:sp>
      <p:sp>
        <p:nvSpPr>
          <p:cNvPr id="6" name="Заголовок 8"/>
          <p:cNvSpPr txBox="1">
            <a:spLocks/>
          </p:cNvSpPr>
          <p:nvPr/>
        </p:nvSpPr>
        <p:spPr>
          <a:xfrm>
            <a:off x="4788024" y="63762"/>
            <a:ext cx="424847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i="1" dirty="0"/>
              <a:t>Major guidelines for changes:</a:t>
            </a:r>
            <a:endParaRPr lang="ru-RU" sz="3600" b="1" i="1" dirty="0"/>
          </a:p>
        </p:txBody>
      </p:sp>
      <p:sp>
        <p:nvSpPr>
          <p:cNvPr id="7" name="Содержимое 2"/>
          <p:cNvSpPr txBox="1">
            <a:spLocks/>
          </p:cNvSpPr>
          <p:nvPr/>
        </p:nvSpPr>
        <p:spPr bwMode="auto">
          <a:xfrm>
            <a:off x="4611234" y="1283151"/>
            <a:ext cx="4499992"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buFont typeface="Arial" pitchFamily="34" charset="0"/>
              <a:buChar char="•"/>
            </a:pPr>
            <a:r>
              <a:rPr lang="en-US" sz="2400" dirty="0"/>
              <a:t>Availability of preschool education.</a:t>
            </a:r>
            <a:endParaRPr lang="ru-RU" sz="2400" dirty="0"/>
          </a:p>
          <a:p>
            <a:pPr marL="342900" lvl="0" indent="-342900">
              <a:buFont typeface="Arial" pitchFamily="34" charset="0"/>
              <a:buChar char="•"/>
            </a:pPr>
            <a:r>
              <a:rPr lang="en-US" sz="2400" dirty="0"/>
              <a:t>Ensuring equal opportunities for all </a:t>
            </a:r>
            <a:r>
              <a:rPr lang="en-US" sz="2400" dirty="0" err="1"/>
              <a:t>educatees</a:t>
            </a:r>
            <a:r>
              <a:rPr lang="en-US" sz="2400" dirty="0"/>
              <a:t>.</a:t>
            </a:r>
            <a:endParaRPr lang="ru-RU" sz="2400" dirty="0"/>
          </a:p>
          <a:p>
            <a:pPr marL="342900" lvl="0" indent="-342900">
              <a:buFont typeface="Arial" pitchFamily="34" charset="0"/>
              <a:buChar char="•"/>
            </a:pPr>
            <a:r>
              <a:rPr lang="en-US" sz="2400" dirty="0"/>
              <a:t>Renewal of teaching staff.</a:t>
            </a:r>
            <a:endParaRPr lang="ru-RU" sz="2400" dirty="0"/>
          </a:p>
          <a:p>
            <a:pPr marL="342900" lvl="0" indent="-342900">
              <a:buFont typeface="Arial" pitchFamily="34" charset="0"/>
              <a:buChar char="•"/>
            </a:pPr>
            <a:r>
              <a:rPr lang="en-US" sz="2400" dirty="0"/>
              <a:t>New quality of education (breakthrough in spheres of potential leadership and catching up with the backlogs).</a:t>
            </a:r>
            <a:endParaRPr lang="ru-RU" sz="2400" dirty="0"/>
          </a:p>
          <a:p>
            <a:pPr marL="342900" lvl="0" indent="-342900">
              <a:buFont typeface="Arial" pitchFamily="34" charset="0"/>
              <a:buChar char="•"/>
            </a:pPr>
            <a:r>
              <a:rPr lang="en-US" sz="2400" dirty="0"/>
              <a:t>Out-of-school education and socialization.</a:t>
            </a:r>
            <a:endParaRPr lang="ru-RU" sz="2400" dirty="0"/>
          </a:p>
          <a:p>
            <a:pPr marL="342900" lvl="0" indent="-342900">
              <a:buFont typeface="Arial" pitchFamily="34" charset="0"/>
              <a:buChar char="•"/>
            </a:pPr>
            <a:r>
              <a:rPr lang="en-US" sz="2400" dirty="0"/>
              <a:t>New network.</a:t>
            </a:r>
            <a:endParaRPr lang="ru-RU" sz="2400" dirty="0"/>
          </a:p>
          <a:p>
            <a:pPr marL="342900" lvl="0" indent="-342900">
              <a:buFont typeface="Arial" pitchFamily="34" charset="0"/>
              <a:buChar char="•"/>
            </a:pPr>
            <a:r>
              <a:rPr lang="en-US" sz="2400" dirty="0"/>
              <a:t>Smart management based on the data for quality. </a:t>
            </a:r>
            <a:endParaRPr lang="ru-RU" sz="2400" dirty="0"/>
          </a:p>
          <a:p>
            <a:pPr marL="342900" indent="-342900" algn="just" eaLnBrk="0" hangingPunct="0">
              <a:spcBef>
                <a:spcPts val="500"/>
              </a:spcBef>
              <a:buFont typeface="Arial" pitchFamily="34" charset="0"/>
              <a:buChar char="•"/>
              <a:defRPr/>
            </a:pPr>
            <a:endParaRPr lang="ru-RU"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p:txBody>
          <a:bodyPr>
            <a:normAutofit fontScale="90000"/>
          </a:bodyPr>
          <a:lstStyle/>
          <a:p>
            <a:r>
              <a:rPr lang="ru-RU" b="1" i="1" dirty="0" smtClean="0"/>
              <a:t>Повышение доступности дошкольного образования:</a:t>
            </a:r>
            <a:endParaRPr lang="ru-RU" b="1" i="1" dirty="0"/>
          </a:p>
        </p:txBody>
      </p:sp>
      <p:sp>
        <p:nvSpPr>
          <p:cNvPr id="16" name="Содержимое 15"/>
          <p:cNvSpPr>
            <a:spLocks noGrp="1"/>
          </p:cNvSpPr>
          <p:nvPr>
            <p:ph idx="1"/>
          </p:nvPr>
        </p:nvSpPr>
        <p:spPr>
          <a:xfrm>
            <a:off x="457200" y="1600200"/>
            <a:ext cx="8229600" cy="4997152"/>
          </a:xfrm>
        </p:spPr>
        <p:txBody>
          <a:bodyPr>
            <a:normAutofit fontScale="85000" lnSpcReduction="20000"/>
          </a:bodyPr>
          <a:lstStyle/>
          <a:p>
            <a:r>
              <a:rPr lang="ru-RU" dirty="0" smtClean="0"/>
              <a:t>Федеральная поддержка строительства детских садов в регионах с значительным дефицитом мест в дошкольных учреждениях (дефицит мест не менее 10% при охвате детей на уровне менее 70%)</a:t>
            </a:r>
          </a:p>
          <a:p>
            <a:r>
              <a:rPr lang="ru-RU" dirty="0" smtClean="0"/>
              <a:t>Стимулирование развития негосударственного сектора вариативных услуг дошкольного образования через систему налоговых льгот. </a:t>
            </a:r>
          </a:p>
          <a:p>
            <a:r>
              <a:rPr lang="ru-RU" dirty="0" smtClean="0"/>
              <a:t>Разработка и закрепление механизмов открытия отдельных групп дошкольного образования как самостоятельных организаций в приспособленных для этого помещениях, создание внешней централизованной системы управления и </a:t>
            </a:r>
            <a:r>
              <a:rPr lang="ru-RU" dirty="0" err="1" smtClean="0"/>
              <a:t>аутсорсинг</a:t>
            </a:r>
            <a:r>
              <a:rPr lang="ru-RU" dirty="0" smtClean="0"/>
              <a:t> услуг по содержанию детей.</a:t>
            </a:r>
          </a:p>
          <a:p>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3"/>
          <p:cNvSpPr>
            <a:spLocks noGrp="1"/>
          </p:cNvSpPr>
          <p:nvPr>
            <p:ph idx="1"/>
          </p:nvPr>
        </p:nvSpPr>
        <p:spPr>
          <a:xfrm>
            <a:off x="0" y="1182506"/>
            <a:ext cx="4572000" cy="5538936"/>
          </a:xfrm>
        </p:spPr>
        <p:txBody>
          <a:bodyPr>
            <a:noAutofit/>
          </a:bodyPr>
          <a:lstStyle/>
          <a:p>
            <a:pPr algn="just">
              <a:lnSpc>
                <a:spcPct val="90000"/>
              </a:lnSpc>
              <a:spcBef>
                <a:spcPts val="0"/>
              </a:spcBef>
            </a:pPr>
            <a:r>
              <a:rPr lang="ru-RU" sz="1800" dirty="0" smtClean="0"/>
              <a:t>высокая </a:t>
            </a:r>
            <a:r>
              <a:rPr lang="ru-RU" sz="1800" dirty="0" smtClean="0"/>
              <a:t>доля школьников, не достигающих удовлетворительного уровня функциональной грамотности</a:t>
            </a:r>
          </a:p>
          <a:p>
            <a:pPr algn="just">
              <a:lnSpc>
                <a:spcPct val="90000"/>
              </a:lnSpc>
              <a:spcBef>
                <a:spcPts val="0"/>
              </a:spcBef>
            </a:pPr>
            <a:r>
              <a:rPr lang="ru-RU" sz="1800" dirty="0" smtClean="0"/>
              <a:t>значительное отставание наименее успешных групп учащихся от наиболее успешных</a:t>
            </a:r>
            <a:endParaRPr lang="ru-RU" sz="1800" u="sng" dirty="0" smtClean="0">
              <a:solidFill>
                <a:srgbClr val="C00000"/>
              </a:solidFill>
            </a:endParaRPr>
          </a:p>
          <a:p>
            <a:pPr algn="just">
              <a:lnSpc>
                <a:spcPct val="90000"/>
              </a:lnSpc>
              <a:spcBef>
                <a:spcPts val="0"/>
              </a:spcBef>
            </a:pPr>
            <a:r>
              <a:rPr lang="ru-RU" sz="1800" dirty="0" smtClean="0"/>
              <a:t>рост межрегиональных и межшкольных различий в качестве образования</a:t>
            </a:r>
            <a:endParaRPr lang="ru-RU" sz="1800" u="sng" dirty="0" smtClean="0">
              <a:solidFill>
                <a:srgbClr val="C00000"/>
              </a:solidFill>
            </a:endParaRPr>
          </a:p>
          <a:p>
            <a:pPr algn="just">
              <a:lnSpc>
                <a:spcPct val="90000"/>
              </a:lnSpc>
              <a:spcBef>
                <a:spcPts val="0"/>
              </a:spcBef>
            </a:pPr>
            <a:r>
              <a:rPr lang="ru-RU" sz="1800" dirty="0" smtClean="0"/>
              <a:t>недостаточное развитие социальной компетентности и позитивных социальных установок  у выпускников школ</a:t>
            </a:r>
          </a:p>
          <a:p>
            <a:pPr lvl="0" algn="just">
              <a:lnSpc>
                <a:spcPct val="90000"/>
              </a:lnSpc>
              <a:spcBef>
                <a:spcPts val="0"/>
              </a:spcBef>
            </a:pPr>
            <a:r>
              <a:rPr lang="ru-RU" sz="1800" dirty="0" smtClean="0"/>
              <a:t>стабильно </a:t>
            </a:r>
            <a:r>
              <a:rPr lang="ru-RU" sz="1800" dirty="0"/>
              <a:t>низкие результаты </a:t>
            </a:r>
            <a:r>
              <a:rPr lang="en-US" sz="1800" dirty="0"/>
              <a:t>PISA</a:t>
            </a:r>
            <a:r>
              <a:rPr lang="ru-RU" sz="1800" dirty="0"/>
              <a:t> (способность применять полученные знания и умения) </a:t>
            </a:r>
            <a:endParaRPr lang="ru-RU" sz="1800" dirty="0" smtClean="0"/>
          </a:p>
          <a:p>
            <a:pPr lvl="0" algn="just">
              <a:lnSpc>
                <a:spcPct val="90000"/>
              </a:lnSpc>
              <a:spcBef>
                <a:spcPts val="0"/>
              </a:spcBef>
            </a:pPr>
            <a:r>
              <a:rPr lang="ru-RU" sz="1800" dirty="0" smtClean="0"/>
              <a:t>рост </a:t>
            </a:r>
            <a:r>
              <a:rPr lang="ru-RU" sz="1800" dirty="0"/>
              <a:t>неудовлетворенности населения спектром и качеством образовательных услуг (в </a:t>
            </a:r>
            <a:r>
              <a:rPr lang="ru-RU" sz="1800" dirty="0" err="1"/>
              <a:t>т.ч</a:t>
            </a:r>
            <a:r>
              <a:rPr lang="ru-RU" sz="1800" dirty="0"/>
              <a:t>. выбор образованными родителями западного образования)</a:t>
            </a:r>
          </a:p>
          <a:p>
            <a:pPr lvl="0" algn="just">
              <a:lnSpc>
                <a:spcPct val="90000"/>
              </a:lnSpc>
              <a:spcBef>
                <a:spcPts val="0"/>
              </a:spcBef>
            </a:pPr>
            <a:r>
              <a:rPr lang="ru-RU" sz="1800" dirty="0"/>
              <a:t> </a:t>
            </a:r>
            <a:r>
              <a:rPr lang="ru-RU" sz="1800" dirty="0" smtClean="0"/>
              <a:t>снижение </a:t>
            </a:r>
            <a:r>
              <a:rPr lang="ru-RU" sz="1800" dirty="0"/>
              <a:t>мотивации школьников к  обучению </a:t>
            </a:r>
          </a:p>
          <a:p>
            <a:pPr lvl="0" algn="just"/>
            <a:endParaRPr lang="ru-RU" sz="2800" i="1" dirty="0"/>
          </a:p>
          <a:p>
            <a:pPr algn="just"/>
            <a:endParaRPr lang="ru-RU" sz="2800" i="1" dirty="0" smtClean="0">
              <a:solidFill>
                <a:srgbClr val="C00000"/>
              </a:solidFill>
            </a:endParaRPr>
          </a:p>
          <a:p>
            <a:pPr algn="just">
              <a:buFont typeface="Wingdings 3" pitchFamily="18" charset="2"/>
              <a:buNone/>
            </a:pPr>
            <a:r>
              <a:rPr lang="ru-RU" sz="2800" i="1" dirty="0" smtClean="0">
                <a:solidFill>
                  <a:srgbClr val="C00000"/>
                </a:solidFill>
              </a:rPr>
              <a:t>   </a:t>
            </a:r>
            <a:endParaRPr lang="ru-RU" sz="2800" i="1" dirty="0" smtClean="0"/>
          </a:p>
          <a:p>
            <a:endParaRPr lang="ru-RU" sz="2800" dirty="0" smtClean="0"/>
          </a:p>
        </p:txBody>
      </p:sp>
      <p:sp>
        <p:nvSpPr>
          <p:cNvPr id="3" name="Заголовок 2"/>
          <p:cNvSpPr>
            <a:spLocks noGrp="1"/>
          </p:cNvSpPr>
          <p:nvPr>
            <p:ph type="title"/>
          </p:nvPr>
        </p:nvSpPr>
        <p:spPr>
          <a:xfrm>
            <a:off x="179512" y="116632"/>
            <a:ext cx="4464496" cy="944562"/>
          </a:xfrm>
        </p:spPr>
        <p:txBody>
          <a:bodyPr>
            <a:noAutofit/>
          </a:bodyPr>
          <a:lstStyle/>
          <a:p>
            <a:pPr>
              <a:defRPr/>
            </a:pPr>
            <a:r>
              <a:rPr lang="ru-RU" sz="3200" b="1" i="1" dirty="0" smtClean="0"/>
              <a:t>Тревожные симптомы проблем в образовании</a:t>
            </a:r>
            <a:endParaRPr lang="ru-RU" sz="3200" b="1" dirty="0"/>
          </a:p>
        </p:txBody>
      </p:sp>
      <p:sp>
        <p:nvSpPr>
          <p:cNvPr id="2" name="Номер слайда 1"/>
          <p:cNvSpPr>
            <a:spLocks noGrp="1"/>
          </p:cNvSpPr>
          <p:nvPr>
            <p:ph type="sldNum" sz="quarter" idx="12"/>
          </p:nvPr>
        </p:nvSpPr>
        <p:spPr/>
        <p:txBody>
          <a:bodyPr/>
          <a:lstStyle/>
          <a:p>
            <a:pPr>
              <a:defRPr/>
            </a:pPr>
            <a:fld id="{6F3838F8-0AF1-4D13-9640-539F83A44BF3}" type="slidenum">
              <a:rPr lang="en-US" smtClean="0"/>
              <a:pPr>
                <a:defRPr/>
              </a:pPr>
              <a:t>3</a:t>
            </a:fld>
            <a:endParaRPr lang="en-US"/>
          </a:p>
        </p:txBody>
      </p:sp>
      <p:sp>
        <p:nvSpPr>
          <p:cNvPr id="5" name="Заголовок 1"/>
          <p:cNvSpPr txBox="1">
            <a:spLocks/>
          </p:cNvSpPr>
          <p:nvPr/>
        </p:nvSpPr>
        <p:spPr>
          <a:xfrm>
            <a:off x="4716016" y="0"/>
            <a:ext cx="4186808" cy="11967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rPr>
              <a:t>Alarming signs of problems in education</a:t>
            </a:r>
            <a:endParaRPr lang="ru-RU" sz="3200" b="1" dirty="0">
              <a:solidFill>
                <a:srgbClr val="FF0000"/>
              </a:solidFill>
            </a:endParaRPr>
          </a:p>
        </p:txBody>
      </p:sp>
      <p:sp>
        <p:nvSpPr>
          <p:cNvPr id="6" name="Объект 2"/>
          <p:cNvSpPr txBox="1">
            <a:spLocks/>
          </p:cNvSpPr>
          <p:nvPr/>
        </p:nvSpPr>
        <p:spPr>
          <a:xfrm>
            <a:off x="4572000" y="1196752"/>
            <a:ext cx="4320480" cy="540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1800" dirty="0" smtClean="0"/>
              <a:t>high rate of pupils, who do not achieve satisfactory level of functional literacy;</a:t>
            </a:r>
            <a:endParaRPr lang="ru-RU" sz="1800" dirty="0" smtClean="0"/>
          </a:p>
          <a:p>
            <a:pPr>
              <a:spcBef>
                <a:spcPts val="0"/>
              </a:spcBef>
            </a:pPr>
            <a:r>
              <a:rPr lang="en-US" sz="1800" dirty="0" smtClean="0"/>
              <a:t>considerable gap between the least successful and the most successful groups of learners;</a:t>
            </a:r>
            <a:endParaRPr lang="ru-RU" sz="1800" dirty="0" smtClean="0"/>
          </a:p>
          <a:p>
            <a:pPr>
              <a:spcBef>
                <a:spcPts val="0"/>
              </a:spcBef>
            </a:pPr>
            <a:r>
              <a:rPr lang="en-US" sz="1800" dirty="0" smtClean="0"/>
              <a:t>growing gap in quality of education throughout different schools and regions;</a:t>
            </a:r>
            <a:endParaRPr lang="ru-RU" sz="1800" dirty="0" smtClean="0"/>
          </a:p>
          <a:p>
            <a:pPr>
              <a:spcBef>
                <a:spcPts val="0"/>
              </a:spcBef>
            </a:pPr>
            <a:r>
              <a:rPr lang="en-US" sz="1800" dirty="0" smtClean="0"/>
              <a:t>insufficient development of social competence and positive social attitude among school graduates;</a:t>
            </a:r>
            <a:endParaRPr lang="ru-RU" sz="1800" dirty="0" smtClean="0"/>
          </a:p>
          <a:p>
            <a:pPr>
              <a:spcBef>
                <a:spcPts val="0"/>
              </a:spcBef>
            </a:pPr>
            <a:r>
              <a:rPr lang="en-US" sz="1800" dirty="0" smtClean="0"/>
              <a:t>constantly low PISA results (ability to apply received knowledge and skills);</a:t>
            </a:r>
            <a:endParaRPr lang="ru-RU" sz="1800" dirty="0" smtClean="0"/>
          </a:p>
          <a:p>
            <a:pPr>
              <a:spcBef>
                <a:spcPts val="0"/>
              </a:spcBef>
            </a:pPr>
            <a:r>
              <a:rPr lang="en-US" sz="1800" dirty="0" smtClean="0"/>
              <a:t>growing dissatisfaction among citizens with the spectrum and quality of educational services (including the fact that educated parents resort to western model of education);</a:t>
            </a:r>
            <a:endParaRPr lang="ru-RU" sz="1800" dirty="0" smtClean="0"/>
          </a:p>
          <a:p>
            <a:pPr>
              <a:spcBef>
                <a:spcPts val="0"/>
              </a:spcBef>
            </a:pPr>
            <a:r>
              <a:rPr lang="en-US" sz="1800" dirty="0" smtClean="0"/>
              <a:t>decline of motivation to studying among pupils</a:t>
            </a:r>
            <a:endParaRPr lang="ru-RU" sz="1800" dirty="0"/>
          </a:p>
        </p:txBody>
      </p:sp>
    </p:spTree>
    <p:extLst>
      <p:ext uri="{BB962C8B-B14F-4D97-AF65-F5344CB8AC3E}">
        <p14:creationId xmlns:p14="http://schemas.microsoft.com/office/powerpoint/2010/main" val="342047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ipe(down)">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wipe(down)">
                                      <p:cBhvr>
                                        <p:cTn id="12" dur="5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wipe(down)">
                                      <p:cBhvr>
                                        <p:cTn id="17" dur="500"/>
                                        <p:tgtEl>
                                          <p:spTgt spid="133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wipe(down)">
                                      <p:cBhvr>
                                        <p:cTn id="22" dur="500"/>
                                        <p:tgtEl>
                                          <p:spTgt spid="133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314">
                                            <p:txEl>
                                              <p:pRg st="4" end="4"/>
                                            </p:txEl>
                                          </p:spTgt>
                                        </p:tgtEl>
                                        <p:attrNameLst>
                                          <p:attrName>style.visibility</p:attrName>
                                        </p:attrNameLst>
                                      </p:cBhvr>
                                      <p:to>
                                        <p:strVal val="visible"/>
                                      </p:to>
                                    </p:set>
                                    <p:animEffect transition="in" filter="wipe(down)">
                                      <p:cBhvr>
                                        <p:cTn id="27" dur="500"/>
                                        <p:tgtEl>
                                          <p:spTgt spid="133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314">
                                            <p:txEl>
                                              <p:pRg st="5" end="5"/>
                                            </p:txEl>
                                          </p:spTgt>
                                        </p:tgtEl>
                                        <p:attrNameLst>
                                          <p:attrName>style.visibility</p:attrName>
                                        </p:attrNameLst>
                                      </p:cBhvr>
                                      <p:to>
                                        <p:strVal val="visible"/>
                                      </p:to>
                                    </p:set>
                                    <p:animEffect transition="in" filter="wipe(down)">
                                      <p:cBhvr>
                                        <p:cTn id="32" dur="500"/>
                                        <p:tgtEl>
                                          <p:spTgt spid="133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Effect transition="in" filter="wipe(down)">
                                      <p:cBhvr>
                                        <p:cTn id="37" dur="500"/>
                                        <p:tgtEl>
                                          <p:spTgt spid="13314">
                                            <p:txEl>
                                              <p:pRg st="6" end="6"/>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3314">
                                            <p:txEl>
                                              <p:pRg st="9" end="9"/>
                                            </p:txEl>
                                          </p:spTgt>
                                        </p:tgtEl>
                                        <p:attrNameLst>
                                          <p:attrName>style.visibility</p:attrName>
                                        </p:attrNameLst>
                                      </p:cBhvr>
                                      <p:to>
                                        <p:strVal val="visible"/>
                                      </p:to>
                                    </p:set>
                                    <p:animEffect transition="in" filter="wipe(down)">
                                      <p:cBhvr>
                                        <p:cTn id="40" dur="500"/>
                                        <p:tgtEl>
                                          <p:spTgt spid="1331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p:txBody>
          <a:bodyPr>
            <a:normAutofit fontScale="90000"/>
          </a:bodyPr>
          <a:lstStyle/>
          <a:p>
            <a:r>
              <a:rPr lang="en-US" dirty="0"/>
              <a:t>Raising availability of preschool education</a:t>
            </a:r>
            <a:r>
              <a:rPr lang="en-US" dirty="0" smtClean="0"/>
              <a:t>:</a:t>
            </a:r>
            <a:endParaRPr lang="ru-RU" b="1" i="1" dirty="0"/>
          </a:p>
        </p:txBody>
      </p:sp>
      <p:sp>
        <p:nvSpPr>
          <p:cNvPr id="16" name="Содержимое 15"/>
          <p:cNvSpPr>
            <a:spLocks noGrp="1"/>
          </p:cNvSpPr>
          <p:nvPr>
            <p:ph idx="1"/>
          </p:nvPr>
        </p:nvSpPr>
        <p:spPr>
          <a:xfrm>
            <a:off x="457200" y="1600200"/>
            <a:ext cx="8229600" cy="4997152"/>
          </a:xfrm>
        </p:spPr>
        <p:txBody>
          <a:bodyPr>
            <a:normAutofit fontScale="85000" lnSpcReduction="10000"/>
          </a:bodyPr>
          <a:lstStyle/>
          <a:p>
            <a:pPr lvl="0"/>
            <a:r>
              <a:rPr lang="en-US" dirty="0"/>
              <a:t>Federal support to building nursery schools in regions with significant deficit of preschool institutions (deficit of places not less than 10%, where the coverage of children is lower than 70%).</a:t>
            </a:r>
            <a:endParaRPr lang="ru-RU" dirty="0"/>
          </a:p>
          <a:p>
            <a:pPr lvl="0"/>
            <a:r>
              <a:rPr lang="en-US" dirty="0"/>
              <a:t>Stimulating the sector of non-government variable services for preschool education through the system of tax remissions and deductions.  </a:t>
            </a:r>
            <a:endParaRPr lang="ru-RU" dirty="0"/>
          </a:p>
          <a:p>
            <a:r>
              <a:rPr lang="en-US" dirty="0"/>
              <a:t>Elaborating mechanisms for establishing separate groups of preschool education as independent organizations in specially suited premises; creating external centralized system of management and outsourcing services for childcare.</a:t>
            </a:r>
            <a:endParaRPr lang="ru-RU" dirty="0" smtClean="0"/>
          </a:p>
          <a:p>
            <a:endParaRPr lang="ru-RU" dirty="0"/>
          </a:p>
        </p:txBody>
      </p:sp>
    </p:spTree>
    <p:extLst>
      <p:ext uri="{BB962C8B-B14F-4D97-AF65-F5344CB8AC3E}">
        <p14:creationId xmlns:p14="http://schemas.microsoft.com/office/powerpoint/2010/main" val="19074593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7" name="Нашивка 16"/>
          <p:cNvSpPr/>
          <p:nvPr/>
        </p:nvSpPr>
        <p:spPr>
          <a:xfrm>
            <a:off x="7632700" y="6308725"/>
            <a:ext cx="285750" cy="285750"/>
          </a:xfrm>
          <a:prstGeom prst="chevron">
            <a:avLst>
              <a:gd name="adj" fmla="val 52930"/>
            </a:avLst>
          </a:prstGeom>
          <a:solidFill>
            <a:schemeClr val="accent1">
              <a:lumMod val="40000"/>
              <a:lumOff val="6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9" name="TextBox 1"/>
          <p:cNvSpPr txBox="1">
            <a:spLocks noChangeArrowheads="1"/>
          </p:cNvSpPr>
          <p:nvPr/>
        </p:nvSpPr>
        <p:spPr bwMode="auto">
          <a:xfrm>
            <a:off x="7923213" y="6246813"/>
            <a:ext cx="360362" cy="369887"/>
          </a:xfrm>
          <a:prstGeom prst="rect">
            <a:avLst/>
          </a:prstGeom>
          <a:noFill/>
          <a:ln>
            <a:noFill/>
          </a:ln>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r>
              <a:rPr lang="ru-RU" dirty="0">
                <a:solidFill>
                  <a:schemeClr val="accent1">
                    <a:lumMod val="75000"/>
                  </a:schemeClr>
                </a:solidFill>
                <a:latin typeface="Franklin Gothic Medium" pitchFamily="34" charset="0"/>
              </a:rPr>
              <a:t>3</a:t>
            </a:r>
          </a:p>
        </p:txBody>
      </p:sp>
      <p:sp>
        <p:nvSpPr>
          <p:cNvPr id="14" name="Заголовок 13"/>
          <p:cNvSpPr>
            <a:spLocks noGrp="1"/>
          </p:cNvSpPr>
          <p:nvPr>
            <p:ph type="title"/>
          </p:nvPr>
        </p:nvSpPr>
        <p:spPr/>
        <p:txBody>
          <a:bodyPr>
            <a:normAutofit fontScale="90000"/>
          </a:bodyPr>
          <a:lstStyle/>
          <a:p>
            <a:r>
              <a:rPr lang="ru-RU" b="1" i="1" dirty="0" smtClean="0"/>
              <a:t>Обеспечение успешности каждого ребенка:</a:t>
            </a:r>
            <a:endParaRPr lang="ru-RU" b="1" i="1" dirty="0"/>
          </a:p>
        </p:txBody>
      </p:sp>
      <p:sp>
        <p:nvSpPr>
          <p:cNvPr id="16" name="Содержимое 15"/>
          <p:cNvSpPr>
            <a:spLocks noGrp="1"/>
          </p:cNvSpPr>
          <p:nvPr>
            <p:ph idx="1"/>
          </p:nvPr>
        </p:nvSpPr>
        <p:spPr/>
        <p:txBody>
          <a:bodyPr>
            <a:normAutofit fontScale="70000" lnSpcReduction="20000"/>
          </a:bodyPr>
          <a:lstStyle/>
          <a:p>
            <a:r>
              <a:rPr lang="ru-RU" dirty="0" smtClean="0"/>
              <a:t>Создание системы выявления и учета особых групп детей в сфере образования (дети в трудной жизненной ситуации, дети мигрантов, дети с ОВЗ, одаренные дети).</a:t>
            </a:r>
          </a:p>
          <a:p>
            <a:r>
              <a:rPr lang="ru-RU" dirty="0" smtClean="0"/>
              <a:t>Поддержка образовательных учреждений, работающих с наиболее сложными контингентами учащихся, реализующих программы образовательной и социальной интеграции через финансирования услуг на основе  специального муниципального задания. </a:t>
            </a:r>
          </a:p>
          <a:p>
            <a:r>
              <a:rPr lang="ru-RU" dirty="0" smtClean="0"/>
              <a:t>Поддержка инклюзивных образовательных программ для детей с ОВЗ и одарённых детей в образовательном учреждении и муниципальной сети, сохранение и развитие специализированных образовательных учреждений.</a:t>
            </a:r>
          </a:p>
          <a:p>
            <a:r>
              <a:rPr lang="ru-RU" dirty="0" smtClean="0"/>
              <a:t>Поддержка  образовательных программ   </a:t>
            </a:r>
            <a:r>
              <a:rPr lang="ru-RU" dirty="0" err="1" smtClean="0"/>
              <a:t>социокультурной</a:t>
            </a:r>
            <a:r>
              <a:rPr lang="ru-RU" dirty="0" smtClean="0"/>
              <a:t> интеграции    детей мигрантов   (включая изучение русского языка).</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7" name="Нашивка 16"/>
          <p:cNvSpPr/>
          <p:nvPr/>
        </p:nvSpPr>
        <p:spPr>
          <a:xfrm>
            <a:off x="7632700" y="6308725"/>
            <a:ext cx="285750" cy="285750"/>
          </a:xfrm>
          <a:prstGeom prst="chevron">
            <a:avLst>
              <a:gd name="adj" fmla="val 52930"/>
            </a:avLst>
          </a:prstGeom>
          <a:solidFill>
            <a:schemeClr val="accent1">
              <a:lumMod val="40000"/>
              <a:lumOff val="6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9" name="TextBox 1"/>
          <p:cNvSpPr txBox="1">
            <a:spLocks noChangeArrowheads="1"/>
          </p:cNvSpPr>
          <p:nvPr/>
        </p:nvSpPr>
        <p:spPr bwMode="auto">
          <a:xfrm>
            <a:off x="7923213" y="6246813"/>
            <a:ext cx="360362" cy="369887"/>
          </a:xfrm>
          <a:prstGeom prst="rect">
            <a:avLst/>
          </a:prstGeom>
          <a:noFill/>
          <a:ln>
            <a:noFill/>
          </a:ln>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r>
              <a:rPr lang="ru-RU" dirty="0">
                <a:solidFill>
                  <a:schemeClr val="accent1">
                    <a:lumMod val="75000"/>
                  </a:schemeClr>
                </a:solidFill>
                <a:latin typeface="Franklin Gothic Medium" pitchFamily="34" charset="0"/>
              </a:rPr>
              <a:t>3</a:t>
            </a:r>
          </a:p>
        </p:txBody>
      </p:sp>
      <p:sp>
        <p:nvSpPr>
          <p:cNvPr id="14" name="Заголовок 13"/>
          <p:cNvSpPr>
            <a:spLocks noGrp="1"/>
          </p:cNvSpPr>
          <p:nvPr>
            <p:ph type="title"/>
          </p:nvPr>
        </p:nvSpPr>
        <p:spPr/>
        <p:txBody>
          <a:bodyPr>
            <a:normAutofit fontScale="90000"/>
          </a:bodyPr>
          <a:lstStyle/>
          <a:p>
            <a:r>
              <a:rPr lang="en-US" b="1" dirty="0"/>
              <a:t>Ensuring each child’s successfulness:</a:t>
            </a:r>
            <a:endParaRPr lang="ru-RU" b="1" i="1" dirty="0"/>
          </a:p>
        </p:txBody>
      </p:sp>
      <p:sp>
        <p:nvSpPr>
          <p:cNvPr id="16" name="Содержимое 15"/>
          <p:cNvSpPr>
            <a:spLocks noGrp="1"/>
          </p:cNvSpPr>
          <p:nvPr>
            <p:ph idx="1"/>
          </p:nvPr>
        </p:nvSpPr>
        <p:spPr/>
        <p:txBody>
          <a:bodyPr>
            <a:normAutofit fontScale="70000" lnSpcReduction="20000"/>
          </a:bodyPr>
          <a:lstStyle/>
          <a:p>
            <a:pPr lvl="0"/>
            <a:r>
              <a:rPr lang="en-US" dirty="0"/>
              <a:t>Creating revealing and record keeping systems for special groups of children in sphere of education (children in difficult situations, migrants’ children, children with disabilities, gifted and talented children).</a:t>
            </a:r>
            <a:endParaRPr lang="ru-RU" dirty="0"/>
          </a:p>
          <a:p>
            <a:pPr lvl="0"/>
            <a:r>
              <a:rPr lang="en-US" dirty="0"/>
              <a:t>Support to educational institutions working with the most difficult groups of </a:t>
            </a:r>
            <a:r>
              <a:rPr lang="en-US" dirty="0" err="1"/>
              <a:t>educatees</a:t>
            </a:r>
            <a:r>
              <a:rPr lang="en-US" dirty="0"/>
              <a:t> and realizing programs of social and educational integration through the system of financing services based on special municipal tasks.</a:t>
            </a:r>
            <a:endParaRPr lang="ru-RU" dirty="0"/>
          </a:p>
          <a:p>
            <a:pPr lvl="0"/>
            <a:r>
              <a:rPr lang="en-US" dirty="0"/>
              <a:t>Support to inclusive educational programs for children with disabilities and gifted children in an educational institution and municipal network; preserving and developing special educational establishments.</a:t>
            </a:r>
            <a:endParaRPr lang="ru-RU" dirty="0"/>
          </a:p>
          <a:p>
            <a:pPr lvl="0"/>
            <a:r>
              <a:rPr lang="en-US" dirty="0"/>
              <a:t>Support to educational programs of sociocultural integration for migrants’ children (including learning Russian</a:t>
            </a:r>
            <a:r>
              <a:rPr lang="en-US" dirty="0" smtClean="0"/>
              <a:t>).</a:t>
            </a:r>
            <a:endParaRPr lang="ru-RU" dirty="0"/>
          </a:p>
        </p:txBody>
      </p:sp>
    </p:spTree>
    <p:extLst>
      <p:ext uri="{BB962C8B-B14F-4D97-AF65-F5344CB8AC3E}">
        <p14:creationId xmlns:p14="http://schemas.microsoft.com/office/powerpoint/2010/main" val="23037843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p:txBody>
          <a:bodyPr>
            <a:noAutofit/>
          </a:bodyPr>
          <a:lstStyle/>
          <a:p>
            <a:r>
              <a:rPr lang="ru-RU" sz="3600" b="1" i="1" dirty="0" smtClean="0"/>
              <a:t>Обновление состава и компетенций педагогического корпуса:</a:t>
            </a:r>
            <a:endParaRPr lang="ru-RU" sz="3600" b="1" i="1" dirty="0"/>
          </a:p>
        </p:txBody>
      </p:sp>
      <p:sp>
        <p:nvSpPr>
          <p:cNvPr id="16" name="Содержимое 15"/>
          <p:cNvSpPr>
            <a:spLocks noGrp="1"/>
          </p:cNvSpPr>
          <p:nvPr>
            <p:ph idx="1"/>
          </p:nvPr>
        </p:nvSpPr>
        <p:spPr/>
        <p:txBody>
          <a:bodyPr>
            <a:normAutofit fontScale="77500" lnSpcReduction="20000"/>
          </a:bodyPr>
          <a:lstStyle/>
          <a:p>
            <a:r>
              <a:rPr lang="ru-RU" dirty="0" smtClean="0"/>
              <a:t>Эффективный контракт с педагогами</a:t>
            </a:r>
          </a:p>
          <a:p>
            <a:r>
              <a:rPr lang="ru-RU" dirty="0" smtClean="0"/>
              <a:t>Модернизация системы дополнительного профессионального образования учителей (в т.ч. демонополизация и </a:t>
            </a:r>
            <a:r>
              <a:rPr lang="ru-RU" dirty="0" err="1" smtClean="0"/>
              <a:t>деинституционализация</a:t>
            </a:r>
            <a:r>
              <a:rPr lang="ru-RU" dirty="0" smtClean="0"/>
              <a:t>, формирование сетей).</a:t>
            </a:r>
          </a:p>
          <a:p>
            <a:r>
              <a:rPr lang="ru-RU" dirty="0" smtClean="0"/>
              <a:t>Модернизация системы пенсионного обеспечения педагогических работников. </a:t>
            </a:r>
          </a:p>
          <a:p>
            <a:r>
              <a:rPr lang="ru-RU" dirty="0" smtClean="0"/>
              <a:t>Стимулирование прихода молодых учителе</a:t>
            </a:r>
          </a:p>
          <a:p>
            <a:r>
              <a:rPr lang="ru-RU" dirty="0" smtClean="0"/>
              <a:t>Введение  квалификационного экзамена для выпускников педагогических вузов и  специалистов, не имеющих педагогического образования, принимаемых на работу в образовательные учреждения.</a:t>
            </a:r>
          </a:p>
          <a:p>
            <a:endParaRPr lang="ru-RU" dirty="0"/>
          </a:p>
        </p:txBody>
      </p:sp>
    </p:spTree>
    <p:extLst>
      <p:ext uri="{BB962C8B-B14F-4D97-AF65-F5344CB8AC3E}">
        <p14:creationId xmlns:p14="http://schemas.microsoft.com/office/powerpoint/2010/main" val="2777095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p:txBody>
          <a:bodyPr>
            <a:noAutofit/>
          </a:bodyPr>
          <a:lstStyle/>
          <a:p>
            <a:r>
              <a:rPr lang="en-US" sz="3600" b="1" dirty="0"/>
              <a:t>Renewing teaching staff and its competences:</a:t>
            </a:r>
            <a:endParaRPr lang="ru-RU" sz="3600" b="1" i="1" dirty="0"/>
          </a:p>
        </p:txBody>
      </p:sp>
      <p:sp>
        <p:nvSpPr>
          <p:cNvPr id="16" name="Содержимое 15"/>
          <p:cNvSpPr>
            <a:spLocks noGrp="1"/>
          </p:cNvSpPr>
          <p:nvPr>
            <p:ph idx="1"/>
          </p:nvPr>
        </p:nvSpPr>
        <p:spPr/>
        <p:txBody>
          <a:bodyPr>
            <a:normAutofit fontScale="92500" lnSpcReduction="20000"/>
          </a:bodyPr>
          <a:lstStyle/>
          <a:p>
            <a:pPr lvl="0"/>
            <a:r>
              <a:rPr lang="en-US" dirty="0"/>
              <a:t>Efficient contact with teachers.</a:t>
            </a:r>
            <a:endParaRPr lang="ru-RU" dirty="0"/>
          </a:p>
          <a:p>
            <a:pPr lvl="0"/>
            <a:r>
              <a:rPr lang="en-US" dirty="0"/>
              <a:t>Supplementary professional training system modernization (including </a:t>
            </a:r>
            <a:r>
              <a:rPr lang="en-US" dirty="0" err="1"/>
              <a:t>demonopolization</a:t>
            </a:r>
            <a:r>
              <a:rPr lang="en-US" dirty="0"/>
              <a:t> and deinstitutionalization, networks formation).</a:t>
            </a:r>
            <a:endParaRPr lang="ru-RU" dirty="0"/>
          </a:p>
          <a:p>
            <a:pPr lvl="0"/>
            <a:r>
              <a:rPr lang="en-US" dirty="0"/>
              <a:t>Modernization of pension system for teachers.</a:t>
            </a:r>
            <a:endParaRPr lang="ru-RU" dirty="0"/>
          </a:p>
          <a:p>
            <a:pPr lvl="0"/>
            <a:r>
              <a:rPr lang="en-US" dirty="0"/>
              <a:t>Stimulating young teachers.</a:t>
            </a:r>
            <a:endParaRPr lang="ru-RU" dirty="0"/>
          </a:p>
          <a:p>
            <a:r>
              <a:rPr lang="en-US" dirty="0"/>
              <a:t>Introducing qualification exam for graduates of pedagogical universities and specialists without pedagogical education willing to work in an educational establishment.</a:t>
            </a:r>
            <a:endParaRPr lang="ru-RU" dirty="0"/>
          </a:p>
        </p:txBody>
      </p:sp>
    </p:spTree>
    <p:extLst>
      <p:ext uri="{BB962C8B-B14F-4D97-AF65-F5344CB8AC3E}">
        <p14:creationId xmlns:p14="http://schemas.microsoft.com/office/powerpoint/2010/main" val="29870315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Модернизация педагогического образования</a:t>
            </a:r>
            <a:endParaRPr lang="ru-RU" b="1" i="1" dirty="0"/>
          </a:p>
        </p:txBody>
      </p:sp>
      <p:sp>
        <p:nvSpPr>
          <p:cNvPr id="3" name="Содержимое 2"/>
          <p:cNvSpPr>
            <a:spLocks noGrp="1"/>
          </p:cNvSpPr>
          <p:nvPr>
            <p:ph idx="1"/>
          </p:nvPr>
        </p:nvSpPr>
        <p:spPr>
          <a:xfrm>
            <a:off x="457200" y="1600200"/>
            <a:ext cx="8229600" cy="4925144"/>
          </a:xfrm>
        </p:spPr>
        <p:txBody>
          <a:bodyPr>
            <a:normAutofit fontScale="85000" lnSpcReduction="20000"/>
          </a:bodyPr>
          <a:lstStyle/>
          <a:p>
            <a:r>
              <a:rPr lang="ru-RU" dirty="0" smtClean="0"/>
              <a:t>Введение ограничений по минимальному баллу ЕГЭ для поступления на педагогические специальности. </a:t>
            </a:r>
          </a:p>
          <a:p>
            <a:r>
              <a:rPr lang="ru-RU" dirty="0" smtClean="0"/>
              <a:t>Обеспечение государственной поддержки и передача части функций по переподготовке кадров негосударственным и непрофильным вузам, использующим новые программы, модели подготовки, применяющих современные образовательные технологии, формы обучения и т.д. </a:t>
            </a:r>
          </a:p>
          <a:p>
            <a:r>
              <a:rPr lang="ru-RU" dirty="0" smtClean="0"/>
              <a:t>Введение обязательной годичной интернатуры в магистратурах педагогического университета, по результатам которой выдается лицензия на право преподавания</a:t>
            </a:r>
            <a:r>
              <a:rPr lang="ru-RU" smtClean="0"/>
              <a:t>. </a:t>
            </a:r>
            <a:endParaRPr lang="ru-RU" dirty="0" smtClean="0"/>
          </a:p>
          <a:p>
            <a:endParaRPr lang="ru-RU" dirty="0" smtClean="0"/>
          </a:p>
          <a:p>
            <a:endParaRPr lang="ru-RU" dirty="0"/>
          </a:p>
        </p:txBody>
      </p:sp>
    </p:spTree>
    <p:extLst>
      <p:ext uri="{BB962C8B-B14F-4D97-AF65-F5344CB8AC3E}">
        <p14:creationId xmlns:p14="http://schemas.microsoft.com/office/powerpoint/2010/main" val="3994928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Modernization of pedagogical education</a:t>
            </a:r>
            <a:endParaRPr lang="ru-RU" b="1" i="1" dirty="0"/>
          </a:p>
        </p:txBody>
      </p:sp>
      <p:sp>
        <p:nvSpPr>
          <p:cNvPr id="3" name="Содержимое 2"/>
          <p:cNvSpPr>
            <a:spLocks noGrp="1"/>
          </p:cNvSpPr>
          <p:nvPr>
            <p:ph idx="1"/>
          </p:nvPr>
        </p:nvSpPr>
        <p:spPr>
          <a:xfrm>
            <a:off x="457200" y="1600200"/>
            <a:ext cx="8229600" cy="4925144"/>
          </a:xfrm>
        </p:spPr>
        <p:txBody>
          <a:bodyPr>
            <a:normAutofit fontScale="92500" lnSpcReduction="20000"/>
          </a:bodyPr>
          <a:lstStyle/>
          <a:p>
            <a:pPr lvl="0"/>
            <a:r>
              <a:rPr lang="en-US" dirty="0"/>
              <a:t>Introducing minimal Unified State Exam score limitations to enter a university with major in pedagogics.</a:t>
            </a:r>
            <a:endParaRPr lang="ru-RU" dirty="0"/>
          </a:p>
          <a:p>
            <a:pPr lvl="0"/>
            <a:r>
              <a:rPr lang="en-US" dirty="0"/>
              <a:t>Federal support and delegating a part of functions of professional retraining to non-government and non-specialized institutions of higher education, employing new programs, models of training, and utilizing modern educational technologies, forms, etc.</a:t>
            </a:r>
            <a:endParaRPr lang="ru-RU" dirty="0"/>
          </a:p>
          <a:p>
            <a:pPr lvl="0"/>
            <a:r>
              <a:rPr lang="en-US" dirty="0"/>
              <a:t>Introducing compulsory year-long internship in the graduate school, based on results of which educational license should be issued. </a:t>
            </a:r>
            <a:endParaRPr lang="ru-RU" dirty="0" smtClean="0"/>
          </a:p>
          <a:p>
            <a:endParaRPr lang="ru-RU" dirty="0"/>
          </a:p>
        </p:txBody>
      </p:sp>
    </p:spTree>
    <p:extLst>
      <p:ext uri="{BB962C8B-B14F-4D97-AF65-F5344CB8AC3E}">
        <p14:creationId xmlns:p14="http://schemas.microsoft.com/office/powerpoint/2010/main" val="4023014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Заголовок 11"/>
          <p:cNvSpPr>
            <a:spLocks noGrp="1"/>
          </p:cNvSpPr>
          <p:nvPr>
            <p:ph type="title"/>
          </p:nvPr>
        </p:nvSpPr>
        <p:spPr>
          <a:xfrm>
            <a:off x="179512" y="274638"/>
            <a:ext cx="8568952" cy="1498178"/>
          </a:xfrm>
        </p:spPr>
        <p:txBody>
          <a:bodyPr>
            <a:noAutofit/>
          </a:bodyPr>
          <a:lstStyle/>
          <a:p>
            <a:r>
              <a:rPr lang="ru-RU" sz="3600" b="1" i="1" dirty="0" smtClean="0"/>
              <a:t>Обеспечение современного качества образовательных результатов: </a:t>
            </a:r>
            <a:endParaRPr lang="ru-RU" sz="3600" b="1" i="1" dirty="0"/>
          </a:p>
        </p:txBody>
      </p:sp>
      <p:sp>
        <p:nvSpPr>
          <p:cNvPr id="16" name="Содержимое 15"/>
          <p:cNvSpPr>
            <a:spLocks noGrp="1"/>
          </p:cNvSpPr>
          <p:nvPr>
            <p:ph idx="1"/>
          </p:nvPr>
        </p:nvSpPr>
        <p:spPr>
          <a:xfrm>
            <a:off x="251520" y="1916832"/>
            <a:ext cx="8640960" cy="4752528"/>
          </a:xfrm>
        </p:spPr>
        <p:txBody>
          <a:bodyPr>
            <a:noAutofit/>
          </a:bodyPr>
          <a:lstStyle/>
          <a:p>
            <a:r>
              <a:rPr lang="ru-RU" sz="2300" dirty="0" smtClean="0"/>
              <a:t>Разработка нового гибкого механизма обновления содержания образования</a:t>
            </a:r>
          </a:p>
          <a:p>
            <a:r>
              <a:rPr lang="ru-RU" sz="2300" dirty="0" smtClean="0"/>
              <a:t>Приоритетное развитие содержания образования и технологий оценки качества образования в предметных областях «Технология» и «Общественные науки», «Иностранные языки» направленное на достижение нового качества образовательных результатов.</a:t>
            </a:r>
          </a:p>
          <a:p>
            <a:r>
              <a:rPr lang="ru-RU" sz="2300" dirty="0" smtClean="0"/>
              <a:t>Поддержка проектов формирования  новой технологичной среды в системе образования (цифровая школа», </a:t>
            </a:r>
            <a:r>
              <a:rPr lang="ru-RU" sz="2300" dirty="0" err="1" smtClean="0"/>
              <a:t>web</a:t>
            </a:r>
            <a:r>
              <a:rPr lang="ru-RU" sz="2300" dirty="0" smtClean="0"/>
              <a:t> 3.0, электронные гипертекстовые учебники), в т.ч. подключение школ к беспроводному скоростному интернету, оплата трафика.</a:t>
            </a:r>
          </a:p>
          <a:p>
            <a:r>
              <a:rPr lang="ru-RU" sz="2300" dirty="0" smtClean="0"/>
              <a:t>Вывод российского математического образования на лидирующие позиции в мире</a:t>
            </a:r>
          </a:p>
          <a:p>
            <a:endParaRPr lang="ru-RU" sz="23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Заголовок 11"/>
          <p:cNvSpPr>
            <a:spLocks noGrp="1"/>
          </p:cNvSpPr>
          <p:nvPr>
            <p:ph type="title"/>
          </p:nvPr>
        </p:nvSpPr>
        <p:spPr>
          <a:xfrm>
            <a:off x="179512" y="274638"/>
            <a:ext cx="8568952" cy="1498178"/>
          </a:xfrm>
        </p:spPr>
        <p:txBody>
          <a:bodyPr>
            <a:noAutofit/>
          </a:bodyPr>
          <a:lstStyle/>
          <a:p>
            <a:r>
              <a:rPr lang="en-US" sz="3600" b="1" dirty="0"/>
              <a:t>Ensuring modern quality of educational results</a:t>
            </a:r>
            <a:endParaRPr lang="ru-RU" sz="3600" b="1" i="1" dirty="0"/>
          </a:p>
        </p:txBody>
      </p:sp>
      <p:sp>
        <p:nvSpPr>
          <p:cNvPr id="16" name="Содержимое 15"/>
          <p:cNvSpPr>
            <a:spLocks noGrp="1"/>
          </p:cNvSpPr>
          <p:nvPr>
            <p:ph idx="1"/>
          </p:nvPr>
        </p:nvSpPr>
        <p:spPr>
          <a:xfrm>
            <a:off x="323528" y="1700808"/>
            <a:ext cx="8640960" cy="5040560"/>
          </a:xfrm>
        </p:spPr>
        <p:txBody>
          <a:bodyPr>
            <a:noAutofit/>
          </a:bodyPr>
          <a:lstStyle/>
          <a:p>
            <a:pPr lvl="0"/>
            <a:r>
              <a:rPr lang="en-US" sz="2400" dirty="0"/>
              <a:t>Elaboration of new flexible mechanism for renewing the content of education.</a:t>
            </a:r>
            <a:endParaRPr lang="ru-RU" sz="2400" dirty="0"/>
          </a:p>
          <a:p>
            <a:pPr lvl="0"/>
            <a:r>
              <a:rPr lang="en-US" sz="2400" dirty="0"/>
              <a:t>Priority development of educational content and methods for quality evaluation in education in the following fields of knowledge: “Technological sciences”, “Social sciences” and “Foreign languages”, aimed at achieving new level of quality for educational results. </a:t>
            </a:r>
            <a:endParaRPr lang="ru-RU" sz="2400" dirty="0"/>
          </a:p>
          <a:p>
            <a:pPr lvl="0"/>
            <a:r>
              <a:rPr lang="en-US" sz="2400" dirty="0"/>
              <a:t>Support to projects of forming new technological environment in the system of education (“digital school”, web 3.0, digital hypertext textbooks), including providing schools with high-speed wireless network access, and covering the expenses for traffic. </a:t>
            </a:r>
            <a:endParaRPr lang="ru-RU" sz="2400" dirty="0"/>
          </a:p>
          <a:p>
            <a:r>
              <a:rPr lang="en-US" sz="2400" dirty="0"/>
              <a:t>Moving Russian mathematical education into leading positions in the world.</a:t>
            </a:r>
            <a:endParaRPr lang="ru-RU" sz="2300" dirty="0"/>
          </a:p>
        </p:txBody>
      </p:sp>
    </p:spTree>
    <p:extLst>
      <p:ext uri="{BB962C8B-B14F-4D97-AF65-F5344CB8AC3E}">
        <p14:creationId xmlns:p14="http://schemas.microsoft.com/office/powerpoint/2010/main" val="469032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3600" b="1" i="1" dirty="0" smtClean="0"/>
              <a:t>Развитие сферы внешкольного образования и социализации:</a:t>
            </a:r>
            <a:endParaRPr lang="ru-RU" sz="3600" b="1" i="1" dirty="0"/>
          </a:p>
        </p:txBody>
      </p:sp>
      <p:sp>
        <p:nvSpPr>
          <p:cNvPr id="5" name="Содержимое 4"/>
          <p:cNvSpPr>
            <a:spLocks noGrp="1"/>
          </p:cNvSpPr>
          <p:nvPr>
            <p:ph idx="1"/>
          </p:nvPr>
        </p:nvSpPr>
        <p:spPr>
          <a:xfrm>
            <a:off x="457200" y="1600200"/>
            <a:ext cx="8229600" cy="4997152"/>
          </a:xfrm>
        </p:spPr>
        <p:txBody>
          <a:bodyPr>
            <a:normAutofit fontScale="70000" lnSpcReduction="20000"/>
          </a:bodyPr>
          <a:lstStyle/>
          <a:p>
            <a:r>
              <a:rPr lang="ru-RU" dirty="0" smtClean="0"/>
              <a:t>Внедрение механизмов конкурсного финансирования программ дополнительного образования, летнего отдыха и оздоровления детей и молодежи.</a:t>
            </a:r>
          </a:p>
          <a:p>
            <a:r>
              <a:rPr lang="ru-RU" dirty="0" smtClean="0"/>
              <a:t>Поддержка региональных программ модернизации внешкольного образования, отдыха и оздоровления детей и молодежи. </a:t>
            </a:r>
          </a:p>
          <a:p>
            <a:r>
              <a:rPr lang="ru-RU" dirty="0" smtClean="0"/>
              <a:t>Поддержка проектов развития муниципальной социальной инфраструктуры и культурной среды для детей и молодежи (</a:t>
            </a:r>
            <a:r>
              <a:rPr lang="ru-RU" dirty="0" err="1" smtClean="0"/>
              <a:t>эксплораториумы</a:t>
            </a:r>
            <a:r>
              <a:rPr lang="ru-RU" dirty="0" smtClean="0"/>
              <a:t>, детские городки, игровые площадки, социальные сети и т. д.), в том числе межведомственных.</a:t>
            </a:r>
          </a:p>
          <a:p>
            <a:r>
              <a:rPr lang="ru-RU" dirty="0" smtClean="0"/>
              <a:t>Поддержка комплексных </a:t>
            </a:r>
            <a:r>
              <a:rPr lang="ru-RU" dirty="0" err="1" smtClean="0"/>
              <a:t>медийно-социальных</a:t>
            </a:r>
            <a:r>
              <a:rPr lang="ru-RU" dirty="0" smtClean="0"/>
              <a:t> проектов (ТВ, Интернет, игровое, документальное и анимационное кино и т.д.), направленных на формирование социальных компетенций и гражданских установок учащихся, получение опыта позитивного социального действия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Заголовок 2"/>
          <p:cNvSpPr txBox="1">
            <a:spLocks/>
          </p:cNvSpPr>
          <p:nvPr/>
        </p:nvSpPr>
        <p:spPr>
          <a:xfrm>
            <a:off x="865188" y="457200"/>
            <a:ext cx="5688012" cy="8842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ru-RU" sz="2000" b="1" dirty="0" smtClean="0">
                <a:solidFill>
                  <a:schemeClr val="bg1"/>
                </a:solidFill>
                <a:effectLst>
                  <a:outerShdw blurRad="38100" dist="38100" dir="2700000" algn="tl">
                    <a:srgbClr val="000000">
                      <a:alpha val="43137"/>
                    </a:srgbClr>
                  </a:outerShdw>
                </a:effectLst>
                <a:latin typeface="Franklin Gothic Book" pitchFamily="34" charset="0"/>
              </a:rPr>
              <a:t>Проблемы: Несовременное качество российского образования </a:t>
            </a:r>
          </a:p>
        </p:txBody>
      </p:sp>
      <p:sp>
        <p:nvSpPr>
          <p:cNvPr id="16" name="Текст 6"/>
          <p:cNvSpPr txBox="1">
            <a:spLocks/>
          </p:cNvSpPr>
          <p:nvPr/>
        </p:nvSpPr>
        <p:spPr>
          <a:xfrm>
            <a:off x="533400" y="5334000"/>
            <a:ext cx="4038600" cy="1295400"/>
          </a:xfrm>
          <a:prstGeom prst="rect">
            <a:avLst/>
          </a:prstGeom>
          <a:solidFill>
            <a:schemeClr val="bg1"/>
          </a:solidFill>
          <a:ln w="28575">
            <a:solidFill>
              <a:srgbClr val="FF0000"/>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1900" b="1" dirty="0" smtClean="0">
                <a:solidFill>
                  <a:schemeClr val="tx1"/>
                </a:solidFill>
              </a:rPr>
              <a:t>Пятая часть российских школьников устойчиво демонстрируют результаты грамотности чтения ниже порогового уровня</a:t>
            </a:r>
          </a:p>
        </p:txBody>
      </p:sp>
      <p:sp>
        <p:nvSpPr>
          <p:cNvPr id="18" name="Текст 7"/>
          <p:cNvSpPr txBox="1">
            <a:spLocks/>
          </p:cNvSpPr>
          <p:nvPr/>
        </p:nvSpPr>
        <p:spPr>
          <a:xfrm>
            <a:off x="4876800" y="5334000"/>
            <a:ext cx="3813175" cy="1295400"/>
          </a:xfrm>
          <a:prstGeom prst="rect">
            <a:avLst/>
          </a:prstGeom>
          <a:solidFill>
            <a:schemeClr val="bg1"/>
          </a:solidFill>
          <a:ln w="28575">
            <a:solidFill>
              <a:srgbClr val="FF0000"/>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1800" b="1" dirty="0" smtClean="0"/>
              <a:t>Доля «продвинутых» школьников в России ниже, чем в среднем по странам ОЭСР и значительно ниже, чем в лидирующих странах</a:t>
            </a:r>
          </a:p>
        </p:txBody>
      </p:sp>
      <p:graphicFrame>
        <p:nvGraphicFramePr>
          <p:cNvPr id="20" name="Содержимое 9"/>
          <p:cNvGraphicFramePr>
            <a:graphicFrameLocks/>
          </p:cNvGraphicFramePr>
          <p:nvPr/>
        </p:nvGraphicFramePr>
        <p:xfrm>
          <a:off x="4343400" y="2286000"/>
          <a:ext cx="4575175"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Содержимое 10"/>
          <p:cNvGraphicFramePr>
            <a:graphicFrameLocks/>
          </p:cNvGraphicFramePr>
          <p:nvPr/>
        </p:nvGraphicFramePr>
        <p:xfrm>
          <a:off x="228600" y="2174875"/>
          <a:ext cx="4495800" cy="3159125"/>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533400" y="1371600"/>
            <a:ext cx="4038600" cy="830997"/>
          </a:xfrm>
          <a:prstGeom prst="rect">
            <a:avLst/>
          </a:prstGeom>
          <a:noFill/>
        </p:spPr>
        <p:txBody>
          <a:bodyPr wrap="square" numCol="1" rtlCol="0">
            <a:spAutoFit/>
          </a:bodyPr>
          <a:lstStyle/>
          <a:p>
            <a:r>
              <a:rPr lang="ru-RU" sz="1600" b="1" dirty="0" smtClean="0"/>
              <a:t>Процент учащихся, не достигших второго уровня исследования грамотности чтения </a:t>
            </a:r>
            <a:r>
              <a:rPr lang="en-US" sz="1600" b="1" dirty="0" smtClean="0"/>
              <a:t>PISA</a:t>
            </a:r>
            <a:endParaRPr lang="ru-RU" sz="1600" b="1" dirty="0"/>
          </a:p>
        </p:txBody>
      </p:sp>
      <p:sp>
        <p:nvSpPr>
          <p:cNvPr id="24" name="TextBox 23"/>
          <p:cNvSpPr txBox="1"/>
          <p:nvPr/>
        </p:nvSpPr>
        <p:spPr>
          <a:xfrm>
            <a:off x="4800600" y="1371600"/>
            <a:ext cx="4038600" cy="830997"/>
          </a:xfrm>
          <a:prstGeom prst="rect">
            <a:avLst/>
          </a:prstGeom>
          <a:noFill/>
        </p:spPr>
        <p:txBody>
          <a:bodyPr wrap="square" numCol="1" rtlCol="0">
            <a:spAutoFit/>
          </a:bodyPr>
          <a:lstStyle/>
          <a:p>
            <a:r>
              <a:rPr lang="ru-RU" sz="1600" b="1" dirty="0" smtClean="0"/>
              <a:t>Процент учащихся, получивших наивысший балл по всем трем компетенциям,</a:t>
            </a:r>
            <a:r>
              <a:rPr lang="en-US" sz="1600" b="1" dirty="0" smtClean="0"/>
              <a:t> PISA</a:t>
            </a:r>
            <a:endParaRPr lang="ru-RU" sz="1600" b="1" dirty="0"/>
          </a:p>
        </p:txBody>
      </p:sp>
    </p:spTree>
    <p:extLst>
      <p:ext uri="{BB962C8B-B14F-4D97-AF65-F5344CB8AC3E}">
        <p14:creationId xmlns:p14="http://schemas.microsoft.com/office/powerpoint/2010/main" val="10512844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en-US" sz="3600" b="1" dirty="0"/>
              <a:t>Developing the sphere of out-of-school education and socialization:</a:t>
            </a:r>
            <a:endParaRPr lang="ru-RU" sz="3600" b="1" i="1" dirty="0"/>
          </a:p>
        </p:txBody>
      </p:sp>
      <p:sp>
        <p:nvSpPr>
          <p:cNvPr id="5" name="Содержимое 4"/>
          <p:cNvSpPr>
            <a:spLocks noGrp="1"/>
          </p:cNvSpPr>
          <p:nvPr>
            <p:ph idx="1"/>
          </p:nvPr>
        </p:nvSpPr>
        <p:spPr>
          <a:xfrm>
            <a:off x="457200" y="1600200"/>
            <a:ext cx="8229600" cy="4997152"/>
          </a:xfrm>
        </p:spPr>
        <p:txBody>
          <a:bodyPr>
            <a:normAutofit fontScale="77500" lnSpcReduction="20000"/>
          </a:bodyPr>
          <a:lstStyle/>
          <a:p>
            <a:pPr lvl="0"/>
            <a:r>
              <a:rPr lang="en-US" dirty="0"/>
              <a:t>Implementing the mechanism of competition-based financing for programs of supplementary education, summer leisure, and improvement of children’s and young people’s health.</a:t>
            </a:r>
            <a:endParaRPr lang="ru-RU" dirty="0"/>
          </a:p>
          <a:p>
            <a:pPr lvl="0"/>
            <a:r>
              <a:rPr lang="en-US" dirty="0"/>
              <a:t>Support to regional development projects for supplementary education, leisure, and improvement of children’s and young people’s health.</a:t>
            </a:r>
            <a:endParaRPr lang="ru-RU" dirty="0"/>
          </a:p>
          <a:p>
            <a:pPr lvl="0"/>
            <a:r>
              <a:rPr lang="en-US" dirty="0"/>
              <a:t>Support to development projects of municipal social infrastructure and cultural environment for children and young people (</a:t>
            </a:r>
            <a:r>
              <a:rPr lang="en-US" dirty="0" err="1"/>
              <a:t>exploratoriums</a:t>
            </a:r>
            <a:r>
              <a:rPr lang="en-US" dirty="0"/>
              <a:t>, outdoor play sets, playgrounds, social networks, etc.). 	</a:t>
            </a:r>
            <a:endParaRPr lang="ru-RU" dirty="0"/>
          </a:p>
          <a:p>
            <a:pPr lvl="0"/>
            <a:r>
              <a:rPr lang="en-US" dirty="0"/>
              <a:t>Support to integrated media-social projects (TV; Internet; play, documentary, and animated films) aimed at formation of social competences and targets; gaining experience of positive social action</a:t>
            </a:r>
            <a:r>
              <a:rPr lang="en-US" dirty="0" smtClean="0"/>
              <a:t>.</a:t>
            </a:r>
            <a:endParaRPr lang="ru-RU" dirty="0"/>
          </a:p>
        </p:txBody>
      </p:sp>
    </p:spTree>
    <p:extLst>
      <p:ext uri="{BB962C8B-B14F-4D97-AF65-F5344CB8AC3E}">
        <p14:creationId xmlns:p14="http://schemas.microsoft.com/office/powerpoint/2010/main" val="3569535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Содержимое 2"/>
          <p:cNvSpPr txBox="1">
            <a:spLocks/>
          </p:cNvSpPr>
          <p:nvPr/>
        </p:nvSpPr>
        <p:spPr bwMode="auto">
          <a:xfrm>
            <a:off x="395536" y="1484312"/>
            <a:ext cx="8229600" cy="4459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eaLnBrk="0" hangingPunct="0">
              <a:spcBef>
                <a:spcPts val="500"/>
              </a:spcBef>
              <a:buFont typeface="Arial" pitchFamily="34" charset="0"/>
              <a:buChar char="•"/>
              <a:defRPr/>
            </a:pPr>
            <a:r>
              <a:rPr lang="ru-RU" sz="2400" b="1" dirty="0" smtClean="0"/>
              <a:t>2012-2015</a:t>
            </a:r>
          </a:p>
          <a:p>
            <a:pPr marL="800100" lvl="1" indent="-342900" algn="just" eaLnBrk="0" hangingPunct="0">
              <a:spcBef>
                <a:spcPts val="500"/>
              </a:spcBef>
              <a:buFont typeface="Arial" pitchFamily="34" charset="0"/>
              <a:buChar char="•"/>
              <a:defRPr/>
            </a:pPr>
            <a:r>
              <a:rPr lang="ru-RU" sz="2000" dirty="0" smtClean="0"/>
              <a:t>Централизованное продвижение базовых стандартов и новых институтов, их укоренение (включая эффективный контракт)</a:t>
            </a:r>
          </a:p>
          <a:p>
            <a:pPr marL="800100" lvl="1" indent="-342900" algn="just" eaLnBrk="0" hangingPunct="0">
              <a:spcBef>
                <a:spcPts val="500"/>
              </a:spcBef>
              <a:buFont typeface="Arial" pitchFamily="34" charset="0"/>
              <a:buChar char="•"/>
              <a:defRPr/>
            </a:pPr>
            <a:r>
              <a:rPr lang="ru-RU" sz="2000" dirty="0" smtClean="0"/>
              <a:t>Поддержка пилотных проектов регионов-лидеров </a:t>
            </a:r>
            <a:r>
              <a:rPr lang="ru-RU" sz="2000" dirty="0"/>
              <a:t>по реализации федеральной политики</a:t>
            </a:r>
            <a:r>
              <a:rPr lang="ru-RU" sz="2000" dirty="0" smtClean="0"/>
              <a:t> через каталитические субсидии</a:t>
            </a:r>
          </a:p>
          <a:p>
            <a:pPr marL="800100" lvl="1" indent="-342900" algn="just" eaLnBrk="0" hangingPunct="0">
              <a:spcBef>
                <a:spcPts val="500"/>
              </a:spcBef>
              <a:buFont typeface="Arial" pitchFamily="34" charset="0"/>
              <a:buChar char="•"/>
              <a:defRPr/>
            </a:pPr>
            <a:r>
              <a:rPr lang="ru-RU" sz="2000" dirty="0" smtClean="0"/>
              <a:t>Запуск федеральных проектов открытого образования и социализации</a:t>
            </a:r>
          </a:p>
          <a:p>
            <a:pPr marL="342900" indent="-342900" algn="just" eaLnBrk="0" hangingPunct="0">
              <a:spcBef>
                <a:spcPts val="500"/>
              </a:spcBef>
              <a:buFont typeface="Arial" pitchFamily="34" charset="0"/>
              <a:buChar char="•"/>
              <a:defRPr/>
            </a:pPr>
            <a:r>
              <a:rPr lang="ru-RU" sz="2400" b="1" dirty="0" smtClean="0"/>
              <a:t>2016-2020</a:t>
            </a:r>
          </a:p>
          <a:p>
            <a:pPr marL="800100" lvl="1" indent="-342900" algn="just" eaLnBrk="0" hangingPunct="0">
              <a:spcBef>
                <a:spcPts val="500"/>
              </a:spcBef>
              <a:buFont typeface="Arial" pitchFamily="34" charset="0"/>
              <a:buChar char="•"/>
              <a:defRPr/>
            </a:pPr>
            <a:r>
              <a:rPr lang="ru-RU" sz="2000" dirty="0" smtClean="0"/>
              <a:t>Децентрализация образовательной политики, поддержка инициатив регионов</a:t>
            </a:r>
          </a:p>
          <a:p>
            <a:pPr marL="800100" lvl="1" indent="-342900" algn="just" eaLnBrk="0" hangingPunct="0">
              <a:spcBef>
                <a:spcPts val="500"/>
              </a:spcBef>
              <a:buFont typeface="Arial" pitchFamily="34" charset="0"/>
              <a:buChar char="•"/>
              <a:defRPr/>
            </a:pPr>
            <a:r>
              <a:rPr lang="ru-RU" sz="2000" dirty="0" smtClean="0"/>
              <a:t>Развитие негосударственного сектора социализации и образования</a:t>
            </a:r>
          </a:p>
        </p:txBody>
      </p:sp>
      <p:sp>
        <p:nvSpPr>
          <p:cNvPr id="9" name="Заголовок 8"/>
          <p:cNvSpPr>
            <a:spLocks noGrp="1"/>
          </p:cNvSpPr>
          <p:nvPr>
            <p:ph type="title"/>
          </p:nvPr>
        </p:nvSpPr>
        <p:spPr/>
        <p:txBody>
          <a:bodyPr/>
          <a:lstStyle/>
          <a:p>
            <a:r>
              <a:rPr lang="ru-RU" b="1" i="1" dirty="0" smtClean="0"/>
              <a:t>Этапы модернизации:</a:t>
            </a:r>
            <a:endParaRPr lang="ru-RU" b="1" i="1" dirty="0"/>
          </a:p>
        </p:txBody>
      </p:sp>
      <p:sp>
        <p:nvSpPr>
          <p:cNvPr id="8" name="Номер слайда 7"/>
          <p:cNvSpPr>
            <a:spLocks noGrp="1"/>
          </p:cNvSpPr>
          <p:nvPr>
            <p:ph type="sldNum" sz="quarter" idx="12"/>
          </p:nvPr>
        </p:nvSpPr>
        <p:spPr/>
        <p:txBody>
          <a:bodyPr/>
          <a:lstStyle/>
          <a:p>
            <a:fld id="{4A950AB0-77DF-4B6B-9572-B6204AAA61D1}" type="slidenum">
              <a:rPr lang="en-US" smtClean="0"/>
              <a:pPr/>
              <a:t>41</a:t>
            </a:fld>
            <a:endParaRPr lang="en-US"/>
          </a:p>
        </p:txBody>
      </p:sp>
    </p:spTree>
    <p:extLst>
      <p:ext uri="{BB962C8B-B14F-4D97-AF65-F5344CB8AC3E}">
        <p14:creationId xmlns:p14="http://schemas.microsoft.com/office/powerpoint/2010/main" val="10252716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Содержимое 2"/>
          <p:cNvSpPr txBox="1">
            <a:spLocks/>
          </p:cNvSpPr>
          <p:nvPr/>
        </p:nvSpPr>
        <p:spPr bwMode="auto">
          <a:xfrm>
            <a:off x="395536" y="1484312"/>
            <a:ext cx="8229600" cy="49690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lvl="0" indent="-285750">
              <a:buFont typeface="Arial" pitchFamily="34" charset="0"/>
              <a:buChar char="•"/>
            </a:pPr>
            <a:r>
              <a:rPr lang="en-US" sz="2400" b="1" dirty="0"/>
              <a:t>2012-2015</a:t>
            </a:r>
            <a:endParaRPr lang="ru-RU" sz="2400" b="1" dirty="0"/>
          </a:p>
          <a:p>
            <a:pPr lvl="1"/>
            <a:r>
              <a:rPr lang="en-US" sz="2400" dirty="0"/>
              <a:t>Centralized promotion of basic standards and new institutions, their implementation (including efficient contact).</a:t>
            </a:r>
            <a:endParaRPr lang="ru-RU" sz="2400" dirty="0"/>
          </a:p>
          <a:p>
            <a:pPr lvl="1"/>
            <a:r>
              <a:rPr lang="en-US" sz="2400" dirty="0"/>
              <a:t>Support to leading regions’ pilot projects of realizing federal policies through catalytic subsidies.</a:t>
            </a:r>
            <a:endParaRPr lang="ru-RU" sz="2400" dirty="0"/>
          </a:p>
          <a:p>
            <a:pPr lvl="1"/>
            <a:r>
              <a:rPr lang="en-US" sz="2400" dirty="0"/>
              <a:t>Launching Federal projects of open education and socialization. </a:t>
            </a:r>
            <a:endParaRPr lang="ru-RU" sz="2400" dirty="0"/>
          </a:p>
          <a:p>
            <a:pPr marL="285750" lvl="0" indent="-285750">
              <a:buFont typeface="Arial" pitchFamily="34" charset="0"/>
              <a:buChar char="•"/>
            </a:pPr>
            <a:r>
              <a:rPr lang="en-US" sz="2400" b="1" dirty="0"/>
              <a:t>2016-2020</a:t>
            </a:r>
            <a:endParaRPr lang="ru-RU" sz="2400" b="1" dirty="0"/>
          </a:p>
          <a:p>
            <a:pPr lvl="1"/>
            <a:r>
              <a:rPr lang="en-US" sz="2400" dirty="0"/>
              <a:t>Educational policy decentralization, support to regional initiatives.</a:t>
            </a:r>
            <a:endParaRPr lang="ru-RU" sz="2400" dirty="0"/>
          </a:p>
          <a:p>
            <a:pPr lvl="1"/>
            <a:r>
              <a:rPr lang="en-US" sz="2400" dirty="0"/>
              <a:t>Development of non-government sector of socialization and education.</a:t>
            </a:r>
            <a:endParaRPr lang="ru-RU" sz="2400" dirty="0"/>
          </a:p>
        </p:txBody>
      </p:sp>
      <p:sp>
        <p:nvSpPr>
          <p:cNvPr id="9" name="Заголовок 8"/>
          <p:cNvSpPr>
            <a:spLocks noGrp="1"/>
          </p:cNvSpPr>
          <p:nvPr>
            <p:ph type="title"/>
          </p:nvPr>
        </p:nvSpPr>
        <p:spPr/>
        <p:txBody>
          <a:bodyPr/>
          <a:lstStyle/>
          <a:p>
            <a:r>
              <a:rPr lang="en-US" b="1" dirty="0"/>
              <a:t>Modernization stages:</a:t>
            </a:r>
            <a:endParaRPr lang="ru-RU" b="1" i="1" dirty="0"/>
          </a:p>
        </p:txBody>
      </p:sp>
      <p:sp>
        <p:nvSpPr>
          <p:cNvPr id="8" name="Номер слайда 7"/>
          <p:cNvSpPr>
            <a:spLocks noGrp="1"/>
          </p:cNvSpPr>
          <p:nvPr>
            <p:ph type="sldNum" sz="quarter" idx="12"/>
          </p:nvPr>
        </p:nvSpPr>
        <p:spPr/>
        <p:txBody>
          <a:bodyPr/>
          <a:lstStyle/>
          <a:p>
            <a:fld id="{4A950AB0-77DF-4B6B-9572-B6204AAA61D1}" type="slidenum">
              <a:rPr lang="en-US" smtClean="0"/>
              <a:pPr/>
              <a:t>42</a:t>
            </a:fld>
            <a:endParaRPr lang="en-US"/>
          </a:p>
        </p:txBody>
      </p:sp>
    </p:spTree>
    <p:extLst>
      <p:ext uri="{BB962C8B-B14F-4D97-AF65-F5344CB8AC3E}">
        <p14:creationId xmlns:p14="http://schemas.microsoft.com/office/powerpoint/2010/main" val="239445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Заголовок 2"/>
          <p:cNvSpPr txBox="1">
            <a:spLocks/>
          </p:cNvSpPr>
          <p:nvPr/>
        </p:nvSpPr>
        <p:spPr>
          <a:xfrm>
            <a:off x="865188" y="457200"/>
            <a:ext cx="5688012" cy="8842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400" b="1" dirty="0">
                <a:solidFill>
                  <a:schemeClr val="bg1"/>
                </a:solidFill>
              </a:rPr>
              <a:t>Problems: Outdated quality of Russian education</a:t>
            </a:r>
            <a:endParaRPr lang="ru-RU" sz="2400" b="1" dirty="0" smtClean="0">
              <a:solidFill>
                <a:schemeClr val="bg1"/>
              </a:solidFill>
              <a:effectLst>
                <a:outerShdw blurRad="38100" dist="38100" dir="2700000" algn="tl">
                  <a:srgbClr val="000000">
                    <a:alpha val="43137"/>
                  </a:srgbClr>
                </a:outerShdw>
              </a:effectLst>
              <a:latin typeface="Franklin Gothic Book" pitchFamily="34" charset="0"/>
            </a:endParaRPr>
          </a:p>
        </p:txBody>
      </p:sp>
      <p:sp>
        <p:nvSpPr>
          <p:cNvPr id="16" name="Текст 6"/>
          <p:cNvSpPr txBox="1">
            <a:spLocks/>
          </p:cNvSpPr>
          <p:nvPr/>
        </p:nvSpPr>
        <p:spPr>
          <a:xfrm>
            <a:off x="533400" y="5334000"/>
            <a:ext cx="4038600" cy="1295400"/>
          </a:xfrm>
          <a:prstGeom prst="rect">
            <a:avLst/>
          </a:prstGeom>
          <a:solidFill>
            <a:schemeClr val="bg1"/>
          </a:solidFill>
          <a:ln w="28575">
            <a:solidFill>
              <a:srgbClr val="FF0000"/>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b="1" dirty="0">
                <a:solidFill>
                  <a:schemeClr val="tx1"/>
                </a:solidFill>
              </a:rPr>
              <a:t>One fifth of Russian students constantly score below the threshold level of reading literacy </a:t>
            </a:r>
            <a:endParaRPr lang="ru-RU" sz="1900" b="1" dirty="0" smtClean="0">
              <a:solidFill>
                <a:schemeClr val="tx1"/>
              </a:solidFill>
            </a:endParaRPr>
          </a:p>
        </p:txBody>
      </p:sp>
      <p:sp>
        <p:nvSpPr>
          <p:cNvPr id="18" name="Текст 7"/>
          <p:cNvSpPr txBox="1">
            <a:spLocks/>
          </p:cNvSpPr>
          <p:nvPr/>
        </p:nvSpPr>
        <p:spPr>
          <a:xfrm>
            <a:off x="4876800" y="5334000"/>
            <a:ext cx="3813175" cy="1295400"/>
          </a:xfrm>
          <a:prstGeom prst="rect">
            <a:avLst/>
          </a:prstGeom>
          <a:solidFill>
            <a:schemeClr val="bg1"/>
          </a:solidFill>
          <a:ln w="28575">
            <a:solidFill>
              <a:srgbClr val="FF0000"/>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b="1" dirty="0"/>
              <a:t>Percentage of “advanced” pupils is lower than the OECD average and much lower than in leading countries</a:t>
            </a:r>
            <a:endParaRPr lang="ru-RU" sz="2000" b="1" dirty="0" smtClean="0"/>
          </a:p>
        </p:txBody>
      </p:sp>
      <p:graphicFrame>
        <p:nvGraphicFramePr>
          <p:cNvPr id="20" name="Содержимое 9"/>
          <p:cNvGraphicFramePr>
            <a:graphicFrameLocks/>
          </p:cNvGraphicFramePr>
          <p:nvPr>
            <p:extLst>
              <p:ext uri="{D42A27DB-BD31-4B8C-83A1-F6EECF244321}">
                <p14:modId xmlns:p14="http://schemas.microsoft.com/office/powerpoint/2010/main" val="2547817718"/>
              </p:ext>
            </p:extLst>
          </p:nvPr>
        </p:nvGraphicFramePr>
        <p:xfrm>
          <a:off x="4568825" y="2313966"/>
          <a:ext cx="4575175"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Содержимое 10"/>
          <p:cNvGraphicFramePr>
            <a:graphicFrameLocks/>
          </p:cNvGraphicFramePr>
          <p:nvPr>
            <p:extLst>
              <p:ext uri="{D42A27DB-BD31-4B8C-83A1-F6EECF244321}">
                <p14:modId xmlns:p14="http://schemas.microsoft.com/office/powerpoint/2010/main" val="4257603029"/>
              </p:ext>
            </p:extLst>
          </p:nvPr>
        </p:nvGraphicFramePr>
        <p:xfrm>
          <a:off x="54532" y="2174875"/>
          <a:ext cx="4495800" cy="3159125"/>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533400" y="1371600"/>
            <a:ext cx="4038600" cy="923330"/>
          </a:xfrm>
          <a:prstGeom prst="rect">
            <a:avLst/>
          </a:prstGeom>
          <a:noFill/>
        </p:spPr>
        <p:txBody>
          <a:bodyPr wrap="square" numCol="1" rtlCol="0">
            <a:spAutoFit/>
          </a:bodyPr>
          <a:lstStyle/>
          <a:p>
            <a:r>
              <a:rPr lang="en-US" b="1" dirty="0"/>
              <a:t>Percentage of students who have not achieved the second level of PISA reading literacy</a:t>
            </a:r>
            <a:endParaRPr lang="ru-RU" b="1" dirty="0"/>
          </a:p>
        </p:txBody>
      </p:sp>
      <p:sp>
        <p:nvSpPr>
          <p:cNvPr id="24" name="TextBox 23"/>
          <p:cNvSpPr txBox="1"/>
          <p:nvPr/>
        </p:nvSpPr>
        <p:spPr>
          <a:xfrm>
            <a:off x="4800600" y="1371600"/>
            <a:ext cx="4038600" cy="646331"/>
          </a:xfrm>
          <a:prstGeom prst="rect">
            <a:avLst/>
          </a:prstGeom>
          <a:noFill/>
        </p:spPr>
        <p:txBody>
          <a:bodyPr wrap="square" numCol="1" rtlCol="0">
            <a:spAutoFit/>
          </a:bodyPr>
          <a:lstStyle/>
          <a:p>
            <a:r>
              <a:rPr lang="en-US" b="1" dirty="0"/>
              <a:t>Percentage of students who have scored highest in three competence fields</a:t>
            </a:r>
            <a:endParaRPr lang="ru-RU" b="1" dirty="0"/>
          </a:p>
        </p:txBody>
      </p:sp>
      <p:sp>
        <p:nvSpPr>
          <p:cNvPr id="19" name="TextBox 18"/>
          <p:cNvSpPr txBox="1"/>
          <p:nvPr/>
        </p:nvSpPr>
        <p:spPr>
          <a:xfrm>
            <a:off x="4469532" y="4516068"/>
            <a:ext cx="662136" cy="307777"/>
          </a:xfrm>
          <a:prstGeom prst="rect">
            <a:avLst/>
          </a:prstGeom>
          <a:solidFill>
            <a:schemeClr val="bg1"/>
          </a:solidFill>
        </p:spPr>
        <p:txBody>
          <a:bodyPr wrap="square" numCol="1" rtlCol="0">
            <a:spAutoFit/>
          </a:bodyPr>
          <a:lstStyle/>
          <a:p>
            <a:r>
              <a:rPr lang="en-US" sz="1400" b="1" dirty="0" smtClean="0"/>
              <a:t>Russia</a:t>
            </a:r>
            <a:endParaRPr lang="ru-RU" sz="1400" b="1" dirty="0"/>
          </a:p>
        </p:txBody>
      </p:sp>
      <p:sp>
        <p:nvSpPr>
          <p:cNvPr id="23" name="TextBox 22"/>
          <p:cNvSpPr txBox="1"/>
          <p:nvPr/>
        </p:nvSpPr>
        <p:spPr>
          <a:xfrm>
            <a:off x="1331333" y="2303091"/>
            <a:ext cx="578350" cy="246221"/>
          </a:xfrm>
          <a:prstGeom prst="rect">
            <a:avLst/>
          </a:prstGeom>
          <a:solidFill>
            <a:schemeClr val="bg1"/>
          </a:solidFill>
        </p:spPr>
        <p:txBody>
          <a:bodyPr wrap="square" numCol="1" rtlCol="0">
            <a:spAutoFit/>
          </a:bodyPr>
          <a:lstStyle/>
          <a:p>
            <a:pPr algn="r"/>
            <a:r>
              <a:rPr lang="en-US" sz="1000" b="1" dirty="0" smtClean="0"/>
              <a:t>OECD</a:t>
            </a:r>
            <a:endParaRPr lang="ru-RU" sz="1000" b="1" dirty="0"/>
          </a:p>
        </p:txBody>
      </p:sp>
      <p:sp>
        <p:nvSpPr>
          <p:cNvPr id="25" name="TextBox 24"/>
          <p:cNvSpPr txBox="1"/>
          <p:nvPr/>
        </p:nvSpPr>
        <p:spPr>
          <a:xfrm>
            <a:off x="2522685" y="2270715"/>
            <a:ext cx="806152" cy="276999"/>
          </a:xfrm>
          <a:prstGeom prst="rect">
            <a:avLst/>
          </a:prstGeom>
          <a:solidFill>
            <a:schemeClr val="bg1"/>
          </a:solidFill>
        </p:spPr>
        <p:txBody>
          <a:bodyPr wrap="square" numCol="1" rtlCol="0">
            <a:spAutoFit/>
          </a:bodyPr>
          <a:lstStyle/>
          <a:p>
            <a:r>
              <a:rPr lang="en-US" sz="1200" b="1" dirty="0" smtClean="0"/>
              <a:t>Russia</a:t>
            </a:r>
            <a:endParaRPr lang="ru-RU" sz="1200" b="1" dirty="0"/>
          </a:p>
        </p:txBody>
      </p:sp>
      <p:sp>
        <p:nvSpPr>
          <p:cNvPr id="26" name="TextBox 25"/>
          <p:cNvSpPr txBox="1"/>
          <p:nvPr/>
        </p:nvSpPr>
        <p:spPr>
          <a:xfrm>
            <a:off x="4469532" y="3687751"/>
            <a:ext cx="662136" cy="307777"/>
          </a:xfrm>
          <a:prstGeom prst="rect">
            <a:avLst/>
          </a:prstGeom>
          <a:solidFill>
            <a:schemeClr val="bg1"/>
          </a:solidFill>
        </p:spPr>
        <p:txBody>
          <a:bodyPr wrap="square" numCol="1" rtlCol="0">
            <a:spAutoFit/>
          </a:bodyPr>
          <a:lstStyle/>
          <a:p>
            <a:r>
              <a:rPr lang="en-US" sz="1400" b="1" dirty="0" smtClean="0"/>
              <a:t>OECD</a:t>
            </a:r>
            <a:endParaRPr lang="ru-RU" sz="1400" b="1" dirty="0"/>
          </a:p>
        </p:txBody>
      </p:sp>
      <p:sp>
        <p:nvSpPr>
          <p:cNvPr id="27" name="TextBox 26"/>
          <p:cNvSpPr txBox="1"/>
          <p:nvPr/>
        </p:nvSpPr>
        <p:spPr>
          <a:xfrm>
            <a:off x="4422136" y="2778547"/>
            <a:ext cx="756928" cy="307777"/>
          </a:xfrm>
          <a:prstGeom prst="rect">
            <a:avLst/>
          </a:prstGeom>
          <a:solidFill>
            <a:schemeClr val="bg1"/>
          </a:solidFill>
        </p:spPr>
        <p:txBody>
          <a:bodyPr wrap="square" numCol="1" rtlCol="0">
            <a:spAutoFit/>
          </a:bodyPr>
          <a:lstStyle/>
          <a:p>
            <a:r>
              <a:rPr lang="en-US" sz="1400" b="1" dirty="0" smtClean="0"/>
              <a:t>Leaders</a:t>
            </a:r>
            <a:endParaRPr lang="ru-RU" sz="1400" b="1" dirty="0"/>
          </a:p>
        </p:txBody>
      </p:sp>
    </p:spTree>
    <p:extLst>
      <p:ext uri="{BB962C8B-B14F-4D97-AF65-F5344CB8AC3E}">
        <p14:creationId xmlns:p14="http://schemas.microsoft.com/office/powerpoint/2010/main" val="3413358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3000" dirty="0" smtClean="0">
                <a:solidFill>
                  <a:schemeClr val="bg1"/>
                </a:solidFill>
              </a:rPr>
              <a:t>Проблемы: образовательное неравенство - «слабые школы»</a:t>
            </a:r>
          </a:p>
        </p:txBody>
      </p:sp>
      <p:graphicFrame>
        <p:nvGraphicFramePr>
          <p:cNvPr id="14" name="Диаграмма 13"/>
          <p:cNvGraphicFramePr>
            <a:graphicFrameLocks/>
          </p:cNvGraphicFramePr>
          <p:nvPr>
            <p:extLst>
              <p:ext uri="{D42A27DB-BD31-4B8C-83A1-F6EECF244321}">
                <p14:modId xmlns:p14="http://schemas.microsoft.com/office/powerpoint/2010/main" val="1643534813"/>
              </p:ext>
            </p:extLst>
          </p:nvPr>
        </p:nvGraphicFramePr>
        <p:xfrm>
          <a:off x="179512" y="2286000"/>
          <a:ext cx="4316288" cy="42393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3877435706"/>
              </p:ext>
            </p:extLst>
          </p:nvPr>
        </p:nvGraphicFramePr>
        <p:xfrm>
          <a:off x="774700" y="1397000"/>
          <a:ext cx="8140700" cy="640080"/>
        </p:xfrm>
        <a:graphic>
          <a:graphicData uri="http://schemas.openxmlformats.org/drawingml/2006/table">
            <a:tbl>
              <a:tblPr firstRow="1" bandRow="1">
                <a:tableStyleId>{2D5ABB26-0587-4C30-8999-92F81FD0307C}</a:tableStyleId>
              </a:tblPr>
              <a:tblGrid>
                <a:gridCol w="4070350"/>
                <a:gridCol w="4070350"/>
              </a:tblGrid>
              <a:tr h="370840">
                <a:tc>
                  <a:txBody>
                    <a:bodyPr/>
                    <a:lstStyle/>
                    <a:p>
                      <a:r>
                        <a:rPr lang="ru-RU" b="1" dirty="0" smtClean="0"/>
                        <a:t>     Контингент обучающихся</a:t>
                      </a:r>
                      <a:endParaRPr lang="ru-RU" b="1" dirty="0"/>
                    </a:p>
                  </a:txBody>
                  <a:tcPr anchor="ctr"/>
                </a:tc>
                <a:tc>
                  <a:txBody>
                    <a:bodyPr/>
                    <a:lstStyle/>
                    <a:p>
                      <a:pPr algn="ctr"/>
                      <a:r>
                        <a:rPr lang="ru-RU" b="1" dirty="0" smtClean="0"/>
                        <a:t>Ресурсные</a:t>
                      </a:r>
                      <a:r>
                        <a:rPr lang="ru-RU" b="1" baseline="0" dirty="0" smtClean="0"/>
                        <a:t> ограничения и образовательные технологии</a:t>
                      </a:r>
                      <a:endParaRPr lang="ru-RU" b="1" dirty="0"/>
                    </a:p>
                  </a:txBody>
                  <a:tcPr/>
                </a:tc>
              </a:tr>
            </a:tbl>
          </a:graphicData>
        </a:graphic>
      </p:graphicFrame>
      <p:graphicFrame>
        <p:nvGraphicFramePr>
          <p:cNvPr id="18" name="Диаграмма 17"/>
          <p:cNvGraphicFramePr>
            <a:graphicFrameLocks/>
          </p:cNvGraphicFramePr>
          <p:nvPr>
            <p:extLst>
              <p:ext uri="{D42A27DB-BD31-4B8C-83A1-F6EECF244321}">
                <p14:modId xmlns:p14="http://schemas.microsoft.com/office/powerpoint/2010/main" val="1488742004"/>
              </p:ext>
            </p:extLst>
          </p:nvPr>
        </p:nvGraphicFramePr>
        <p:xfrm>
          <a:off x="4587625" y="2133600"/>
          <a:ext cx="4175375" cy="44637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0862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rPr>
              <a:t>Problems: 	Educational inequality – “weak schools”</a:t>
            </a:r>
            <a:endParaRPr lang="ru-RU" sz="3000" b="1" dirty="0" smtClean="0">
              <a:solidFill>
                <a:schemeClr val="bg1"/>
              </a:solidFill>
            </a:endParaRPr>
          </a:p>
        </p:txBody>
      </p:sp>
      <p:graphicFrame>
        <p:nvGraphicFramePr>
          <p:cNvPr id="16" name="Таблица 15"/>
          <p:cNvGraphicFramePr>
            <a:graphicFrameLocks noGrp="1"/>
          </p:cNvGraphicFramePr>
          <p:nvPr>
            <p:extLst>
              <p:ext uri="{D42A27DB-BD31-4B8C-83A1-F6EECF244321}">
                <p14:modId xmlns:p14="http://schemas.microsoft.com/office/powerpoint/2010/main" val="1645823369"/>
              </p:ext>
            </p:extLst>
          </p:nvPr>
        </p:nvGraphicFramePr>
        <p:xfrm>
          <a:off x="774700" y="1397000"/>
          <a:ext cx="8140700" cy="640080"/>
        </p:xfrm>
        <a:graphic>
          <a:graphicData uri="http://schemas.openxmlformats.org/drawingml/2006/table">
            <a:tbl>
              <a:tblPr firstRow="1" bandRow="1">
                <a:tableStyleId>{2D5ABB26-0587-4C30-8999-92F81FD0307C}</a:tableStyleId>
              </a:tblPr>
              <a:tblGrid>
                <a:gridCol w="4070350"/>
                <a:gridCol w="4070350"/>
              </a:tblGrid>
              <a:tr h="370840">
                <a:tc>
                  <a:txBody>
                    <a:bodyPr/>
                    <a:lstStyle/>
                    <a:p>
                      <a:r>
                        <a:rPr lang="ru-RU" b="1" dirty="0" smtClean="0"/>
                        <a:t>     </a:t>
                      </a:r>
                      <a:r>
                        <a:rPr lang="en-US" sz="1800" b="1" kern="1200" dirty="0" smtClean="0">
                          <a:solidFill>
                            <a:schemeClr val="tx1"/>
                          </a:solidFill>
                          <a:effectLst/>
                          <a:latin typeface="+mn-lt"/>
                          <a:ea typeface="+mn-ea"/>
                          <a:cs typeface="+mn-cs"/>
                        </a:rPr>
                        <a:t>Groups of students</a:t>
                      </a:r>
                      <a:endParaRPr lang="ru-RU" b="1" dirty="0"/>
                    </a:p>
                  </a:txBody>
                  <a:tcPr anchor="ctr"/>
                </a:tc>
                <a:tc>
                  <a:txBody>
                    <a:bodyPr/>
                    <a:lstStyle/>
                    <a:p>
                      <a:pPr algn="ctr"/>
                      <a:r>
                        <a:rPr lang="en-US" sz="1800" b="1" kern="1200" dirty="0" smtClean="0">
                          <a:solidFill>
                            <a:schemeClr val="tx1"/>
                          </a:solidFill>
                          <a:effectLst/>
                          <a:latin typeface="+mn-lt"/>
                          <a:ea typeface="+mn-ea"/>
                          <a:cs typeface="+mn-cs"/>
                        </a:rPr>
                        <a:t>Resource limitations and educational technologies</a:t>
                      </a:r>
                      <a:endParaRPr lang="ru-RU" b="1" dirty="0"/>
                    </a:p>
                  </a:txBody>
                  <a:tcPr/>
                </a:tc>
              </a:tr>
            </a:tbl>
          </a:graphicData>
        </a:graphic>
      </p:graphicFrame>
      <p:grpSp>
        <p:nvGrpSpPr>
          <p:cNvPr id="2" name="Группа 1"/>
          <p:cNvGrpSpPr/>
          <p:nvPr/>
        </p:nvGrpSpPr>
        <p:grpSpPr>
          <a:xfrm>
            <a:off x="0" y="2133600"/>
            <a:ext cx="8763000" cy="4463752"/>
            <a:chOff x="0" y="2133600"/>
            <a:chExt cx="8763000" cy="4463752"/>
          </a:xfrm>
        </p:grpSpPr>
        <p:graphicFrame>
          <p:nvGraphicFramePr>
            <p:cNvPr id="14" name="Диаграмма 13"/>
            <p:cNvGraphicFramePr>
              <a:graphicFrameLocks/>
            </p:cNvGraphicFramePr>
            <p:nvPr>
              <p:extLst>
                <p:ext uri="{D42A27DB-BD31-4B8C-83A1-F6EECF244321}">
                  <p14:modId xmlns:p14="http://schemas.microsoft.com/office/powerpoint/2010/main" val="1698674523"/>
                </p:ext>
              </p:extLst>
            </p:nvPr>
          </p:nvGraphicFramePr>
          <p:xfrm>
            <a:off x="0" y="2286000"/>
            <a:ext cx="4495800" cy="42393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Диаграмма 17"/>
            <p:cNvGraphicFramePr>
              <a:graphicFrameLocks/>
            </p:cNvGraphicFramePr>
            <p:nvPr>
              <p:extLst>
                <p:ext uri="{D42A27DB-BD31-4B8C-83A1-F6EECF244321}">
                  <p14:modId xmlns:p14="http://schemas.microsoft.com/office/powerpoint/2010/main" val="743393054"/>
                </p:ext>
              </p:extLst>
            </p:nvPr>
          </p:nvGraphicFramePr>
          <p:xfrm>
            <a:off x="4587625" y="2133600"/>
            <a:ext cx="4175375" cy="4463752"/>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3979921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extLst>
              <p:ext uri="{D42A27DB-BD31-4B8C-83A1-F6EECF244321}">
                <p14:modId xmlns:p14="http://schemas.microsoft.com/office/powerpoint/2010/main" val="2069390103"/>
              </p:ext>
            </p:extLst>
          </p:nvPr>
        </p:nvGraphicFramePr>
        <p:xfrm>
          <a:off x="179512" y="0"/>
          <a:ext cx="8712968" cy="6093295"/>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Группа 2"/>
          <p:cNvGrpSpPr/>
          <p:nvPr/>
        </p:nvGrpSpPr>
        <p:grpSpPr>
          <a:xfrm>
            <a:off x="1259632" y="5877272"/>
            <a:ext cx="6984776" cy="432048"/>
            <a:chOff x="1080120" y="6394757"/>
            <a:chExt cx="6984776" cy="432048"/>
          </a:xfrm>
        </p:grpSpPr>
        <p:sp>
          <p:nvSpPr>
            <p:cNvPr id="4" name="Прямоугольник 3"/>
            <p:cNvSpPr/>
            <p:nvPr/>
          </p:nvSpPr>
          <p:spPr>
            <a:xfrm>
              <a:off x="1080120" y="6394757"/>
              <a:ext cx="100811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smtClean="0">
                  <a:solidFill>
                    <a:schemeClr val="tx1"/>
                  </a:solidFill>
                  <a:latin typeface="Arial" pitchFamily="34" charset="0"/>
                  <a:cs typeface="Arial" pitchFamily="34" charset="0"/>
                </a:rPr>
                <a:t>Russia</a:t>
              </a:r>
              <a:endParaRPr lang="ru-RU" sz="1600" b="1" dirty="0">
                <a:solidFill>
                  <a:schemeClr val="tx1"/>
                </a:solidFill>
                <a:latin typeface="Arial" pitchFamily="34" charset="0"/>
                <a:cs typeface="Arial" pitchFamily="34" charset="0"/>
              </a:endParaRPr>
            </a:p>
          </p:txBody>
        </p:sp>
        <p:sp>
          <p:nvSpPr>
            <p:cNvPr id="5" name="Прямоугольник 4"/>
            <p:cNvSpPr/>
            <p:nvPr/>
          </p:nvSpPr>
          <p:spPr>
            <a:xfrm>
              <a:off x="2376264" y="6394757"/>
              <a:ext cx="93610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smtClean="0">
                  <a:solidFill>
                    <a:schemeClr val="tx1"/>
                  </a:solidFill>
                  <a:latin typeface="Arial" pitchFamily="34" charset="0"/>
                  <a:cs typeface="Arial" pitchFamily="34" charset="0"/>
                </a:rPr>
                <a:t>OECD</a:t>
              </a:r>
              <a:endParaRPr lang="ru-RU" sz="1600" b="1" dirty="0">
                <a:solidFill>
                  <a:schemeClr val="tx1"/>
                </a:solidFill>
                <a:latin typeface="Arial" pitchFamily="34" charset="0"/>
                <a:cs typeface="Arial" pitchFamily="34" charset="0"/>
              </a:endParaRPr>
            </a:p>
          </p:txBody>
        </p:sp>
        <p:sp>
          <p:nvSpPr>
            <p:cNvPr id="6" name="Прямоугольник 5"/>
            <p:cNvSpPr/>
            <p:nvPr/>
          </p:nvSpPr>
          <p:spPr>
            <a:xfrm>
              <a:off x="3600400" y="6408712"/>
              <a:ext cx="19442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a:solidFill>
                    <a:schemeClr val="tx1"/>
                  </a:solidFill>
                </a:rPr>
                <a:t>Linear (Russia)</a:t>
              </a:r>
              <a:endParaRPr lang="ru-RU" sz="1600" b="1" dirty="0">
                <a:solidFill>
                  <a:schemeClr val="tx1"/>
                </a:solidFill>
                <a:latin typeface="Arial" pitchFamily="34" charset="0"/>
                <a:cs typeface="Arial" pitchFamily="34" charset="0"/>
              </a:endParaRPr>
            </a:p>
          </p:txBody>
        </p:sp>
        <p:sp>
          <p:nvSpPr>
            <p:cNvPr id="7" name="Прямоугольник 6"/>
            <p:cNvSpPr/>
            <p:nvPr/>
          </p:nvSpPr>
          <p:spPr>
            <a:xfrm>
              <a:off x="6120680" y="6408712"/>
              <a:ext cx="19442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a:solidFill>
                    <a:schemeClr val="tx1"/>
                  </a:solidFill>
                </a:rPr>
                <a:t>Linear </a:t>
              </a:r>
              <a:r>
                <a:rPr lang="en-US" sz="1600" b="1" dirty="0" smtClean="0">
                  <a:solidFill>
                    <a:schemeClr val="tx1"/>
                  </a:solidFill>
                </a:rPr>
                <a:t>(OECD)</a:t>
              </a:r>
              <a:endParaRPr lang="ru-RU" sz="1600" b="1" dirty="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3910754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ятиугольник 9"/>
          <p:cNvSpPr/>
          <p:nvPr/>
        </p:nvSpPr>
        <p:spPr>
          <a:xfrm>
            <a:off x="0" y="404813"/>
            <a:ext cx="7610475" cy="936625"/>
          </a:xfrm>
          <a:prstGeom prst="homePlate">
            <a:avLst>
              <a:gd name="adj" fmla="val 51791"/>
            </a:avLst>
          </a:prstGeom>
          <a:solidFill>
            <a:schemeClr val="accent1">
              <a:lumMod val="75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Нашивка 12"/>
          <p:cNvSpPr/>
          <p:nvPr/>
        </p:nvSpPr>
        <p:spPr>
          <a:xfrm>
            <a:off x="7250113" y="404813"/>
            <a:ext cx="936625" cy="936625"/>
          </a:xfrm>
          <a:prstGeom prst="chevron">
            <a:avLst>
              <a:gd name="adj" fmla="val 52930"/>
            </a:avLst>
          </a:prstGeom>
          <a:solidFill>
            <a:schemeClr val="accent1">
              <a:lumMod val="60000"/>
              <a:lumOff val="4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рямоугольник 14"/>
          <p:cNvSpPr/>
          <p:nvPr/>
        </p:nvSpPr>
        <p:spPr>
          <a:xfrm>
            <a:off x="774700" y="549275"/>
            <a:ext cx="90488" cy="64770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7174" name="Рисунок 15"/>
          <p:cNvPicPr>
            <a:picLocks noChangeAspect="1"/>
          </p:cNvPicPr>
          <p:nvPr/>
        </p:nvPicPr>
        <p:blipFill>
          <a:blip r:embed="rId2" cstate="print"/>
          <a:srcRect/>
          <a:stretch>
            <a:fillRect/>
          </a:stretch>
        </p:blipFill>
        <p:spPr bwMode="auto">
          <a:xfrm>
            <a:off x="107950" y="593725"/>
            <a:ext cx="576263" cy="612775"/>
          </a:xfrm>
          <a:prstGeom prst="rect">
            <a:avLst/>
          </a:prstGeom>
          <a:noFill/>
          <a:ln w="9525">
            <a:noFill/>
            <a:miter lim="800000"/>
            <a:headEnd/>
            <a:tailEnd/>
          </a:ln>
        </p:spPr>
      </p:pic>
      <p:sp>
        <p:nvSpPr>
          <p:cNvPr id="12" name="Содержимое 2"/>
          <p:cNvSpPr txBox="1">
            <a:spLocks/>
          </p:cNvSpPr>
          <p:nvPr/>
        </p:nvSpPr>
        <p:spPr>
          <a:xfrm>
            <a:off x="251520" y="1484784"/>
            <a:ext cx="8229600" cy="5073427"/>
          </a:xfrm>
          <a:prstGeom prst="rect">
            <a:avLst/>
          </a:prstGeom>
        </p:spPr>
        <p:txBody>
          <a:bodyPr>
            <a:normAutofit/>
          </a:bodyPr>
          <a:lstStyle/>
          <a:p>
            <a:pPr marL="342900" lvl="0" indent="-342900">
              <a:spcBef>
                <a:spcPct val="20000"/>
              </a:spcBef>
              <a:buFont typeface="Arial" pitchFamily="34" charset="0"/>
              <a:buChar char="•"/>
            </a:pPr>
            <a:endParaRPr kumimoji="0" lang="ru-RU" sz="23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Заголовок 1"/>
          <p:cNvSpPr txBox="1">
            <a:spLocks/>
          </p:cNvSpPr>
          <p:nvPr/>
        </p:nvSpPr>
        <p:spPr>
          <a:xfrm>
            <a:off x="889675" y="404813"/>
            <a:ext cx="6349325" cy="936625"/>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3000" dirty="0" smtClean="0">
                <a:solidFill>
                  <a:schemeClr val="bg1"/>
                </a:solidFill>
              </a:rPr>
              <a:t>Проблемы: образовательное неравенство - учреждения повышенного уровня</a:t>
            </a:r>
            <a:endParaRPr lang="ru-RU" sz="3000" dirty="0">
              <a:solidFill>
                <a:schemeClr val="bg1"/>
              </a:solidFill>
            </a:endParaRPr>
          </a:p>
        </p:txBody>
      </p:sp>
      <p:pic>
        <p:nvPicPr>
          <p:cNvPr id="17" name="Объект 5"/>
          <p:cNvPicPr>
            <a:picLocks noChangeAspect="1"/>
          </p:cNvPicPr>
          <p:nvPr/>
        </p:nvPicPr>
        <p:blipFill>
          <a:blip r:embed="rId3" cstate="print">
            <a:extLst>
              <a:ext uri="{28A0092B-C50C-407E-A947-70E740481C1C}">
                <a14:useLocalDpi xmlns:a14="http://schemas.microsoft.com/office/drawing/2010/main" val="0"/>
              </a:ext>
            </a:extLst>
          </a:blip>
          <a:srcRect t="3207" r="8916"/>
          <a:stretch>
            <a:fillRect/>
          </a:stretch>
        </p:blipFill>
        <p:spPr>
          <a:xfrm>
            <a:off x="457200" y="1676401"/>
            <a:ext cx="7467600" cy="1981200"/>
          </a:xfrm>
          <a:prstGeom prst="rect">
            <a:avLst/>
          </a:prstGeom>
        </p:spPr>
      </p:pic>
      <p:sp>
        <p:nvSpPr>
          <p:cNvPr id="22" name="TextBox 21"/>
          <p:cNvSpPr txBox="1"/>
          <p:nvPr/>
        </p:nvSpPr>
        <p:spPr>
          <a:xfrm>
            <a:off x="8153400" y="2590800"/>
            <a:ext cx="762000" cy="677108"/>
          </a:xfrm>
          <a:prstGeom prst="rect">
            <a:avLst/>
          </a:prstGeom>
          <a:noFill/>
        </p:spPr>
        <p:txBody>
          <a:bodyPr wrap="square" rtlCol="0">
            <a:spAutoFit/>
          </a:bodyPr>
          <a:lstStyle/>
          <a:p>
            <a:r>
              <a:rPr lang="ru-RU" sz="1000" dirty="0" smtClean="0"/>
              <a:t>Гимназии</a:t>
            </a:r>
          </a:p>
          <a:p>
            <a:r>
              <a:rPr lang="ru-RU" sz="1000" dirty="0" smtClean="0"/>
              <a:t>Лицеи</a:t>
            </a:r>
          </a:p>
          <a:p>
            <a:endParaRPr lang="ru-RU" dirty="0"/>
          </a:p>
        </p:txBody>
      </p:sp>
      <p:sp>
        <p:nvSpPr>
          <p:cNvPr id="24" name="TextBox 23"/>
          <p:cNvSpPr txBox="1"/>
          <p:nvPr/>
        </p:nvSpPr>
        <p:spPr>
          <a:xfrm>
            <a:off x="5638800" y="3886200"/>
            <a:ext cx="2590800" cy="646331"/>
          </a:xfrm>
          <a:prstGeom prst="rect">
            <a:avLst/>
          </a:prstGeom>
          <a:noFill/>
        </p:spPr>
        <p:txBody>
          <a:bodyPr wrap="square" rtlCol="0">
            <a:spAutoFit/>
          </a:bodyPr>
          <a:lstStyle/>
          <a:p>
            <a:r>
              <a:rPr lang="ru-RU" dirty="0" smtClean="0">
                <a:latin typeface="+mj-lt"/>
                <a:cs typeface="Times New Roman" pitchFamily="18" charset="0"/>
              </a:rPr>
              <a:t>Результаты российских учащихся в </a:t>
            </a:r>
            <a:r>
              <a:rPr lang="en-US" dirty="0" smtClean="0">
                <a:latin typeface="+mj-lt"/>
                <a:cs typeface="Times New Roman" pitchFamily="18" charset="0"/>
              </a:rPr>
              <a:t>PISA</a:t>
            </a:r>
            <a:endParaRPr lang="ru-RU" dirty="0">
              <a:latin typeface="+mj-lt"/>
              <a:cs typeface="Times New Roman" pitchFamily="18" charset="0"/>
            </a:endParaRPr>
          </a:p>
        </p:txBody>
      </p:sp>
      <p:sp>
        <p:nvSpPr>
          <p:cNvPr id="25" name="TextBox 24"/>
          <p:cNvSpPr txBox="1"/>
          <p:nvPr/>
        </p:nvSpPr>
        <p:spPr>
          <a:xfrm>
            <a:off x="1143000" y="1600200"/>
            <a:ext cx="3581400" cy="923330"/>
          </a:xfrm>
          <a:prstGeom prst="rect">
            <a:avLst/>
          </a:prstGeom>
          <a:noFill/>
        </p:spPr>
        <p:txBody>
          <a:bodyPr wrap="square" rtlCol="0">
            <a:spAutoFit/>
          </a:bodyPr>
          <a:lstStyle/>
          <a:p>
            <a:r>
              <a:rPr lang="ru-RU" dirty="0" smtClean="0">
                <a:latin typeface="+mj-lt"/>
                <a:cs typeface="Times New Roman" pitchFamily="18" charset="0"/>
              </a:rPr>
              <a:t>Количество учреждений повышенного уровня  в России, по годам</a:t>
            </a:r>
          </a:p>
        </p:txBody>
      </p:sp>
      <p:pic>
        <p:nvPicPr>
          <p:cNvPr id="16" name="Рисунок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3733800"/>
            <a:ext cx="5229727" cy="2801350"/>
          </a:xfrm>
          <a:prstGeom prst="rect">
            <a:avLst/>
          </a:prstGeom>
        </p:spPr>
      </p:pic>
    </p:spTree>
    <p:extLst>
      <p:ext uri="{BB962C8B-B14F-4D97-AF65-F5344CB8AC3E}">
        <p14:creationId xmlns:p14="http://schemas.microsoft.com/office/powerpoint/2010/main" val="70862168"/>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788</TotalTime>
  <Words>2911</Words>
  <Application>Microsoft Office PowerPoint</Application>
  <PresentationFormat>Экран (4:3)</PresentationFormat>
  <Paragraphs>368</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Презентация PowerPoint</vt:lpstr>
      <vt:lpstr>В образовании нет катастрофы</vt:lpstr>
      <vt:lpstr>Тревожные симптомы проблем в образовании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Причины обостряющихся проблем:</vt:lpstr>
      <vt:lpstr>Causes of aggravating problems: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проблемы: </vt:lpstr>
      <vt:lpstr>Целями нового этапа развития образования должны стать: </vt:lpstr>
      <vt:lpstr>Презентация PowerPoint</vt:lpstr>
      <vt:lpstr>Новые ресурсы для развития</vt:lpstr>
      <vt:lpstr>Ключевые векторы изменений:</vt:lpstr>
      <vt:lpstr>Повышение доступности дошкольного образования:</vt:lpstr>
      <vt:lpstr>Raising availability of preschool education:</vt:lpstr>
      <vt:lpstr>Обеспечение успешности каждого ребенка:</vt:lpstr>
      <vt:lpstr>Ensuring each child’s successfulness:</vt:lpstr>
      <vt:lpstr>Обновление состава и компетенций педагогического корпуса:</vt:lpstr>
      <vt:lpstr>Renewing teaching staff and its competences:</vt:lpstr>
      <vt:lpstr>Модернизация педагогического образования</vt:lpstr>
      <vt:lpstr>Modernization of pedagogical education</vt:lpstr>
      <vt:lpstr>Обеспечение современного качества образовательных результатов: </vt:lpstr>
      <vt:lpstr>Ensuring modern quality of educational results</vt:lpstr>
      <vt:lpstr>Развитие сферы внешкольного образования и социализации:</vt:lpstr>
      <vt:lpstr>Developing the sphere of out-of-school education and socialization:</vt:lpstr>
      <vt:lpstr>Этапы модернизации:</vt:lpstr>
      <vt:lpstr>Modernization stages: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stepanova</cp:lastModifiedBy>
  <cp:revision>37</cp:revision>
  <dcterms:created xsi:type="dcterms:W3CDTF">2012-04-12T07:54:58Z</dcterms:created>
  <dcterms:modified xsi:type="dcterms:W3CDTF">2012-04-19T16:09:03Z</dcterms:modified>
</cp:coreProperties>
</file>