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4660"/>
  </p:normalViewPr>
  <p:slideViewPr>
    <p:cSldViewPr>
      <p:cViewPr varScale="1">
        <p:scale>
          <a:sx n="68" d="100"/>
          <a:sy n="68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FAC71D-7CC7-46A9-A796-901E76D5B6D5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A546FE-1D96-4EA6-90B1-4196293ABE15}">
      <dgm:prSet phldrT="[Текст]"/>
      <dgm:spPr/>
      <dgm:t>
        <a:bodyPr/>
        <a:lstStyle/>
        <a:p>
          <a:r>
            <a:rPr lang="en-US" dirty="0" smtClean="0"/>
            <a:t>support</a:t>
          </a:r>
          <a:endParaRPr lang="ru-RU" dirty="0"/>
        </a:p>
      </dgm:t>
    </dgm:pt>
    <dgm:pt modelId="{493DC644-B470-4669-8FCF-77F81D384957}" type="parTrans" cxnId="{1AB13E46-C3EC-4EC7-8190-C69D4E7DCD7E}">
      <dgm:prSet/>
      <dgm:spPr/>
      <dgm:t>
        <a:bodyPr/>
        <a:lstStyle/>
        <a:p>
          <a:endParaRPr lang="ru-RU"/>
        </a:p>
      </dgm:t>
    </dgm:pt>
    <dgm:pt modelId="{1BDA6338-3047-45A5-80B8-1D6BD1116F1C}" type="sibTrans" cxnId="{1AB13E46-C3EC-4EC7-8190-C69D4E7DCD7E}">
      <dgm:prSet/>
      <dgm:spPr/>
      <dgm:t>
        <a:bodyPr/>
        <a:lstStyle/>
        <a:p>
          <a:endParaRPr lang="ru-RU"/>
        </a:p>
      </dgm:t>
    </dgm:pt>
    <dgm:pt modelId="{591D42F8-54C7-4618-8716-C1C0FC211747}">
      <dgm:prSet phldrT="[Текст]"/>
      <dgm:spPr/>
      <dgm:t>
        <a:bodyPr/>
        <a:lstStyle/>
        <a:p>
          <a:r>
            <a:rPr lang="en-US" dirty="0" smtClean="0"/>
            <a:t>inclusion</a:t>
          </a:r>
          <a:endParaRPr lang="ru-RU" dirty="0"/>
        </a:p>
      </dgm:t>
    </dgm:pt>
    <dgm:pt modelId="{BCC6CF91-E79F-4819-9B44-F81B73A3308D}" type="parTrans" cxnId="{58F728C5-3E06-46C3-BD9B-980A9A837D7A}">
      <dgm:prSet/>
      <dgm:spPr/>
      <dgm:t>
        <a:bodyPr/>
        <a:lstStyle/>
        <a:p>
          <a:endParaRPr lang="ru-RU"/>
        </a:p>
      </dgm:t>
    </dgm:pt>
    <dgm:pt modelId="{389AEF33-936E-42AB-B26B-7A3861AE4FA0}" type="sibTrans" cxnId="{58F728C5-3E06-46C3-BD9B-980A9A837D7A}">
      <dgm:prSet/>
      <dgm:spPr/>
      <dgm:t>
        <a:bodyPr/>
        <a:lstStyle/>
        <a:p>
          <a:endParaRPr lang="ru-RU"/>
        </a:p>
      </dgm:t>
    </dgm:pt>
    <dgm:pt modelId="{692DA4BA-B79C-4563-A0F3-44675C0801F3}">
      <dgm:prSet phldrT="[Текст]"/>
      <dgm:spPr/>
      <dgm:t>
        <a:bodyPr/>
        <a:lstStyle/>
        <a:p>
          <a:r>
            <a:rPr lang="en-US" dirty="0" smtClean="0"/>
            <a:t>respect</a:t>
          </a:r>
          <a:endParaRPr lang="ru-RU" dirty="0"/>
        </a:p>
      </dgm:t>
    </dgm:pt>
    <dgm:pt modelId="{A900A755-C103-4A48-B855-35F1C9A48E5A}" type="parTrans" cxnId="{EA53DC9C-21C1-4A82-BC9B-C478AC8E72C3}">
      <dgm:prSet/>
      <dgm:spPr/>
      <dgm:t>
        <a:bodyPr/>
        <a:lstStyle/>
        <a:p>
          <a:endParaRPr lang="ru-RU"/>
        </a:p>
      </dgm:t>
    </dgm:pt>
    <dgm:pt modelId="{1C1301C0-3706-4F7E-8BC6-CACF4B7B4C4A}" type="sibTrans" cxnId="{EA53DC9C-21C1-4A82-BC9B-C478AC8E72C3}">
      <dgm:prSet/>
      <dgm:spPr/>
      <dgm:t>
        <a:bodyPr/>
        <a:lstStyle/>
        <a:p>
          <a:endParaRPr lang="ru-RU"/>
        </a:p>
      </dgm:t>
    </dgm:pt>
    <dgm:pt modelId="{2AF18DCF-5CEB-43A0-95D2-338187D69269}" type="pres">
      <dgm:prSet presAssocID="{7DFAC71D-7CC7-46A9-A796-901E76D5B6D5}" presName="Name0" presStyleCnt="0">
        <dgm:presLayoutVars>
          <dgm:dir/>
          <dgm:resizeHandles val="exact"/>
        </dgm:presLayoutVars>
      </dgm:prSet>
      <dgm:spPr/>
    </dgm:pt>
    <dgm:pt modelId="{230B5A4A-AD14-4EDE-9B17-8D8532440C04}" type="pres">
      <dgm:prSet presAssocID="{EAA546FE-1D96-4EA6-90B1-4196293ABE15}" presName="node" presStyleLbl="node1" presStyleIdx="0" presStyleCnt="3">
        <dgm:presLayoutVars>
          <dgm:bulletEnabled val="1"/>
        </dgm:presLayoutVars>
      </dgm:prSet>
      <dgm:spPr/>
    </dgm:pt>
    <dgm:pt modelId="{B5A92492-543D-471B-943B-585ED3F8152E}" type="pres">
      <dgm:prSet presAssocID="{1BDA6338-3047-45A5-80B8-1D6BD1116F1C}" presName="sibTrans" presStyleLbl="sibTrans2D1" presStyleIdx="0" presStyleCnt="3"/>
      <dgm:spPr/>
    </dgm:pt>
    <dgm:pt modelId="{5EC51A82-4585-4186-A932-41D4C1C2A4D6}" type="pres">
      <dgm:prSet presAssocID="{1BDA6338-3047-45A5-80B8-1D6BD1116F1C}" presName="connectorText" presStyleLbl="sibTrans2D1" presStyleIdx="0" presStyleCnt="3"/>
      <dgm:spPr/>
    </dgm:pt>
    <dgm:pt modelId="{B59A8AD7-B835-4AD5-9831-BBADE5F0335B}" type="pres">
      <dgm:prSet presAssocID="{591D42F8-54C7-4618-8716-C1C0FC211747}" presName="node" presStyleLbl="node1" presStyleIdx="1" presStyleCnt="3">
        <dgm:presLayoutVars>
          <dgm:bulletEnabled val="1"/>
        </dgm:presLayoutVars>
      </dgm:prSet>
      <dgm:spPr/>
    </dgm:pt>
    <dgm:pt modelId="{29DB31C1-4D8A-4B05-83A6-776A6DB8C1D5}" type="pres">
      <dgm:prSet presAssocID="{389AEF33-936E-42AB-B26B-7A3861AE4FA0}" presName="sibTrans" presStyleLbl="sibTrans2D1" presStyleIdx="1" presStyleCnt="3"/>
      <dgm:spPr/>
    </dgm:pt>
    <dgm:pt modelId="{3E2F3E3D-9D01-45C0-8147-A272EE73F47B}" type="pres">
      <dgm:prSet presAssocID="{389AEF33-936E-42AB-B26B-7A3861AE4FA0}" presName="connectorText" presStyleLbl="sibTrans2D1" presStyleIdx="1" presStyleCnt="3"/>
      <dgm:spPr/>
    </dgm:pt>
    <dgm:pt modelId="{1C9B5B6A-0409-4336-BE33-7F1A1E898BFF}" type="pres">
      <dgm:prSet presAssocID="{692DA4BA-B79C-4563-A0F3-44675C0801F3}" presName="node" presStyleLbl="node1" presStyleIdx="2" presStyleCnt="3">
        <dgm:presLayoutVars>
          <dgm:bulletEnabled val="1"/>
        </dgm:presLayoutVars>
      </dgm:prSet>
      <dgm:spPr/>
    </dgm:pt>
    <dgm:pt modelId="{121CD5E5-90B2-471E-BDDF-125D5EDF683A}" type="pres">
      <dgm:prSet presAssocID="{1C1301C0-3706-4F7E-8BC6-CACF4B7B4C4A}" presName="sibTrans" presStyleLbl="sibTrans2D1" presStyleIdx="2" presStyleCnt="3"/>
      <dgm:spPr/>
    </dgm:pt>
    <dgm:pt modelId="{B3E718B8-06FD-4399-ACE1-C34E67AC51E9}" type="pres">
      <dgm:prSet presAssocID="{1C1301C0-3706-4F7E-8BC6-CACF4B7B4C4A}" presName="connectorText" presStyleLbl="sibTrans2D1" presStyleIdx="2" presStyleCnt="3"/>
      <dgm:spPr/>
    </dgm:pt>
  </dgm:ptLst>
  <dgm:cxnLst>
    <dgm:cxn modelId="{059D9D1C-1241-4CB0-ACB6-232F5DBCF49F}" type="presOf" srcId="{1C1301C0-3706-4F7E-8BC6-CACF4B7B4C4A}" destId="{B3E718B8-06FD-4399-ACE1-C34E67AC51E9}" srcOrd="1" destOrd="0" presId="urn:microsoft.com/office/officeart/2005/8/layout/cycle7"/>
    <dgm:cxn modelId="{691E527E-7B13-4240-8E52-51C965FA0375}" type="presOf" srcId="{389AEF33-936E-42AB-B26B-7A3861AE4FA0}" destId="{3E2F3E3D-9D01-45C0-8147-A272EE73F47B}" srcOrd="1" destOrd="0" presId="urn:microsoft.com/office/officeart/2005/8/layout/cycle7"/>
    <dgm:cxn modelId="{028D6805-EAFE-409E-B108-8D71E19357FD}" type="presOf" srcId="{EAA546FE-1D96-4EA6-90B1-4196293ABE15}" destId="{230B5A4A-AD14-4EDE-9B17-8D8532440C04}" srcOrd="0" destOrd="0" presId="urn:microsoft.com/office/officeart/2005/8/layout/cycle7"/>
    <dgm:cxn modelId="{96D4F632-0F02-4118-A616-69807233F79E}" type="presOf" srcId="{692DA4BA-B79C-4563-A0F3-44675C0801F3}" destId="{1C9B5B6A-0409-4336-BE33-7F1A1E898BFF}" srcOrd="0" destOrd="0" presId="urn:microsoft.com/office/officeart/2005/8/layout/cycle7"/>
    <dgm:cxn modelId="{3F916B58-ECD8-4F74-90F0-3398AF8C743A}" type="presOf" srcId="{1C1301C0-3706-4F7E-8BC6-CACF4B7B4C4A}" destId="{121CD5E5-90B2-471E-BDDF-125D5EDF683A}" srcOrd="0" destOrd="0" presId="urn:microsoft.com/office/officeart/2005/8/layout/cycle7"/>
    <dgm:cxn modelId="{72AA8E99-D4D2-41F0-A7B2-B9104B081854}" type="presOf" srcId="{1BDA6338-3047-45A5-80B8-1D6BD1116F1C}" destId="{5EC51A82-4585-4186-A932-41D4C1C2A4D6}" srcOrd="1" destOrd="0" presId="urn:microsoft.com/office/officeart/2005/8/layout/cycle7"/>
    <dgm:cxn modelId="{1D5C8321-9955-4CF4-8E19-CF980980DF51}" type="presOf" srcId="{591D42F8-54C7-4618-8716-C1C0FC211747}" destId="{B59A8AD7-B835-4AD5-9831-BBADE5F0335B}" srcOrd="0" destOrd="0" presId="urn:microsoft.com/office/officeart/2005/8/layout/cycle7"/>
    <dgm:cxn modelId="{EA53DC9C-21C1-4A82-BC9B-C478AC8E72C3}" srcId="{7DFAC71D-7CC7-46A9-A796-901E76D5B6D5}" destId="{692DA4BA-B79C-4563-A0F3-44675C0801F3}" srcOrd="2" destOrd="0" parTransId="{A900A755-C103-4A48-B855-35F1C9A48E5A}" sibTransId="{1C1301C0-3706-4F7E-8BC6-CACF4B7B4C4A}"/>
    <dgm:cxn modelId="{0C927A51-637D-4689-85FE-571D817074E9}" type="presOf" srcId="{7DFAC71D-7CC7-46A9-A796-901E76D5B6D5}" destId="{2AF18DCF-5CEB-43A0-95D2-338187D69269}" srcOrd="0" destOrd="0" presId="urn:microsoft.com/office/officeart/2005/8/layout/cycle7"/>
    <dgm:cxn modelId="{675F2E3B-59A6-452C-94B5-4177119EB8B3}" type="presOf" srcId="{389AEF33-936E-42AB-B26B-7A3861AE4FA0}" destId="{29DB31C1-4D8A-4B05-83A6-776A6DB8C1D5}" srcOrd="0" destOrd="0" presId="urn:microsoft.com/office/officeart/2005/8/layout/cycle7"/>
    <dgm:cxn modelId="{E7955E2D-80A9-4F41-9218-75B6805AEA3C}" type="presOf" srcId="{1BDA6338-3047-45A5-80B8-1D6BD1116F1C}" destId="{B5A92492-543D-471B-943B-585ED3F8152E}" srcOrd="0" destOrd="0" presId="urn:microsoft.com/office/officeart/2005/8/layout/cycle7"/>
    <dgm:cxn modelId="{58F728C5-3E06-46C3-BD9B-980A9A837D7A}" srcId="{7DFAC71D-7CC7-46A9-A796-901E76D5B6D5}" destId="{591D42F8-54C7-4618-8716-C1C0FC211747}" srcOrd="1" destOrd="0" parTransId="{BCC6CF91-E79F-4819-9B44-F81B73A3308D}" sibTransId="{389AEF33-936E-42AB-B26B-7A3861AE4FA0}"/>
    <dgm:cxn modelId="{1AB13E46-C3EC-4EC7-8190-C69D4E7DCD7E}" srcId="{7DFAC71D-7CC7-46A9-A796-901E76D5B6D5}" destId="{EAA546FE-1D96-4EA6-90B1-4196293ABE15}" srcOrd="0" destOrd="0" parTransId="{493DC644-B470-4669-8FCF-77F81D384957}" sibTransId="{1BDA6338-3047-45A5-80B8-1D6BD1116F1C}"/>
    <dgm:cxn modelId="{EC934099-2A11-4E1A-B667-3B7313A7A23A}" type="presParOf" srcId="{2AF18DCF-5CEB-43A0-95D2-338187D69269}" destId="{230B5A4A-AD14-4EDE-9B17-8D8532440C04}" srcOrd="0" destOrd="0" presId="urn:microsoft.com/office/officeart/2005/8/layout/cycle7"/>
    <dgm:cxn modelId="{6529F3C3-5897-4D84-905E-E0500CF6CEE5}" type="presParOf" srcId="{2AF18DCF-5CEB-43A0-95D2-338187D69269}" destId="{B5A92492-543D-471B-943B-585ED3F8152E}" srcOrd="1" destOrd="0" presId="urn:microsoft.com/office/officeart/2005/8/layout/cycle7"/>
    <dgm:cxn modelId="{832081F9-D1E0-4549-86A1-C11132FC5950}" type="presParOf" srcId="{B5A92492-543D-471B-943B-585ED3F8152E}" destId="{5EC51A82-4585-4186-A932-41D4C1C2A4D6}" srcOrd="0" destOrd="0" presId="urn:microsoft.com/office/officeart/2005/8/layout/cycle7"/>
    <dgm:cxn modelId="{0F03F0ED-F9F9-4441-B84D-3289B3C63099}" type="presParOf" srcId="{2AF18DCF-5CEB-43A0-95D2-338187D69269}" destId="{B59A8AD7-B835-4AD5-9831-BBADE5F0335B}" srcOrd="2" destOrd="0" presId="urn:microsoft.com/office/officeart/2005/8/layout/cycle7"/>
    <dgm:cxn modelId="{FA978055-BA42-4C55-96BF-3066CC9C9089}" type="presParOf" srcId="{2AF18DCF-5CEB-43A0-95D2-338187D69269}" destId="{29DB31C1-4D8A-4B05-83A6-776A6DB8C1D5}" srcOrd="3" destOrd="0" presId="urn:microsoft.com/office/officeart/2005/8/layout/cycle7"/>
    <dgm:cxn modelId="{90680034-7A8B-4A74-BBAE-4F743E8FFB4E}" type="presParOf" srcId="{29DB31C1-4D8A-4B05-83A6-776A6DB8C1D5}" destId="{3E2F3E3D-9D01-45C0-8147-A272EE73F47B}" srcOrd="0" destOrd="0" presId="urn:microsoft.com/office/officeart/2005/8/layout/cycle7"/>
    <dgm:cxn modelId="{B0C24546-F314-4790-BB91-4F68B11D2530}" type="presParOf" srcId="{2AF18DCF-5CEB-43A0-95D2-338187D69269}" destId="{1C9B5B6A-0409-4336-BE33-7F1A1E898BFF}" srcOrd="4" destOrd="0" presId="urn:microsoft.com/office/officeart/2005/8/layout/cycle7"/>
    <dgm:cxn modelId="{CE465EBF-8B1F-4490-B148-C760B6883D5D}" type="presParOf" srcId="{2AF18DCF-5CEB-43A0-95D2-338187D69269}" destId="{121CD5E5-90B2-471E-BDDF-125D5EDF683A}" srcOrd="5" destOrd="0" presId="urn:microsoft.com/office/officeart/2005/8/layout/cycle7"/>
    <dgm:cxn modelId="{29A1BE10-FF41-4B01-AEBC-E31A9AA784DF}" type="presParOf" srcId="{121CD5E5-90B2-471E-BDDF-125D5EDF683A}" destId="{B3E718B8-06FD-4399-ACE1-C34E67AC51E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ABA7F7-75A3-45BC-B95A-04019032DF2A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498F36-DE90-46DF-BEF4-8B3B4FF28C84}">
      <dgm:prSet phldrT="[Текст]"/>
      <dgm:spPr/>
      <dgm:t>
        <a:bodyPr/>
        <a:lstStyle/>
        <a:p>
          <a:r>
            <a:rPr lang="ru-RU" dirty="0" smtClean="0"/>
            <a:t>поддержка</a:t>
          </a:r>
          <a:endParaRPr lang="ru-RU" dirty="0"/>
        </a:p>
      </dgm:t>
    </dgm:pt>
    <dgm:pt modelId="{035C8B61-7443-4233-AB8B-6A1D048B0FF6}" type="parTrans" cxnId="{649BCD1A-B819-4182-AD2B-89B6B0D0FFD1}">
      <dgm:prSet/>
      <dgm:spPr/>
      <dgm:t>
        <a:bodyPr/>
        <a:lstStyle/>
        <a:p>
          <a:endParaRPr lang="ru-RU"/>
        </a:p>
      </dgm:t>
    </dgm:pt>
    <dgm:pt modelId="{4980EC0E-79CA-4A62-B326-E8C41F2788E2}" type="sibTrans" cxnId="{649BCD1A-B819-4182-AD2B-89B6B0D0FFD1}">
      <dgm:prSet/>
      <dgm:spPr/>
      <dgm:t>
        <a:bodyPr/>
        <a:lstStyle/>
        <a:p>
          <a:endParaRPr lang="ru-RU"/>
        </a:p>
      </dgm:t>
    </dgm:pt>
    <dgm:pt modelId="{37A651EB-2BC3-40AC-AC67-3348F3B930C7}">
      <dgm:prSet phldrT="[Текст]"/>
      <dgm:spPr/>
      <dgm:t>
        <a:bodyPr/>
        <a:lstStyle/>
        <a:p>
          <a:r>
            <a:rPr lang="ru-RU" dirty="0" smtClean="0"/>
            <a:t>инклюзия</a:t>
          </a:r>
          <a:endParaRPr lang="ru-RU" dirty="0"/>
        </a:p>
      </dgm:t>
    </dgm:pt>
    <dgm:pt modelId="{CB360C73-4419-4169-B043-E5B88AB84421}" type="parTrans" cxnId="{B63D7E7D-E100-44E3-AB4B-EFF80846B4BD}">
      <dgm:prSet/>
      <dgm:spPr/>
      <dgm:t>
        <a:bodyPr/>
        <a:lstStyle/>
        <a:p>
          <a:endParaRPr lang="ru-RU"/>
        </a:p>
      </dgm:t>
    </dgm:pt>
    <dgm:pt modelId="{7BDBE7E9-F06C-45EB-918F-CD1159BA8BD5}" type="sibTrans" cxnId="{B63D7E7D-E100-44E3-AB4B-EFF80846B4BD}">
      <dgm:prSet/>
      <dgm:spPr/>
      <dgm:t>
        <a:bodyPr/>
        <a:lstStyle/>
        <a:p>
          <a:endParaRPr lang="ru-RU"/>
        </a:p>
      </dgm:t>
    </dgm:pt>
    <dgm:pt modelId="{B6F40741-0654-46A0-9DDD-79AD3FBB5953}">
      <dgm:prSet phldrT="[Текст]"/>
      <dgm:spPr/>
      <dgm:t>
        <a:bodyPr/>
        <a:lstStyle/>
        <a:p>
          <a:r>
            <a:rPr lang="ru-RU" dirty="0" smtClean="0"/>
            <a:t>уважение</a:t>
          </a:r>
          <a:endParaRPr lang="ru-RU" dirty="0"/>
        </a:p>
      </dgm:t>
    </dgm:pt>
    <dgm:pt modelId="{2B605123-38E8-4264-8B01-9F16A3D516AB}" type="parTrans" cxnId="{0467BC4E-1A68-4B21-BEFD-E02FE8738118}">
      <dgm:prSet/>
      <dgm:spPr/>
      <dgm:t>
        <a:bodyPr/>
        <a:lstStyle/>
        <a:p>
          <a:endParaRPr lang="ru-RU"/>
        </a:p>
      </dgm:t>
    </dgm:pt>
    <dgm:pt modelId="{1B18BCAA-45E9-41E6-8467-8E320C35CE58}" type="sibTrans" cxnId="{0467BC4E-1A68-4B21-BEFD-E02FE8738118}">
      <dgm:prSet/>
      <dgm:spPr/>
      <dgm:t>
        <a:bodyPr/>
        <a:lstStyle/>
        <a:p>
          <a:endParaRPr lang="ru-RU"/>
        </a:p>
      </dgm:t>
    </dgm:pt>
    <dgm:pt modelId="{7B7D2C20-353B-40EA-AE0E-38698D05CE77}" type="pres">
      <dgm:prSet presAssocID="{B1ABA7F7-75A3-45BC-B95A-04019032DF2A}" presName="Name0" presStyleCnt="0">
        <dgm:presLayoutVars>
          <dgm:dir/>
          <dgm:resizeHandles val="exact"/>
        </dgm:presLayoutVars>
      </dgm:prSet>
      <dgm:spPr/>
    </dgm:pt>
    <dgm:pt modelId="{43C5BB74-D0C6-4085-AB65-A2A11C999597}" type="pres">
      <dgm:prSet presAssocID="{AD498F36-DE90-46DF-BEF4-8B3B4FF28C84}" presName="node" presStyleLbl="node1" presStyleIdx="0" presStyleCnt="3">
        <dgm:presLayoutVars>
          <dgm:bulletEnabled val="1"/>
        </dgm:presLayoutVars>
      </dgm:prSet>
      <dgm:spPr/>
    </dgm:pt>
    <dgm:pt modelId="{96D19070-A6AF-4E4B-AA4D-574F83F19524}" type="pres">
      <dgm:prSet presAssocID="{4980EC0E-79CA-4A62-B326-E8C41F2788E2}" presName="sibTrans" presStyleLbl="sibTrans2D1" presStyleIdx="0" presStyleCnt="3"/>
      <dgm:spPr/>
    </dgm:pt>
    <dgm:pt modelId="{C9D3247C-4C64-43E5-960E-71519F8C2CFA}" type="pres">
      <dgm:prSet presAssocID="{4980EC0E-79CA-4A62-B326-E8C41F2788E2}" presName="connectorText" presStyleLbl="sibTrans2D1" presStyleIdx="0" presStyleCnt="3"/>
      <dgm:spPr/>
    </dgm:pt>
    <dgm:pt modelId="{E45E5D06-101D-402D-B09D-10CD1FA093C0}" type="pres">
      <dgm:prSet presAssocID="{37A651EB-2BC3-40AC-AC67-3348F3B930C7}" presName="node" presStyleLbl="node1" presStyleIdx="1" presStyleCnt="3">
        <dgm:presLayoutVars>
          <dgm:bulletEnabled val="1"/>
        </dgm:presLayoutVars>
      </dgm:prSet>
      <dgm:spPr/>
    </dgm:pt>
    <dgm:pt modelId="{ECB2F18B-0A38-433D-8156-3005F12F6FF6}" type="pres">
      <dgm:prSet presAssocID="{7BDBE7E9-F06C-45EB-918F-CD1159BA8BD5}" presName="sibTrans" presStyleLbl="sibTrans2D1" presStyleIdx="1" presStyleCnt="3"/>
      <dgm:spPr/>
    </dgm:pt>
    <dgm:pt modelId="{98CCE6FE-86D7-499B-A4C1-F1E542A03B1F}" type="pres">
      <dgm:prSet presAssocID="{7BDBE7E9-F06C-45EB-918F-CD1159BA8BD5}" presName="connectorText" presStyleLbl="sibTrans2D1" presStyleIdx="1" presStyleCnt="3"/>
      <dgm:spPr/>
    </dgm:pt>
    <dgm:pt modelId="{62AC0D20-31CB-4C80-A92A-CF3863A7D8AD}" type="pres">
      <dgm:prSet presAssocID="{B6F40741-0654-46A0-9DDD-79AD3FBB5953}" presName="node" presStyleLbl="node1" presStyleIdx="2" presStyleCnt="3">
        <dgm:presLayoutVars>
          <dgm:bulletEnabled val="1"/>
        </dgm:presLayoutVars>
      </dgm:prSet>
      <dgm:spPr/>
    </dgm:pt>
    <dgm:pt modelId="{BA622153-4623-4BFA-95B0-0BC4CCAF4E58}" type="pres">
      <dgm:prSet presAssocID="{1B18BCAA-45E9-41E6-8467-8E320C35CE58}" presName="sibTrans" presStyleLbl="sibTrans2D1" presStyleIdx="2" presStyleCnt="3"/>
      <dgm:spPr/>
    </dgm:pt>
    <dgm:pt modelId="{AB5DC7D5-2A07-4331-A80C-D4D9B4B8D51D}" type="pres">
      <dgm:prSet presAssocID="{1B18BCAA-45E9-41E6-8467-8E320C35CE58}" presName="connectorText" presStyleLbl="sibTrans2D1" presStyleIdx="2" presStyleCnt="3"/>
      <dgm:spPr/>
    </dgm:pt>
  </dgm:ptLst>
  <dgm:cxnLst>
    <dgm:cxn modelId="{2BD8D0B6-499E-4BF9-87B1-839888B4EC88}" type="presOf" srcId="{1B18BCAA-45E9-41E6-8467-8E320C35CE58}" destId="{BA622153-4623-4BFA-95B0-0BC4CCAF4E58}" srcOrd="0" destOrd="0" presId="urn:microsoft.com/office/officeart/2005/8/layout/cycle7"/>
    <dgm:cxn modelId="{FA8DA8F2-853E-42D2-91DD-1F6E7089CC9D}" type="presOf" srcId="{B6F40741-0654-46A0-9DDD-79AD3FBB5953}" destId="{62AC0D20-31CB-4C80-A92A-CF3863A7D8AD}" srcOrd="0" destOrd="0" presId="urn:microsoft.com/office/officeart/2005/8/layout/cycle7"/>
    <dgm:cxn modelId="{53CDCCFC-72D1-486F-A5DF-7B9084A169E1}" type="presOf" srcId="{7BDBE7E9-F06C-45EB-918F-CD1159BA8BD5}" destId="{ECB2F18B-0A38-433D-8156-3005F12F6FF6}" srcOrd="0" destOrd="0" presId="urn:microsoft.com/office/officeart/2005/8/layout/cycle7"/>
    <dgm:cxn modelId="{838E0E02-6DDA-4BD7-B18D-E48A62BBDFAD}" type="presOf" srcId="{B1ABA7F7-75A3-45BC-B95A-04019032DF2A}" destId="{7B7D2C20-353B-40EA-AE0E-38698D05CE77}" srcOrd="0" destOrd="0" presId="urn:microsoft.com/office/officeart/2005/8/layout/cycle7"/>
    <dgm:cxn modelId="{E67543B2-A36D-48E4-8E50-B104229EC2CE}" type="presOf" srcId="{7BDBE7E9-F06C-45EB-918F-CD1159BA8BD5}" destId="{98CCE6FE-86D7-499B-A4C1-F1E542A03B1F}" srcOrd="1" destOrd="0" presId="urn:microsoft.com/office/officeart/2005/8/layout/cycle7"/>
    <dgm:cxn modelId="{A684F3FE-678B-446B-BBCB-DD629243C7ED}" type="presOf" srcId="{AD498F36-DE90-46DF-BEF4-8B3B4FF28C84}" destId="{43C5BB74-D0C6-4085-AB65-A2A11C999597}" srcOrd="0" destOrd="0" presId="urn:microsoft.com/office/officeart/2005/8/layout/cycle7"/>
    <dgm:cxn modelId="{AE0E875C-A011-4989-9F4A-6F3D68F706E9}" type="presOf" srcId="{4980EC0E-79CA-4A62-B326-E8C41F2788E2}" destId="{C9D3247C-4C64-43E5-960E-71519F8C2CFA}" srcOrd="1" destOrd="0" presId="urn:microsoft.com/office/officeart/2005/8/layout/cycle7"/>
    <dgm:cxn modelId="{B63D7E7D-E100-44E3-AB4B-EFF80846B4BD}" srcId="{B1ABA7F7-75A3-45BC-B95A-04019032DF2A}" destId="{37A651EB-2BC3-40AC-AC67-3348F3B930C7}" srcOrd="1" destOrd="0" parTransId="{CB360C73-4419-4169-B043-E5B88AB84421}" sibTransId="{7BDBE7E9-F06C-45EB-918F-CD1159BA8BD5}"/>
    <dgm:cxn modelId="{1168847F-BA5C-4BB3-88C6-A4DBB6201BCE}" type="presOf" srcId="{1B18BCAA-45E9-41E6-8467-8E320C35CE58}" destId="{AB5DC7D5-2A07-4331-A80C-D4D9B4B8D51D}" srcOrd="1" destOrd="0" presId="urn:microsoft.com/office/officeart/2005/8/layout/cycle7"/>
    <dgm:cxn modelId="{6E40C2EC-672D-48FB-B8A5-2D99125BEF44}" type="presOf" srcId="{4980EC0E-79CA-4A62-B326-E8C41F2788E2}" destId="{96D19070-A6AF-4E4B-AA4D-574F83F19524}" srcOrd="0" destOrd="0" presId="urn:microsoft.com/office/officeart/2005/8/layout/cycle7"/>
    <dgm:cxn modelId="{60920F5C-1A88-41C3-86C4-3E18D798E9B9}" type="presOf" srcId="{37A651EB-2BC3-40AC-AC67-3348F3B930C7}" destId="{E45E5D06-101D-402D-B09D-10CD1FA093C0}" srcOrd="0" destOrd="0" presId="urn:microsoft.com/office/officeart/2005/8/layout/cycle7"/>
    <dgm:cxn modelId="{649BCD1A-B819-4182-AD2B-89B6B0D0FFD1}" srcId="{B1ABA7F7-75A3-45BC-B95A-04019032DF2A}" destId="{AD498F36-DE90-46DF-BEF4-8B3B4FF28C84}" srcOrd="0" destOrd="0" parTransId="{035C8B61-7443-4233-AB8B-6A1D048B0FF6}" sibTransId="{4980EC0E-79CA-4A62-B326-E8C41F2788E2}"/>
    <dgm:cxn modelId="{0467BC4E-1A68-4B21-BEFD-E02FE8738118}" srcId="{B1ABA7F7-75A3-45BC-B95A-04019032DF2A}" destId="{B6F40741-0654-46A0-9DDD-79AD3FBB5953}" srcOrd="2" destOrd="0" parTransId="{2B605123-38E8-4264-8B01-9F16A3D516AB}" sibTransId="{1B18BCAA-45E9-41E6-8467-8E320C35CE58}"/>
    <dgm:cxn modelId="{8C2CD539-690A-4FF8-93A9-16D396C4C36A}" type="presParOf" srcId="{7B7D2C20-353B-40EA-AE0E-38698D05CE77}" destId="{43C5BB74-D0C6-4085-AB65-A2A11C999597}" srcOrd="0" destOrd="0" presId="urn:microsoft.com/office/officeart/2005/8/layout/cycle7"/>
    <dgm:cxn modelId="{C2C3D189-6F0E-4289-8DAB-56BF559D9CBA}" type="presParOf" srcId="{7B7D2C20-353B-40EA-AE0E-38698D05CE77}" destId="{96D19070-A6AF-4E4B-AA4D-574F83F19524}" srcOrd="1" destOrd="0" presId="urn:microsoft.com/office/officeart/2005/8/layout/cycle7"/>
    <dgm:cxn modelId="{EA86C883-5437-4834-A616-0483EFB07B3D}" type="presParOf" srcId="{96D19070-A6AF-4E4B-AA4D-574F83F19524}" destId="{C9D3247C-4C64-43E5-960E-71519F8C2CFA}" srcOrd="0" destOrd="0" presId="urn:microsoft.com/office/officeart/2005/8/layout/cycle7"/>
    <dgm:cxn modelId="{830D57E5-5B0B-403D-A3E1-58066A229EDB}" type="presParOf" srcId="{7B7D2C20-353B-40EA-AE0E-38698D05CE77}" destId="{E45E5D06-101D-402D-B09D-10CD1FA093C0}" srcOrd="2" destOrd="0" presId="urn:microsoft.com/office/officeart/2005/8/layout/cycle7"/>
    <dgm:cxn modelId="{A3A985D4-4C6F-44AA-B760-B03C9B226660}" type="presParOf" srcId="{7B7D2C20-353B-40EA-AE0E-38698D05CE77}" destId="{ECB2F18B-0A38-433D-8156-3005F12F6FF6}" srcOrd="3" destOrd="0" presId="urn:microsoft.com/office/officeart/2005/8/layout/cycle7"/>
    <dgm:cxn modelId="{F724821F-45E3-4A3E-B13B-DB8B48F2F22D}" type="presParOf" srcId="{ECB2F18B-0A38-433D-8156-3005F12F6FF6}" destId="{98CCE6FE-86D7-499B-A4C1-F1E542A03B1F}" srcOrd="0" destOrd="0" presId="urn:microsoft.com/office/officeart/2005/8/layout/cycle7"/>
    <dgm:cxn modelId="{5542049A-163E-46D0-AF19-306CE44AD39B}" type="presParOf" srcId="{7B7D2C20-353B-40EA-AE0E-38698D05CE77}" destId="{62AC0D20-31CB-4C80-A92A-CF3863A7D8AD}" srcOrd="4" destOrd="0" presId="urn:microsoft.com/office/officeart/2005/8/layout/cycle7"/>
    <dgm:cxn modelId="{800233E6-6ED9-4054-8D62-1AC93CE738A2}" type="presParOf" srcId="{7B7D2C20-353B-40EA-AE0E-38698D05CE77}" destId="{BA622153-4623-4BFA-95B0-0BC4CCAF4E58}" srcOrd="5" destOrd="0" presId="urn:microsoft.com/office/officeart/2005/8/layout/cycle7"/>
    <dgm:cxn modelId="{94420DC8-9F08-4CCC-AD2E-463C86A1D6AE}" type="presParOf" srcId="{BA622153-4623-4BFA-95B0-0BC4CCAF4E58}" destId="{AB5DC7D5-2A07-4331-A80C-D4D9B4B8D51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0B5A4A-AD14-4EDE-9B17-8D8532440C04}">
      <dsp:nvSpPr>
        <dsp:cNvPr id="0" name=""/>
        <dsp:cNvSpPr/>
      </dsp:nvSpPr>
      <dsp:spPr>
        <a:xfrm>
          <a:off x="1168111" y="921949"/>
          <a:ext cx="1413451" cy="706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support</a:t>
          </a:r>
          <a:endParaRPr lang="ru-RU" sz="2800" kern="1200" dirty="0"/>
        </a:p>
      </dsp:txBody>
      <dsp:txXfrm>
        <a:off x="1168111" y="921949"/>
        <a:ext cx="1413451" cy="706725"/>
      </dsp:txXfrm>
    </dsp:sp>
    <dsp:sp modelId="{B5A92492-543D-471B-943B-585ED3F8152E}">
      <dsp:nvSpPr>
        <dsp:cNvPr id="0" name=""/>
        <dsp:cNvSpPr/>
      </dsp:nvSpPr>
      <dsp:spPr>
        <a:xfrm rot="3600000">
          <a:off x="2090105" y="2162322"/>
          <a:ext cx="736504" cy="2473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3600000">
        <a:off x="2090105" y="2162322"/>
        <a:ext cx="736504" cy="247354"/>
      </dsp:txXfrm>
    </dsp:sp>
    <dsp:sp modelId="{B59A8AD7-B835-4AD5-9831-BBADE5F0335B}">
      <dsp:nvSpPr>
        <dsp:cNvPr id="0" name=""/>
        <dsp:cNvSpPr/>
      </dsp:nvSpPr>
      <dsp:spPr>
        <a:xfrm>
          <a:off x="2335152" y="2943324"/>
          <a:ext cx="1413451" cy="706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inclusion</a:t>
          </a:r>
          <a:endParaRPr lang="ru-RU" sz="2800" kern="1200" dirty="0"/>
        </a:p>
      </dsp:txBody>
      <dsp:txXfrm>
        <a:off x="2335152" y="2943324"/>
        <a:ext cx="1413451" cy="706725"/>
      </dsp:txXfrm>
    </dsp:sp>
    <dsp:sp modelId="{29DB31C1-4D8A-4B05-83A6-776A6DB8C1D5}">
      <dsp:nvSpPr>
        <dsp:cNvPr id="0" name=""/>
        <dsp:cNvSpPr/>
      </dsp:nvSpPr>
      <dsp:spPr>
        <a:xfrm rot="10800000">
          <a:off x="1506585" y="3173010"/>
          <a:ext cx="736504" cy="2473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1506585" y="3173010"/>
        <a:ext cx="736504" cy="247354"/>
      </dsp:txXfrm>
    </dsp:sp>
    <dsp:sp modelId="{1C9B5B6A-0409-4336-BE33-7F1A1E898BFF}">
      <dsp:nvSpPr>
        <dsp:cNvPr id="0" name=""/>
        <dsp:cNvSpPr/>
      </dsp:nvSpPr>
      <dsp:spPr>
        <a:xfrm>
          <a:off x="1070" y="2943324"/>
          <a:ext cx="1413451" cy="706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respect</a:t>
          </a:r>
          <a:endParaRPr lang="ru-RU" sz="2800" kern="1200" dirty="0"/>
        </a:p>
      </dsp:txBody>
      <dsp:txXfrm>
        <a:off x="1070" y="2943324"/>
        <a:ext cx="1413451" cy="706725"/>
      </dsp:txXfrm>
    </dsp:sp>
    <dsp:sp modelId="{121CD5E5-90B2-471E-BDDF-125D5EDF683A}">
      <dsp:nvSpPr>
        <dsp:cNvPr id="0" name=""/>
        <dsp:cNvSpPr/>
      </dsp:nvSpPr>
      <dsp:spPr>
        <a:xfrm rot="18000000">
          <a:off x="923064" y="2162322"/>
          <a:ext cx="736504" cy="2473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8000000">
        <a:off x="923064" y="2162322"/>
        <a:ext cx="736504" cy="2473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C5BB74-D0C6-4085-AB65-A2A11C999597}">
      <dsp:nvSpPr>
        <dsp:cNvPr id="0" name=""/>
        <dsp:cNvSpPr/>
      </dsp:nvSpPr>
      <dsp:spPr>
        <a:xfrm>
          <a:off x="1168111" y="921949"/>
          <a:ext cx="1413451" cy="706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поддержка</a:t>
          </a:r>
          <a:endParaRPr lang="ru-RU" sz="1900" kern="1200" dirty="0"/>
        </a:p>
      </dsp:txBody>
      <dsp:txXfrm>
        <a:off x="1168111" y="921949"/>
        <a:ext cx="1413451" cy="706725"/>
      </dsp:txXfrm>
    </dsp:sp>
    <dsp:sp modelId="{96D19070-A6AF-4E4B-AA4D-574F83F19524}">
      <dsp:nvSpPr>
        <dsp:cNvPr id="0" name=""/>
        <dsp:cNvSpPr/>
      </dsp:nvSpPr>
      <dsp:spPr>
        <a:xfrm rot="3600000">
          <a:off x="2090105" y="2162322"/>
          <a:ext cx="736504" cy="2473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3600000">
        <a:off x="2090105" y="2162322"/>
        <a:ext cx="736504" cy="247354"/>
      </dsp:txXfrm>
    </dsp:sp>
    <dsp:sp modelId="{E45E5D06-101D-402D-B09D-10CD1FA093C0}">
      <dsp:nvSpPr>
        <dsp:cNvPr id="0" name=""/>
        <dsp:cNvSpPr/>
      </dsp:nvSpPr>
      <dsp:spPr>
        <a:xfrm>
          <a:off x="2335152" y="2943324"/>
          <a:ext cx="1413451" cy="706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инклюзия</a:t>
          </a:r>
          <a:endParaRPr lang="ru-RU" sz="1900" kern="1200" dirty="0"/>
        </a:p>
      </dsp:txBody>
      <dsp:txXfrm>
        <a:off x="2335152" y="2943324"/>
        <a:ext cx="1413451" cy="706725"/>
      </dsp:txXfrm>
    </dsp:sp>
    <dsp:sp modelId="{ECB2F18B-0A38-433D-8156-3005F12F6FF6}">
      <dsp:nvSpPr>
        <dsp:cNvPr id="0" name=""/>
        <dsp:cNvSpPr/>
      </dsp:nvSpPr>
      <dsp:spPr>
        <a:xfrm rot="10800000">
          <a:off x="1506585" y="3173010"/>
          <a:ext cx="736504" cy="2473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1506585" y="3173010"/>
        <a:ext cx="736504" cy="247354"/>
      </dsp:txXfrm>
    </dsp:sp>
    <dsp:sp modelId="{62AC0D20-31CB-4C80-A92A-CF3863A7D8AD}">
      <dsp:nvSpPr>
        <dsp:cNvPr id="0" name=""/>
        <dsp:cNvSpPr/>
      </dsp:nvSpPr>
      <dsp:spPr>
        <a:xfrm>
          <a:off x="1070" y="2943324"/>
          <a:ext cx="1413451" cy="706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уважение</a:t>
          </a:r>
          <a:endParaRPr lang="ru-RU" sz="1900" kern="1200" dirty="0"/>
        </a:p>
      </dsp:txBody>
      <dsp:txXfrm>
        <a:off x="1070" y="2943324"/>
        <a:ext cx="1413451" cy="706725"/>
      </dsp:txXfrm>
    </dsp:sp>
    <dsp:sp modelId="{BA622153-4623-4BFA-95B0-0BC4CCAF4E58}">
      <dsp:nvSpPr>
        <dsp:cNvPr id="0" name=""/>
        <dsp:cNvSpPr/>
      </dsp:nvSpPr>
      <dsp:spPr>
        <a:xfrm rot="18000000">
          <a:off x="923064" y="2162322"/>
          <a:ext cx="736504" cy="247354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8000000">
        <a:off x="923064" y="2162322"/>
        <a:ext cx="736504" cy="247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C4A76-6C63-4BEA-9252-79B05F27303F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2EFDF-41EF-4F10-9678-29D081C978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2EFDF-41EF-4F10-9678-29D081C978EF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1E95-058D-4819-AB82-F1B4E2D609FB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926431F-457F-4DA0-92D9-FD3B8F45030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1E95-058D-4819-AB82-F1B4E2D609FB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431F-457F-4DA0-92D9-FD3B8F4503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1E95-058D-4819-AB82-F1B4E2D609FB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431F-457F-4DA0-92D9-FD3B8F4503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1E95-058D-4819-AB82-F1B4E2D609FB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431F-457F-4DA0-92D9-FD3B8F45030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1E95-058D-4819-AB82-F1B4E2D609FB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926431F-457F-4DA0-92D9-FD3B8F45030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1E95-058D-4819-AB82-F1B4E2D609FB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431F-457F-4DA0-92D9-FD3B8F45030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1E95-058D-4819-AB82-F1B4E2D609FB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431F-457F-4DA0-92D9-FD3B8F45030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1E95-058D-4819-AB82-F1B4E2D609FB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431F-457F-4DA0-92D9-FD3B8F4503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1E95-058D-4819-AB82-F1B4E2D609FB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431F-457F-4DA0-92D9-FD3B8F4503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1E95-058D-4819-AB82-F1B4E2D609FB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431F-457F-4DA0-92D9-FD3B8F45030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1E95-058D-4819-AB82-F1B4E2D609FB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926431F-457F-4DA0-92D9-FD3B8F45030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5D1E95-058D-4819-AB82-F1B4E2D609FB}" type="datetimeFigureOut">
              <a:rPr lang="ru-RU" smtClean="0"/>
              <a:t>19.04.2012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926431F-457F-4DA0-92D9-FD3B8F4503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Education and training 2020: What future is ahead in Europe</a:t>
            </a:r>
            <a:br>
              <a:rPr lang="en-US" dirty="0" smtClean="0"/>
            </a:br>
            <a:r>
              <a:rPr lang="ru-RU" dirty="0" smtClean="0"/>
              <a:t> Образование и подготовка 2020:какое будущее ждет европейцев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539552" y="2348880"/>
            <a:ext cx="7772400" cy="1338262"/>
          </a:xfrm>
        </p:spPr>
        <p:txBody>
          <a:bodyPr/>
          <a:lstStyle/>
          <a:p>
            <a:r>
              <a:rPr lang="ru-RU" dirty="0" smtClean="0"/>
              <a:t>Е.А.Ленская,</a:t>
            </a:r>
          </a:p>
          <a:p>
            <a:r>
              <a:rPr lang="ru-RU" dirty="0" smtClean="0"/>
              <a:t>МВСШЭН</a:t>
            </a:r>
            <a:endParaRPr lang="ru-RU" dirty="0"/>
          </a:p>
        </p:txBody>
      </p:sp>
      <p:pic>
        <p:nvPicPr>
          <p:cNvPr id="24578" name="Picture 2" descr="http://avtonom.org/sites/default/files/store/%D0%93%D1%80%D0%B5%D1%86%D0%B8%D1%8F%2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780928"/>
            <a:ext cx="4513734" cy="3009157"/>
          </a:xfrm>
          <a:prstGeom prst="rect">
            <a:avLst/>
          </a:prstGeom>
          <a:noFill/>
        </p:spPr>
      </p:pic>
      <p:pic>
        <p:nvPicPr>
          <p:cNvPr id="24580" name="Picture 4" descr="http://t0.gstatic.com/images?q=tbn:ANd9GcQjihdxuH_xujxV7GnaE-O6PGsW3quJ-QUMQpj92kxufpcCmo6t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212976"/>
            <a:ext cx="3660686" cy="42590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lessons for Russia</a:t>
            </a:r>
            <a:br>
              <a:rPr lang="en-US" dirty="0" smtClean="0"/>
            </a:br>
            <a:r>
              <a:rPr lang="ru-RU" dirty="0" smtClean="0"/>
              <a:t>Несколько уроков для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Key competencies now include </a:t>
            </a:r>
            <a:r>
              <a:rPr lang="en-US" b="1" dirty="0" smtClean="0"/>
              <a:t>initiative taking and intercultural skills</a:t>
            </a:r>
          </a:p>
          <a:p>
            <a:r>
              <a:rPr lang="en-US" dirty="0" smtClean="0"/>
              <a:t>Special schools for SEN children can be transformed into </a:t>
            </a:r>
            <a:r>
              <a:rPr lang="en-US" b="1" dirty="0" smtClean="0"/>
              <a:t>resource </a:t>
            </a:r>
            <a:r>
              <a:rPr lang="en-US" b="1" dirty="0" err="1" smtClean="0"/>
              <a:t>centres</a:t>
            </a:r>
            <a:endParaRPr lang="en-US" b="1" dirty="0" smtClean="0"/>
          </a:p>
          <a:p>
            <a:r>
              <a:rPr lang="en-US" dirty="0" smtClean="0"/>
              <a:t>Schools with a high proportion of migrant students need </a:t>
            </a:r>
            <a:r>
              <a:rPr lang="en-US" b="1" dirty="0" err="1" smtClean="0"/>
              <a:t>targetted</a:t>
            </a:r>
            <a:r>
              <a:rPr lang="en-US" b="1" dirty="0" smtClean="0"/>
              <a:t> resource allocation</a:t>
            </a:r>
          </a:p>
          <a:p>
            <a:r>
              <a:rPr lang="en-US" dirty="0" smtClean="0"/>
              <a:t>Student and staff </a:t>
            </a:r>
            <a:r>
              <a:rPr lang="en-US" b="1" dirty="0" smtClean="0"/>
              <a:t>mobility</a:t>
            </a:r>
            <a:r>
              <a:rPr lang="en-US" dirty="0" smtClean="0"/>
              <a:t> are essential for</a:t>
            </a:r>
            <a:r>
              <a:rPr lang="ru-RU" dirty="0" smtClean="0"/>
              <a:t> </a:t>
            </a:r>
            <a:r>
              <a:rPr lang="en-US" dirty="0" smtClean="0"/>
              <a:t>competiveness in the global market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Ключевые умения сегодня включают  </a:t>
            </a:r>
            <a:r>
              <a:rPr lang="ru-RU" b="1" dirty="0" smtClean="0"/>
              <a:t>проявление инициативы, предпринимательство и </a:t>
            </a:r>
            <a:r>
              <a:rPr lang="ru-RU" b="1" dirty="0" err="1" smtClean="0"/>
              <a:t>кросс-культурные</a:t>
            </a:r>
            <a:r>
              <a:rPr lang="ru-RU" b="1" dirty="0" smtClean="0"/>
              <a:t> умения</a:t>
            </a:r>
          </a:p>
          <a:p>
            <a:r>
              <a:rPr lang="ru-RU" dirty="0" smtClean="0"/>
              <a:t>Спецшколы для детей с ОВЗ становятся </a:t>
            </a:r>
            <a:r>
              <a:rPr lang="ru-RU" b="1" dirty="0" smtClean="0"/>
              <a:t>ресурсными центрами</a:t>
            </a:r>
          </a:p>
          <a:p>
            <a:r>
              <a:rPr lang="ru-RU" dirty="0" smtClean="0"/>
              <a:t>Школы с большим количеством мигрантов получают </a:t>
            </a:r>
            <a:r>
              <a:rPr lang="ru-RU" b="1" dirty="0" smtClean="0"/>
              <a:t>специальную поддержку</a:t>
            </a:r>
          </a:p>
          <a:p>
            <a:r>
              <a:rPr lang="ru-RU" b="1" dirty="0" smtClean="0"/>
              <a:t>Мобильность </a:t>
            </a:r>
            <a:r>
              <a:rPr lang="ru-RU" dirty="0" smtClean="0"/>
              <a:t>учащихся и штата- необходимое условие для конкурентоспособности на глобальном рынке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perspectives</a:t>
            </a:r>
            <a:br>
              <a:rPr lang="en-US" dirty="0" smtClean="0"/>
            </a:br>
            <a:r>
              <a:rPr lang="ru-RU" dirty="0" smtClean="0"/>
              <a:t>Два основных вопроса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How well does it serve</a:t>
            </a:r>
          </a:p>
          <a:p>
            <a:r>
              <a:rPr lang="en-US" sz="3200" dirty="0" smtClean="0"/>
              <a:t> the goals of increasing EU competitiveness</a:t>
            </a:r>
          </a:p>
          <a:p>
            <a:r>
              <a:rPr lang="en-US" sz="3200" dirty="0" smtClean="0"/>
              <a:t>The purpose of social cohesion in EU member states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Насколько данная </a:t>
            </a:r>
            <a:r>
              <a:rPr lang="ru-RU" dirty="0" smtClean="0"/>
              <a:t>концепция</a:t>
            </a:r>
            <a:r>
              <a:rPr lang="en-US" dirty="0" smtClean="0"/>
              <a:t> </a:t>
            </a:r>
            <a:r>
              <a:rPr lang="ru-RU" dirty="0" smtClean="0"/>
              <a:t>содействует целям</a:t>
            </a:r>
          </a:p>
          <a:p>
            <a:r>
              <a:rPr lang="ru-RU" dirty="0" smtClean="0"/>
              <a:t>к</a:t>
            </a:r>
            <a:r>
              <a:rPr lang="ru-RU" dirty="0" smtClean="0"/>
              <a:t>онкурентоспособности стран Евросоюза</a:t>
            </a:r>
          </a:p>
          <a:p>
            <a:r>
              <a:rPr lang="ru-RU" dirty="0" smtClean="0"/>
              <a:t> строительства социально непротиворечивого общества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Конкурентоспособность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Competitiveness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900" dirty="0" smtClean="0"/>
              <a:t>E</a:t>
            </a:r>
            <a:r>
              <a:rPr lang="en-US" sz="2900" dirty="0" smtClean="0"/>
              <a:t>mphasis on new competencies and skills:</a:t>
            </a:r>
          </a:p>
          <a:p>
            <a:pPr>
              <a:buFontTx/>
              <a:buChar char="-"/>
            </a:pPr>
            <a:r>
              <a:rPr lang="en-US" sz="2900" dirty="0" smtClean="0"/>
              <a:t>Initiative taking and Entrepreneurship</a:t>
            </a:r>
          </a:p>
          <a:p>
            <a:pPr>
              <a:buFontTx/>
              <a:buChar char="-"/>
            </a:pPr>
            <a:r>
              <a:rPr lang="en-US" sz="2900" dirty="0" smtClean="0"/>
              <a:t>Media literacy</a:t>
            </a:r>
          </a:p>
          <a:p>
            <a:pPr>
              <a:buFontTx/>
              <a:buChar char="-"/>
            </a:pPr>
            <a:r>
              <a:rPr lang="en-US" sz="2900" dirty="0" smtClean="0"/>
              <a:t>Learning to learn</a:t>
            </a:r>
          </a:p>
          <a:p>
            <a:pPr>
              <a:buFontTx/>
              <a:buChar char="-"/>
            </a:pPr>
            <a:r>
              <a:rPr lang="en-US" sz="2900" dirty="0" smtClean="0"/>
              <a:t> at least 2 languages +mother tongue</a:t>
            </a:r>
          </a:p>
          <a:p>
            <a:pPr>
              <a:buFontTx/>
              <a:buChar char="-"/>
            </a:pPr>
            <a:r>
              <a:rPr lang="en-US" sz="2900" dirty="0" smtClean="0"/>
              <a:t>- cultural awareness and </a:t>
            </a:r>
            <a:r>
              <a:rPr lang="en-US" sz="2900" dirty="0" smtClean="0"/>
              <a:t>e</a:t>
            </a:r>
            <a:r>
              <a:rPr lang="en-US" sz="2900" dirty="0" smtClean="0"/>
              <a:t>xpression</a:t>
            </a:r>
          </a:p>
          <a:p>
            <a:r>
              <a:rPr lang="en-US" sz="2900" dirty="0" smtClean="0"/>
              <a:t>Innovative learning environment</a:t>
            </a:r>
            <a:endParaRPr lang="ru-RU" sz="2900" dirty="0" smtClean="0"/>
          </a:p>
          <a:p>
            <a:r>
              <a:rPr lang="en-US" sz="2900" dirty="0" smtClean="0"/>
              <a:t>LLL</a:t>
            </a:r>
          </a:p>
          <a:p>
            <a:pPr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Increased attainment is linked to economic growth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Акцент на новые компетенции и умения:</a:t>
            </a:r>
          </a:p>
          <a:p>
            <a:pPr>
              <a:buNone/>
            </a:pPr>
            <a:r>
              <a:rPr lang="ru-RU" dirty="0" smtClean="0"/>
              <a:t>-инициативное действие и предпринимательство</a:t>
            </a:r>
          </a:p>
          <a:p>
            <a:pPr>
              <a:buFontTx/>
              <a:buChar char="-"/>
            </a:pPr>
            <a:r>
              <a:rPr lang="ru-RU" dirty="0" err="1" smtClean="0"/>
              <a:t>медиа-грамотность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- умение учиться</a:t>
            </a:r>
          </a:p>
          <a:p>
            <a:pPr>
              <a:buFontTx/>
              <a:buChar char="-"/>
            </a:pPr>
            <a:r>
              <a:rPr lang="ru-RU" dirty="0" smtClean="0"/>
              <a:t>-2 иностранных языка кроме родного</a:t>
            </a:r>
          </a:p>
          <a:p>
            <a:pPr>
              <a:buFontTx/>
              <a:buChar char="-"/>
            </a:pPr>
            <a:r>
              <a:rPr lang="ru-RU" dirty="0" smtClean="0"/>
              <a:t>-умение понимать и выражать особенности культуры</a:t>
            </a:r>
          </a:p>
          <a:p>
            <a:r>
              <a:rPr lang="ru-RU" dirty="0" smtClean="0"/>
              <a:t>Инновационная среда обучения</a:t>
            </a:r>
            <a:endParaRPr lang="en-US" dirty="0" smtClean="0"/>
          </a:p>
          <a:p>
            <a:r>
              <a:rPr lang="ru-RU" dirty="0" smtClean="0"/>
              <a:t>Обучение в течение всей жизни</a:t>
            </a:r>
            <a:endParaRPr lang="en-US" dirty="0" smtClean="0"/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Высокие результаты ведут к росту экономических показателей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Main Indicators of success</a:t>
            </a:r>
            <a:br>
              <a:rPr lang="en-US" dirty="0" smtClean="0"/>
            </a:br>
            <a:r>
              <a:rPr lang="ru-RU" dirty="0" smtClean="0"/>
              <a:t>Индикаторы</a:t>
            </a:r>
            <a:r>
              <a:rPr lang="en-US" dirty="0" smtClean="0"/>
              <a:t> </a:t>
            </a:r>
            <a:r>
              <a:rPr lang="ru-RU" dirty="0" smtClean="0"/>
              <a:t>успеха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95% </a:t>
            </a:r>
            <a:r>
              <a:rPr lang="en-US" sz="2400" dirty="0" smtClean="0"/>
              <a:t>of four year olds getting preschool education</a:t>
            </a:r>
          </a:p>
          <a:p>
            <a:r>
              <a:rPr lang="en-US" sz="2400" dirty="0" smtClean="0"/>
              <a:t>Less than 15% schoolchildren below required literacy</a:t>
            </a:r>
            <a:r>
              <a:rPr lang="ru-RU" sz="2400" dirty="0" smtClean="0"/>
              <a:t>,</a:t>
            </a:r>
            <a:r>
              <a:rPr lang="en-US" sz="2400" dirty="0" smtClean="0"/>
              <a:t>  numeracy and science levels</a:t>
            </a:r>
          </a:p>
          <a:p>
            <a:r>
              <a:rPr lang="en-US" sz="2400" dirty="0" smtClean="0"/>
              <a:t>Less than 10% </a:t>
            </a:r>
            <a:r>
              <a:rPr lang="en-US" sz="2400" dirty="0" smtClean="0"/>
              <a:t> </a:t>
            </a:r>
            <a:r>
              <a:rPr lang="en-US" sz="2400" dirty="0" smtClean="0"/>
              <a:t>early school leavers</a:t>
            </a:r>
          </a:p>
          <a:p>
            <a:r>
              <a:rPr lang="en-US" sz="2400" dirty="0" smtClean="0"/>
              <a:t>Not less than 40% people with tertiary education </a:t>
            </a:r>
          </a:p>
          <a:p>
            <a:r>
              <a:rPr lang="en-US" sz="2400" dirty="0" smtClean="0"/>
              <a:t>15% of adults adhere LLL strategy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95% </a:t>
            </a:r>
            <a:r>
              <a:rPr lang="ru-RU" dirty="0" smtClean="0"/>
              <a:t> </a:t>
            </a:r>
            <a:r>
              <a:rPr lang="ru-RU" dirty="0" smtClean="0"/>
              <a:t>детей старше 4 лет получают дошкольное образование</a:t>
            </a:r>
          </a:p>
          <a:p>
            <a:r>
              <a:rPr lang="ru-RU" dirty="0" smtClean="0"/>
              <a:t>Менее чем 15% детей ниже требуемого уровня по чтению, математике и основам наук</a:t>
            </a:r>
            <a:endParaRPr lang="en-US" dirty="0" smtClean="0"/>
          </a:p>
          <a:p>
            <a:r>
              <a:rPr lang="ru-RU" dirty="0" smtClean="0"/>
              <a:t>Менее 10%детей бросают учебу</a:t>
            </a:r>
            <a:endParaRPr lang="en-US" dirty="0" smtClean="0"/>
          </a:p>
          <a:p>
            <a:r>
              <a:rPr lang="ru-RU" dirty="0" smtClean="0"/>
              <a:t>Не менее 40% населения имеют высшее образование</a:t>
            </a:r>
          </a:p>
          <a:p>
            <a:r>
              <a:rPr lang="ru-RU" dirty="0" smtClean="0"/>
              <a:t>Не менее 15% взрослых придерживаются подхода «образование в течение всей жизни»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challenges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most important outcomes are hard to measure</a:t>
            </a:r>
          </a:p>
          <a:p>
            <a:r>
              <a:rPr lang="en-US" dirty="0" smtClean="0"/>
              <a:t>The effect upon economic growth is proven only as regards to reading and MST</a:t>
            </a:r>
          </a:p>
          <a:p>
            <a:r>
              <a:rPr lang="ru-RU" dirty="0" smtClean="0"/>
              <a:t>Е</a:t>
            </a:r>
            <a:r>
              <a:rPr lang="en-US" dirty="0" smtClean="0"/>
              <a:t>U Teachers would leave the profession if they have an opportunity to do so</a:t>
            </a:r>
          </a:p>
          <a:p>
            <a:r>
              <a:rPr lang="en-US" dirty="0" smtClean="0"/>
              <a:t>The teacher training pattern is  to a large extent obsolete</a:t>
            </a:r>
          </a:p>
          <a:p>
            <a:r>
              <a:rPr lang="en-US" dirty="0" smtClean="0"/>
              <a:t>School environment is not </a:t>
            </a:r>
            <a:r>
              <a:rPr lang="en-US" dirty="0" err="1" smtClean="0"/>
              <a:t>organised</a:t>
            </a:r>
            <a:r>
              <a:rPr lang="en-US" dirty="0" smtClean="0"/>
              <a:t> to support the full range of key competencies</a:t>
            </a:r>
          </a:p>
          <a:p>
            <a:pPr>
              <a:buNone/>
            </a:pPr>
            <a:r>
              <a:rPr lang="en-US" sz="3200" dirty="0" smtClean="0"/>
              <a:t>The perspective of most documents looks highly </a:t>
            </a:r>
            <a:r>
              <a:rPr lang="en-US" sz="3200" dirty="0" err="1" smtClean="0"/>
              <a:t>eurocentric</a:t>
            </a:r>
            <a:r>
              <a:rPr lang="en-US" sz="3200" dirty="0" smtClean="0"/>
              <a:t>- what about main contesters? </a:t>
            </a:r>
            <a:endParaRPr lang="ru-RU" sz="3200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en-US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Самые важные результаты трудно измерить</a:t>
            </a:r>
          </a:p>
          <a:p>
            <a:r>
              <a:rPr lang="ru-RU" dirty="0" smtClean="0"/>
              <a:t>На экономический рост доказано влияние только умений в чтении и работе с числом</a:t>
            </a:r>
          </a:p>
          <a:p>
            <a:r>
              <a:rPr lang="ru-RU" dirty="0" smtClean="0"/>
              <a:t>Учителя</a:t>
            </a:r>
            <a:r>
              <a:rPr lang="en-US" dirty="0" smtClean="0"/>
              <a:t> </a:t>
            </a:r>
            <a:r>
              <a:rPr lang="ru-RU" dirty="0" smtClean="0"/>
              <a:t>ЕС охотно уйдут из профессии при благоприятной возможности</a:t>
            </a:r>
          </a:p>
          <a:p>
            <a:r>
              <a:rPr lang="ru-RU" dirty="0" smtClean="0"/>
              <a:t>Модель подготовки учителя во многом устарела</a:t>
            </a:r>
          </a:p>
          <a:p>
            <a:r>
              <a:rPr lang="ru-RU" dirty="0" smtClean="0"/>
              <a:t>Школьная среда не способствует развитию всего спектра ключевых компетентностей</a:t>
            </a:r>
          </a:p>
          <a:p>
            <a:pPr>
              <a:buNone/>
            </a:pPr>
            <a:r>
              <a:rPr lang="ru-RU" sz="3200" dirty="0" smtClean="0"/>
              <a:t>Взгляд на качество несколько </a:t>
            </a:r>
            <a:r>
              <a:rPr lang="ru-RU" sz="3200" dirty="0" err="1" smtClean="0"/>
              <a:t>евроцентричен</a:t>
            </a:r>
            <a:r>
              <a:rPr lang="ru-RU" sz="3200" dirty="0" smtClean="0"/>
              <a:t> – говоря о конкуренции, надо сравнивать Европу с конкурентами</a:t>
            </a:r>
            <a:endParaRPr lang="en-US" sz="3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Social cohesion</a:t>
            </a:r>
            <a:r>
              <a:rPr lang="ru-RU" sz="2800" dirty="0" smtClean="0"/>
              <a:t>: </a:t>
            </a:r>
            <a:r>
              <a:rPr lang="en-US" sz="2800" dirty="0" smtClean="0"/>
              <a:t>agenda and context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Социально- непротиворечивое общество: повестка дня и контекст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Inequities in education have huge hidden costs</a:t>
            </a:r>
            <a:endParaRPr lang="ru-RU" sz="2400" dirty="0" smtClean="0"/>
          </a:p>
          <a:p>
            <a:r>
              <a:rPr lang="ru-RU" sz="2400" dirty="0" smtClean="0"/>
              <a:t>10</a:t>
            </a:r>
            <a:r>
              <a:rPr lang="en-US" sz="2400" dirty="0" smtClean="0"/>
              <a:t>% of student population have parents born abroad</a:t>
            </a:r>
          </a:p>
          <a:p>
            <a:r>
              <a:rPr lang="en-US" sz="2400" dirty="0" smtClean="0"/>
              <a:t>Diversity in a class can be a rich source of learning opportunities</a:t>
            </a:r>
          </a:p>
          <a:p>
            <a:r>
              <a:rPr lang="en-US" sz="2400" dirty="0" smtClean="0"/>
              <a:t>Most migrants are motivated learners</a:t>
            </a:r>
          </a:p>
          <a:p>
            <a:r>
              <a:rPr lang="en-US" sz="2400" dirty="0" smtClean="0"/>
              <a:t>Segregation based on ability increases the  achievement  gap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Неравные возможности в образовании ведут за собой огромные скрытые расходы</a:t>
            </a:r>
            <a:endParaRPr lang="en-US" dirty="0" smtClean="0"/>
          </a:p>
          <a:p>
            <a:r>
              <a:rPr lang="en-US" dirty="0" smtClean="0"/>
              <a:t>10% </a:t>
            </a:r>
            <a:r>
              <a:rPr lang="ru-RU" dirty="0" smtClean="0"/>
              <a:t>учащихся имеют родителей, родившихся за границей</a:t>
            </a:r>
          </a:p>
          <a:p>
            <a:r>
              <a:rPr lang="ru-RU" dirty="0" smtClean="0"/>
              <a:t>Разнообразие культур в классе- среда с богатыми образовательными возможностями</a:t>
            </a:r>
          </a:p>
          <a:p>
            <a:r>
              <a:rPr lang="ru-RU" dirty="0" smtClean="0"/>
              <a:t>Большинство мигрантов мотивированы к учебе</a:t>
            </a:r>
          </a:p>
          <a:p>
            <a:r>
              <a:rPr lang="ru-RU" dirty="0" smtClean="0"/>
              <a:t>Сегрегация по способностям лишь увеличивает разрыв в успеваемости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challenges</a:t>
            </a:r>
            <a:br>
              <a:rPr lang="en-US" dirty="0" smtClean="0"/>
            </a:br>
            <a:r>
              <a:rPr lang="ru-RU" dirty="0" smtClean="0"/>
              <a:t>Основные вызовы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How to find approaches that benefit </a:t>
            </a:r>
            <a:r>
              <a:rPr lang="en-US" b="1" dirty="0" smtClean="0"/>
              <a:t>all children </a:t>
            </a:r>
            <a:r>
              <a:rPr lang="en-US" dirty="0" smtClean="0"/>
              <a:t>while reducing the achievement gap</a:t>
            </a:r>
          </a:p>
          <a:p>
            <a:r>
              <a:rPr lang="en-US" dirty="0" smtClean="0"/>
              <a:t>How to change curricula, school ethos and roles of teachers to respond to individual learning needs adequately</a:t>
            </a:r>
          </a:p>
          <a:p>
            <a:r>
              <a:rPr lang="en-US" dirty="0" smtClean="0"/>
              <a:t>How schools can help to make young people responsible </a:t>
            </a:r>
            <a:r>
              <a:rPr lang="en-US" dirty="0" smtClean="0"/>
              <a:t>c</a:t>
            </a:r>
            <a:r>
              <a:rPr lang="en-US" dirty="0" smtClean="0"/>
              <a:t>itizens  of a democratic society  respectful of diversity</a:t>
            </a:r>
          </a:p>
          <a:p>
            <a:r>
              <a:rPr lang="en-US" dirty="0" smtClean="0"/>
              <a:t>How to prevent aggressive behavior against teachers</a:t>
            </a:r>
          </a:p>
          <a:p>
            <a:r>
              <a:rPr lang="en-US" dirty="0" smtClean="0"/>
              <a:t>How to spell out and develop  intercultural skills which are also hard to measure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Как найти методы, </a:t>
            </a:r>
            <a:r>
              <a:rPr lang="ru-RU" b="1" dirty="0" smtClean="0"/>
              <a:t>полезные всем детям</a:t>
            </a:r>
            <a:r>
              <a:rPr lang="ru-RU" dirty="0" smtClean="0"/>
              <a:t> и при этом способствующие сокращению разрыва?</a:t>
            </a:r>
          </a:p>
          <a:p>
            <a:r>
              <a:rPr lang="ru-RU" dirty="0" smtClean="0"/>
              <a:t>Как изменить программы, уклад и роль учителей </a:t>
            </a:r>
            <a:r>
              <a:rPr lang="ru-RU" dirty="0" err="1" smtClean="0"/>
              <a:t>лоя</a:t>
            </a:r>
            <a:r>
              <a:rPr lang="ru-RU" dirty="0" smtClean="0"/>
              <a:t> индивидуализации обучения?</a:t>
            </a:r>
          </a:p>
          <a:p>
            <a:r>
              <a:rPr lang="ru-RU" dirty="0" smtClean="0"/>
              <a:t>Как школы могут помочь детям стать ответственными гражданами демократических обществ</a:t>
            </a:r>
          </a:p>
          <a:p>
            <a:r>
              <a:rPr lang="ru-RU" dirty="0" smtClean="0"/>
              <a:t>Как предотвратить агрессивное поведение в отношении учителей</a:t>
            </a:r>
          </a:p>
          <a:p>
            <a:r>
              <a:rPr lang="ru-RU" dirty="0" smtClean="0"/>
              <a:t>Как описать, сформировать и измерить умения межкультурного взаимодействия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issue of migrants</a:t>
            </a:r>
            <a:br>
              <a:rPr lang="en-US" dirty="0" smtClean="0"/>
            </a:br>
            <a:r>
              <a:rPr lang="ru-RU" dirty="0" smtClean="0"/>
              <a:t>Проблема мигрантов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374967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</p:nvPr>
        </p:nvGraphicFramePr>
        <p:xfrm>
          <a:off x="4933950" y="1447800"/>
          <a:ext cx="374967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advice for EU Strategy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Look beyond EU countries for inspiration and best practice</a:t>
            </a:r>
            <a:endParaRPr lang="ru-RU" dirty="0" smtClean="0"/>
          </a:p>
          <a:p>
            <a:r>
              <a:rPr lang="en-US" dirty="0" smtClean="0"/>
              <a:t>Seek indicators for all key skills development to avoid speculation</a:t>
            </a:r>
            <a:endParaRPr lang="ru-RU" dirty="0" smtClean="0"/>
          </a:p>
          <a:p>
            <a:endParaRPr lang="en-US" dirty="0" smtClean="0"/>
          </a:p>
          <a:p>
            <a:r>
              <a:rPr lang="en-US" dirty="0" smtClean="0"/>
              <a:t>Support to heritage languages may encourage hidden segregation on ethnic principles</a:t>
            </a:r>
          </a:p>
          <a:p>
            <a:r>
              <a:rPr lang="en-US" dirty="0" smtClean="0"/>
              <a:t>The target audience for inclusion and intercultural education is the entire school population</a:t>
            </a:r>
          </a:p>
          <a:p>
            <a:r>
              <a:rPr lang="en-US" dirty="0" smtClean="0"/>
              <a:t>High concentration of children of migrants in special schools – extreme case of segregation- should be prevented</a:t>
            </a:r>
          </a:p>
          <a:p>
            <a:pPr>
              <a:buNone/>
            </a:pPr>
            <a:endParaRPr lang="en-US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Искать решения и лучшие практики за пределами Евросоюза</a:t>
            </a:r>
          </a:p>
          <a:p>
            <a:r>
              <a:rPr lang="ru-RU" dirty="0" smtClean="0"/>
              <a:t>Искать индикаторы ко всем новым компетентностям</a:t>
            </a:r>
          </a:p>
          <a:p>
            <a:r>
              <a:rPr lang="ru-RU" dirty="0" smtClean="0"/>
              <a:t>Поддержка родных языков может вести к скрытой сегрегации на этнической основе</a:t>
            </a:r>
          </a:p>
          <a:p>
            <a:r>
              <a:rPr lang="ru-RU" dirty="0" smtClean="0"/>
              <a:t>Целевая аудитория для инклюзии и межкультурного взаимодействия – все население школы</a:t>
            </a:r>
          </a:p>
          <a:p>
            <a:r>
              <a:rPr lang="ru-RU" dirty="0" smtClean="0"/>
              <a:t>Высокая концентрация детей-мигрантов в специальных школах- крайняя ступень сегрегации- должна быть предотвращена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237</TotalTime>
  <Words>772</Words>
  <Application>Microsoft Office PowerPoint</Application>
  <PresentationFormat>Экран (4:3)</PresentationFormat>
  <Paragraphs>106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 Education and training 2020: What future is ahead in Europe  Образование и подготовка 2020:какое будущее ждет европейцев</vt:lpstr>
      <vt:lpstr>Two perspectives Два основных вопроса</vt:lpstr>
      <vt:lpstr>Конкурентоспособность Competitiveness</vt:lpstr>
      <vt:lpstr> Main Indicators of success Индикаторы успеха</vt:lpstr>
      <vt:lpstr>Main challenges</vt:lpstr>
      <vt:lpstr>Social cohesion: agenda and context Социально- непротиворечивое общество: повестка дня и контекст</vt:lpstr>
      <vt:lpstr>Main challenges Основные вызовы</vt:lpstr>
      <vt:lpstr>The issue of migrants Проблема мигрантов</vt:lpstr>
      <vt:lpstr>Some advice for EU Strategy</vt:lpstr>
      <vt:lpstr>Some lessons for Russia Несколько уроков для России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и подготовка 2020:какое будущее ждет европейцев</dc:title>
  <dc:creator>Елена</dc:creator>
  <cp:lastModifiedBy>Елена</cp:lastModifiedBy>
  <cp:revision>25</cp:revision>
  <dcterms:created xsi:type="dcterms:W3CDTF">2012-04-19T07:21:29Z</dcterms:created>
  <dcterms:modified xsi:type="dcterms:W3CDTF">2012-04-19T11:19:03Z</dcterms:modified>
</cp:coreProperties>
</file>