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347" r:id="rId2"/>
    <p:sldId id="341" r:id="rId3"/>
    <p:sldId id="342" r:id="rId4"/>
    <p:sldId id="343" r:id="rId5"/>
    <p:sldId id="344" r:id="rId6"/>
    <p:sldId id="368" r:id="rId7"/>
    <p:sldId id="345" r:id="rId8"/>
    <p:sldId id="366" r:id="rId9"/>
    <p:sldId id="346" r:id="rId10"/>
    <p:sldId id="359" r:id="rId11"/>
    <p:sldId id="354" r:id="rId12"/>
    <p:sldId id="348" r:id="rId13"/>
    <p:sldId id="363" r:id="rId14"/>
    <p:sldId id="351" r:id="rId15"/>
    <p:sldId id="352" r:id="rId16"/>
    <p:sldId id="350" r:id="rId1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CCFF"/>
    <a:srgbClr val="FFFF99"/>
    <a:srgbClr val="7DCAFF"/>
    <a:srgbClr val="79C9FF"/>
    <a:srgbClr val="6DC4FF"/>
    <a:srgbClr val="4FB8FF"/>
    <a:srgbClr val="3FB1FF"/>
    <a:srgbClr val="25C6FF"/>
    <a:srgbClr val="008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429" autoAdjust="0"/>
  </p:normalViewPr>
  <p:slideViewPr>
    <p:cSldViewPr>
      <p:cViewPr>
        <p:scale>
          <a:sx n="100" d="100"/>
          <a:sy n="100" d="100"/>
        </p:scale>
        <p:origin x="-294" y="534"/>
      </p:cViewPr>
      <p:guideLst>
        <p:guide orient="horz" pos="1152"/>
        <p:guide orient="horz" pos="720"/>
        <p:guide orient="horz" pos="192"/>
        <p:guide orient="horz" pos="3936"/>
        <p:guide pos="567"/>
        <p:guide pos="158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E6BE20-1E3D-462F-BD88-D210250F7D9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0135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www.kulturkontakt.or.at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www.kulturkontakt.or.at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www.kulturkontakt.or.at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www.kulturkontakt.or.at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www.kulturkontakt.or.at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www.kulturkontakt.or.at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www.kulturkontakt.or.at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www.kulturkontakt.or.at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www.kulturkontakt.or.at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www.kulturkontakt.or.at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www.kulturkontakt.or.at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www.kulturkontakt.or.at</a:t>
            </a: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3048000" y="304800"/>
            <a:ext cx="441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de-AT" sz="18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2971800" y="3048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AT"/>
          </a:p>
        </p:txBody>
      </p:sp>
      <p:sp>
        <p:nvSpPr>
          <p:cNvPr id="1029" name="Rectangle 24"/>
          <p:cNvSpPr>
            <a:spLocks noChangeArrowheads="1"/>
          </p:cNvSpPr>
          <p:nvPr userDrawn="1"/>
        </p:nvSpPr>
        <p:spPr bwMode="auto">
          <a:xfrm>
            <a:off x="0" y="1143000"/>
            <a:ext cx="9144000" cy="5105400"/>
          </a:xfrm>
          <a:prstGeom prst="rect">
            <a:avLst/>
          </a:prstGeom>
          <a:solidFill>
            <a:srgbClr val="E6DBA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AT"/>
          </a:p>
        </p:txBody>
      </p:sp>
      <p:graphicFrame>
        <p:nvGraphicFramePr>
          <p:cNvPr id="1026" name="Object 25"/>
          <p:cNvGraphicFramePr>
            <a:graphicFrameLocks noChangeAspect="1"/>
          </p:cNvGraphicFramePr>
          <p:nvPr/>
        </p:nvGraphicFramePr>
        <p:xfrm>
          <a:off x="533400" y="406400"/>
          <a:ext cx="4038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Bild" r:id="rId14" imgW="4038600" imgH="661416" progId="Word.Picture.8">
                  <p:embed/>
                </p:oleObj>
              </mc:Choice>
              <mc:Fallback>
                <p:oleObj name="Bild" r:id="rId14" imgW="4038600" imgH="661416" progId="Word.Picture.8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6400"/>
                        <a:ext cx="40386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2971800" y="1828800"/>
            <a:ext cx="3495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" name="Rectangle 28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3" name="Line 29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fie.at/" TargetMode="External"/><Relationship Id="rId2" Type="http://schemas.openxmlformats.org/officeDocument/2006/relationships/hyperlink" Target="http://www.bmukk.gv.a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atistik.at/" TargetMode="External"/><Relationship Id="rId4" Type="http://schemas.openxmlformats.org/officeDocument/2006/relationships/hyperlink" Target="http://www.qibb.a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107505" y="1196752"/>
            <a:ext cx="4320480" cy="5040559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chemeClr val="bg2"/>
                </a:solidFill>
              </a:rPr>
              <a:t>Development </a:t>
            </a:r>
            <a:r>
              <a:rPr lang="en-GB" sz="2800" b="1" dirty="0" smtClean="0">
                <a:solidFill>
                  <a:schemeClr val="bg2"/>
                </a:solidFill>
              </a:rPr>
              <a:t>Priorities and Challenges  in Education in Austria </a:t>
            </a:r>
            <a:r>
              <a:rPr lang="en-GB" sz="2400" b="1" dirty="0" smtClean="0">
                <a:solidFill>
                  <a:schemeClr val="bg2"/>
                </a:solidFill>
              </a:rPr>
              <a:t/>
            </a:r>
            <a:br>
              <a:rPr lang="en-GB" sz="2400" b="1" dirty="0" smtClean="0">
                <a:solidFill>
                  <a:schemeClr val="bg2"/>
                </a:solidFill>
              </a:rPr>
            </a:br>
            <a:r>
              <a:rPr lang="en-GB" sz="2400" b="1" dirty="0" smtClean="0">
                <a:solidFill>
                  <a:schemeClr val="bg2"/>
                </a:solidFill>
              </a:rPr>
              <a:t/>
            </a:r>
            <a:br>
              <a:rPr lang="en-GB" sz="2400" b="1" dirty="0" smtClean="0">
                <a:solidFill>
                  <a:schemeClr val="bg2"/>
                </a:solidFill>
              </a:rPr>
            </a:br>
            <a:r>
              <a:rPr lang="en-GB" sz="2400" dirty="0" smtClean="0">
                <a:solidFill>
                  <a:schemeClr val="bg2"/>
                </a:solidFill>
              </a:rPr>
              <a:t>Monika Mott, </a:t>
            </a:r>
            <a:r>
              <a:rPr lang="en-GB" sz="2400" dirty="0" err="1" smtClean="0">
                <a:solidFill>
                  <a:schemeClr val="bg2"/>
                </a:solidFill>
              </a:rPr>
              <a:t>KulturKontakt</a:t>
            </a:r>
            <a:r>
              <a:rPr lang="en-GB" sz="2400" dirty="0" smtClean="0">
                <a:solidFill>
                  <a:schemeClr val="bg2"/>
                </a:solidFill>
              </a:rPr>
              <a:t> </a:t>
            </a:r>
            <a:r>
              <a:rPr lang="en-GB" sz="2400" dirty="0" smtClean="0">
                <a:solidFill>
                  <a:schemeClr val="bg2"/>
                </a:solidFill>
              </a:rPr>
              <a:t>Austria</a:t>
            </a:r>
            <a:br>
              <a:rPr lang="en-GB" sz="2400" dirty="0" smtClean="0">
                <a:solidFill>
                  <a:schemeClr val="bg2"/>
                </a:solidFill>
              </a:rPr>
            </a:br>
            <a:r>
              <a:rPr lang="en-GB" sz="2400" dirty="0" smtClean="0">
                <a:solidFill>
                  <a:schemeClr val="bg2"/>
                </a:solidFill>
              </a:rPr>
              <a:t/>
            </a:r>
            <a:br>
              <a:rPr lang="en-GB" sz="2400" dirty="0" smtClean="0">
                <a:solidFill>
                  <a:schemeClr val="bg2"/>
                </a:solidFill>
              </a:rPr>
            </a:br>
            <a:r>
              <a:rPr lang="en-GB" sz="2400" dirty="0">
                <a:solidFill>
                  <a:schemeClr val="bg2"/>
                </a:solidFill>
              </a:rPr>
              <a:t/>
            </a:r>
            <a:br>
              <a:rPr lang="en-GB" sz="2400" dirty="0">
                <a:solidFill>
                  <a:schemeClr val="bg2"/>
                </a:solidFill>
              </a:rPr>
            </a:br>
            <a:r>
              <a:rPr lang="en-GB" sz="2400" b="1" dirty="0" smtClean="0">
                <a:solidFill>
                  <a:schemeClr val="bg2"/>
                </a:solidFill>
              </a:rPr>
              <a:t>Yaroslavl</a:t>
            </a:r>
            <a:r>
              <a:rPr lang="en-GB" sz="2400" b="1" dirty="0">
                <a:solidFill>
                  <a:schemeClr val="bg2"/>
                </a:solidFill>
              </a:rPr>
              <a:t/>
            </a:r>
            <a:br>
              <a:rPr lang="en-GB" sz="2400" b="1" dirty="0">
                <a:solidFill>
                  <a:schemeClr val="bg2"/>
                </a:solidFill>
              </a:rPr>
            </a:br>
            <a:r>
              <a:rPr lang="en-GB" sz="2400" dirty="0">
                <a:solidFill>
                  <a:schemeClr val="bg2"/>
                </a:solidFill>
              </a:rPr>
              <a:t>20-21 April </a:t>
            </a:r>
            <a:r>
              <a:rPr lang="en-GB" sz="2400" dirty="0" smtClean="0">
                <a:solidFill>
                  <a:schemeClr val="bg2"/>
                </a:solidFill>
              </a:rPr>
              <a:t>2012</a:t>
            </a:r>
            <a:endParaRPr lang="de-DE" sz="24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www.kulturkontakt.or.at</a:t>
            </a:r>
            <a:endParaRPr lang="de-DE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4736306" y="1196752"/>
            <a:ext cx="430019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2800" b="1" dirty="0" smtClean="0"/>
              <a:t>Приоритеты развития и задачи в сфере образования Австрии </a:t>
            </a:r>
            <a:r>
              <a:rPr lang="en-GB" sz="2400" b="1" dirty="0" smtClean="0">
                <a:solidFill>
                  <a:schemeClr val="bg2"/>
                </a:solidFill>
              </a:rPr>
              <a:t/>
            </a:r>
            <a:br>
              <a:rPr lang="en-GB" sz="2400" b="1" dirty="0" smtClean="0">
                <a:solidFill>
                  <a:schemeClr val="bg2"/>
                </a:solidFill>
              </a:rPr>
            </a:br>
            <a:r>
              <a:rPr lang="en-GB" sz="2400" b="1" dirty="0" smtClean="0">
                <a:solidFill>
                  <a:schemeClr val="bg2"/>
                </a:solidFill>
              </a:rPr>
              <a:t/>
            </a:r>
            <a:br>
              <a:rPr lang="en-GB" sz="2400" b="1" dirty="0" smtClean="0">
                <a:solidFill>
                  <a:schemeClr val="bg2"/>
                </a:solidFill>
              </a:rPr>
            </a:br>
            <a:r>
              <a:rPr lang="ru-RU" sz="2400" dirty="0" smtClean="0">
                <a:solidFill>
                  <a:schemeClr val="bg2"/>
                </a:solidFill>
              </a:rPr>
              <a:t>Моника </a:t>
            </a:r>
            <a:r>
              <a:rPr lang="ru-RU" sz="2400" dirty="0" err="1" smtClean="0">
                <a:solidFill>
                  <a:schemeClr val="bg2"/>
                </a:solidFill>
              </a:rPr>
              <a:t>Мотт</a:t>
            </a:r>
            <a:r>
              <a:rPr lang="en-GB" sz="2400" dirty="0" smtClean="0">
                <a:solidFill>
                  <a:schemeClr val="bg2"/>
                </a:solidFill>
              </a:rPr>
              <a:t>, </a:t>
            </a:r>
            <a:r>
              <a:rPr lang="ru-RU" sz="2400" dirty="0" err="1" smtClean="0">
                <a:solidFill>
                  <a:schemeClr val="bg2"/>
                </a:solidFill>
              </a:rPr>
              <a:t>КультурКонтакт</a:t>
            </a:r>
            <a:r>
              <a:rPr lang="ru-RU" sz="2400" dirty="0" smtClean="0">
                <a:solidFill>
                  <a:schemeClr val="bg2"/>
                </a:solidFill>
              </a:rPr>
              <a:t> Австрия</a:t>
            </a:r>
            <a:r>
              <a:rPr lang="de-AT" sz="2400" b="1" dirty="0" smtClean="0">
                <a:solidFill>
                  <a:schemeClr val="bg2"/>
                </a:solidFill>
              </a:rPr>
              <a:t/>
            </a:r>
            <a:br>
              <a:rPr lang="de-AT" sz="2400" b="1" dirty="0" smtClean="0">
                <a:solidFill>
                  <a:schemeClr val="bg2"/>
                </a:solidFill>
              </a:rPr>
            </a:br>
            <a:endParaRPr lang="de-AT" sz="2400" b="1" dirty="0" smtClean="0">
              <a:solidFill>
                <a:schemeClr val="bg2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Ярославль</a:t>
            </a:r>
            <a:r>
              <a:rPr lang="de-AT" sz="2400" b="1" dirty="0" smtClean="0">
                <a:solidFill>
                  <a:schemeClr val="bg2"/>
                </a:solidFill>
              </a:rPr>
              <a:t/>
            </a:r>
            <a:br>
              <a:rPr lang="de-AT" sz="2400" b="1" dirty="0" smtClean="0">
                <a:solidFill>
                  <a:schemeClr val="bg2"/>
                </a:solidFill>
              </a:rPr>
            </a:br>
            <a:r>
              <a:rPr lang="en-GB" sz="2400" dirty="0">
                <a:solidFill>
                  <a:schemeClr val="bg2"/>
                </a:solidFill>
              </a:rPr>
              <a:t>20-21 </a:t>
            </a:r>
            <a:r>
              <a:rPr lang="ru-RU" sz="2400" dirty="0">
                <a:solidFill>
                  <a:schemeClr val="bg2"/>
                </a:solidFill>
              </a:rPr>
              <a:t>апреля</a:t>
            </a:r>
            <a:r>
              <a:rPr lang="en-GB" sz="2400" dirty="0">
                <a:solidFill>
                  <a:schemeClr val="bg2"/>
                </a:solidFill>
              </a:rPr>
              <a:t> 2012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Inhaltsplatzhalter 2"/>
          <p:cNvSpPr>
            <a:spLocks noGrp="1"/>
          </p:cNvSpPr>
          <p:nvPr>
            <p:ph idx="1"/>
          </p:nvPr>
        </p:nvSpPr>
        <p:spPr bwMode="auto">
          <a:xfrm>
            <a:off x="-108520" y="1071546"/>
            <a:ext cx="4572000" cy="51125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sz="2000" b="1" dirty="0" smtClean="0"/>
              <a:t>	</a:t>
            </a:r>
            <a:r>
              <a:rPr lang="en-GB" sz="2000" b="1" dirty="0" smtClean="0"/>
              <a:t>Development  </a:t>
            </a:r>
            <a:r>
              <a:rPr lang="en-GB" sz="2000" b="1" dirty="0" smtClean="0"/>
              <a:t>Priorities :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sz="2000" b="1" dirty="0" smtClean="0"/>
              <a:t>	</a:t>
            </a:r>
            <a:r>
              <a:rPr lang="en-GB" sz="2000" b="1" dirty="0" smtClean="0"/>
              <a:t>“</a:t>
            </a:r>
            <a:r>
              <a:rPr lang="en-GB" sz="2000" b="1" dirty="0" smtClean="0"/>
              <a:t>LLL:2020” – five guiding principles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550" dirty="0" smtClean="0"/>
              <a:t>education processes independent of age but tailor-made according to age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550" dirty="0" smtClean="0"/>
              <a:t>Learners are at the centre of the learning process: new teaching/learning strategies and environments/settings; increased flexibility of learning provision; new role of teachers 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550" dirty="0" smtClean="0"/>
              <a:t>Life-long guidance: comprehensive support for learners, enhanced quality of guidance and further professionalization of advisors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550" dirty="0" smtClean="0"/>
              <a:t>Focus on competences: transparency of qualifications, recognition of informal learning, further development of competence portfolios 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550" dirty="0" smtClean="0"/>
              <a:t> promotion of participation in LLL: to enhance motivation and incentives 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1550" dirty="0" smtClean="0"/>
              <a:t>Reference framework for needs of  learners:  eight key competences </a:t>
            </a:r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>
              <a:buFontTx/>
              <a:buNone/>
            </a:pPr>
            <a:endParaRPr lang="de-AT" sz="2400" b="1" dirty="0" smtClean="0"/>
          </a:p>
          <a:p>
            <a:pPr eaLnBrk="1" hangingPunct="1">
              <a:buFontTx/>
              <a:buNone/>
            </a:pPr>
            <a:endParaRPr lang="de-AT" sz="2000" b="1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www.kulturkontakt.or.at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283968" y="1071546"/>
            <a:ext cx="4857750" cy="5286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sz="2000" b="1" dirty="0" smtClean="0"/>
              <a:t>	Приоритеты развития</a:t>
            </a:r>
            <a:r>
              <a:rPr lang="en-GB" sz="2000" b="1" dirty="0" smtClean="0"/>
              <a:t>: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sz="2000" b="1" dirty="0" smtClean="0"/>
              <a:t>	</a:t>
            </a:r>
            <a:r>
              <a:rPr lang="en-GB" sz="2000" b="1" dirty="0" smtClean="0"/>
              <a:t>“LLL:2020” – </a:t>
            </a:r>
            <a:r>
              <a:rPr lang="ru-RU" sz="2000" b="1" dirty="0" smtClean="0"/>
              <a:t>пять руководящих принципов</a:t>
            </a:r>
            <a:endParaRPr lang="en-GB" sz="2000" b="1" dirty="0" smtClean="0"/>
          </a:p>
          <a:p>
            <a:pPr indent="-180000" eaLnBrk="1" hangingPunct="1">
              <a:spcBef>
                <a:spcPts val="0"/>
              </a:spcBef>
            </a:pPr>
            <a:r>
              <a:rPr lang="ru-RU" sz="1550" dirty="0" smtClean="0"/>
              <a:t>Образовательные процессы не зависят от возраста, но уникальны для каждого возраста</a:t>
            </a:r>
            <a:endParaRPr lang="en-GB" sz="1550" dirty="0" smtClean="0"/>
          </a:p>
          <a:p>
            <a:pPr indent="-180000" eaLnBrk="1" hangingPunct="1">
              <a:spcBef>
                <a:spcPts val="0"/>
              </a:spcBef>
            </a:pPr>
            <a:r>
              <a:rPr lang="ru-RU" sz="1550" dirty="0" smtClean="0"/>
              <a:t>Обучающиеся находятся в центре образовательного процесса: новые стратегии обучения, условия</a:t>
            </a:r>
            <a:r>
              <a:rPr lang="en-GB" sz="1550" dirty="0" smtClean="0"/>
              <a:t>;</a:t>
            </a:r>
            <a:r>
              <a:rPr lang="ru-RU" sz="1550" dirty="0" smtClean="0"/>
              <a:t>возрастающая гибкость учебного процесса; новая роль учителей</a:t>
            </a:r>
            <a:endParaRPr lang="en-GB" sz="1550" dirty="0" smtClean="0"/>
          </a:p>
          <a:p>
            <a:pPr indent="-180000" eaLnBrk="1" hangingPunct="1">
              <a:spcBef>
                <a:spcPts val="0"/>
              </a:spcBef>
            </a:pPr>
            <a:r>
              <a:rPr lang="ru-RU" sz="1550" dirty="0" smtClean="0"/>
              <a:t>Поддержка обучения в течение всей жизни</a:t>
            </a:r>
            <a:r>
              <a:rPr lang="en-GB" sz="1550" dirty="0" smtClean="0"/>
              <a:t>: </a:t>
            </a:r>
            <a:r>
              <a:rPr lang="ru-RU" sz="1550" dirty="0" smtClean="0"/>
              <a:t>всесторонняя поддержка для обучающихся, улучшенное качество сопровождения и повышение квалификации наставников</a:t>
            </a:r>
            <a:endParaRPr lang="en-GB" sz="1550" dirty="0" smtClean="0"/>
          </a:p>
          <a:p>
            <a:pPr indent="-180000" eaLnBrk="1" hangingPunct="1">
              <a:spcBef>
                <a:spcPts val="0"/>
              </a:spcBef>
            </a:pPr>
            <a:r>
              <a:rPr lang="ru-RU" sz="1550" dirty="0" smtClean="0"/>
              <a:t>Фокус на компетенциях</a:t>
            </a:r>
            <a:r>
              <a:rPr lang="en-GB" sz="1550" dirty="0" smtClean="0"/>
              <a:t>: </a:t>
            </a:r>
            <a:r>
              <a:rPr lang="ru-RU" sz="1550" dirty="0" smtClean="0"/>
              <a:t>прозрачность квалификаций</a:t>
            </a:r>
            <a:r>
              <a:rPr lang="en-GB" sz="1550" dirty="0" smtClean="0"/>
              <a:t>, </a:t>
            </a:r>
            <a:r>
              <a:rPr lang="ru-RU" sz="1550" dirty="0" smtClean="0"/>
              <a:t>признание неформального образования</a:t>
            </a:r>
            <a:r>
              <a:rPr lang="en-GB" sz="1550" dirty="0" smtClean="0"/>
              <a:t>, </a:t>
            </a:r>
            <a:r>
              <a:rPr lang="ru-RU" sz="1550" dirty="0" smtClean="0"/>
              <a:t>дальнейшее развитие компетенций</a:t>
            </a:r>
            <a:endParaRPr lang="en-GB" sz="1550" dirty="0" smtClean="0"/>
          </a:p>
          <a:p>
            <a:pPr indent="-180000" eaLnBrk="1" hangingPunct="1">
              <a:spcBef>
                <a:spcPts val="0"/>
              </a:spcBef>
            </a:pPr>
            <a:r>
              <a:rPr lang="ru-RU" sz="1550" dirty="0" smtClean="0"/>
              <a:t>Поощрение участия в </a:t>
            </a:r>
            <a:r>
              <a:rPr lang="en-GB" sz="1550" dirty="0" smtClean="0"/>
              <a:t>LLL: </a:t>
            </a:r>
            <a:r>
              <a:rPr lang="ru-RU" sz="1550" dirty="0" smtClean="0"/>
              <a:t>увеличение мотивации и средств поощрения</a:t>
            </a:r>
            <a:endParaRPr lang="en-GB" sz="1550" dirty="0" smtClean="0"/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ru-RU" sz="1550" dirty="0" smtClean="0"/>
              <a:t>Рекомендованный основной материал для нужд учащихся: восемь ключевых компетенций</a:t>
            </a:r>
            <a:endParaRPr lang="en-GB" sz="1550" dirty="0" smtClean="0"/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>
              <a:buFontTx/>
              <a:buNone/>
            </a:pPr>
            <a:endParaRPr lang="de-AT" sz="2400" b="1" dirty="0" smtClean="0"/>
          </a:p>
          <a:p>
            <a:pPr eaLnBrk="1" hangingPunct="1">
              <a:buFontTx/>
              <a:buNone/>
            </a:pPr>
            <a:endParaRPr lang="de-AT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Inhaltsplatzhalter 2"/>
          <p:cNvSpPr>
            <a:spLocks noGrp="1"/>
          </p:cNvSpPr>
          <p:nvPr>
            <p:ph idx="1"/>
          </p:nvPr>
        </p:nvSpPr>
        <p:spPr bwMode="auto">
          <a:xfrm>
            <a:off x="-144016" y="1076292"/>
            <a:ext cx="4572000" cy="561662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sz="2000" b="1" dirty="0" smtClean="0"/>
              <a:t>	</a:t>
            </a:r>
            <a:r>
              <a:rPr lang="en-GB" sz="2000" b="1" dirty="0" smtClean="0"/>
              <a:t>Development  </a:t>
            </a:r>
            <a:r>
              <a:rPr lang="en-GB" sz="2000" b="1" dirty="0" smtClean="0"/>
              <a:t>Priorities: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sz="2000" b="1" dirty="0" smtClean="0"/>
              <a:t>	</a:t>
            </a:r>
            <a:r>
              <a:rPr lang="en-GB" sz="2000" b="1" dirty="0" smtClean="0"/>
              <a:t>Increasing </a:t>
            </a:r>
            <a:r>
              <a:rPr lang="en-GB" sz="2000" b="1" dirty="0" smtClean="0"/>
              <a:t>equal opportunities in education:</a:t>
            </a:r>
            <a:r>
              <a:rPr lang="en-GB" sz="2400" b="1" dirty="0" smtClean="0"/>
              <a:t>  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600" dirty="0" smtClean="0"/>
              <a:t>since </a:t>
            </a:r>
            <a:r>
              <a:rPr lang="en-GB" sz="1600" dirty="0" smtClean="0"/>
              <a:t>2010 children aged 5:  compulsory, free-of-charge kindergarten year 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600" dirty="0" smtClean="0"/>
              <a:t>language </a:t>
            </a:r>
            <a:r>
              <a:rPr lang="en-GB" sz="1600" dirty="0" smtClean="0"/>
              <a:t>support measures 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600" dirty="0" smtClean="0"/>
              <a:t>“New Middle School”</a:t>
            </a:r>
            <a:r>
              <a:rPr lang="en-GB" sz="1600" b="1" dirty="0" smtClean="0"/>
              <a:t>  </a:t>
            </a:r>
            <a:r>
              <a:rPr lang="en-GB" sz="1600" dirty="0" smtClean="0"/>
              <a:t>in order to overcome effects of early tracking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1600" dirty="0" smtClean="0"/>
              <a:t>      </a:t>
            </a:r>
            <a:r>
              <a:rPr lang="en-GB" sz="1600" dirty="0" smtClean="0"/>
              <a:t>(</a:t>
            </a:r>
            <a:r>
              <a:rPr lang="en-GB" sz="1600" dirty="0" smtClean="0"/>
              <a:t>currently role-out:  2011: 434; 2015/2016: 1.178 schools) 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600" dirty="0" smtClean="0"/>
              <a:t>Extension of day care provision in schools  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600" dirty="0" smtClean="0"/>
              <a:t>“</a:t>
            </a:r>
            <a:r>
              <a:rPr lang="en-GB" sz="1600" dirty="0" err="1" smtClean="0"/>
              <a:t>Ausbildungsgarantie</a:t>
            </a:r>
            <a:r>
              <a:rPr lang="en-GB" sz="1600" dirty="0" smtClean="0"/>
              <a:t>” – training guarantee till 18 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600" dirty="0" smtClean="0"/>
              <a:t>New offers in career guidance/counselling: e.g.  “Clearing process” 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600" dirty="0" smtClean="0"/>
              <a:t>increased </a:t>
            </a:r>
            <a:r>
              <a:rPr lang="en-GB" sz="1600" dirty="0" smtClean="0"/>
              <a:t>provision  of basic education/ educational qualifications for adults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600" dirty="0" smtClean="0"/>
              <a:t>Increased permeability of the education system    </a:t>
            </a:r>
          </a:p>
          <a:p>
            <a:pPr eaLnBrk="1" hangingPunct="1"/>
            <a:endParaRPr lang="en-GB" sz="2400" dirty="0" smtClean="0"/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>
              <a:buFontTx/>
              <a:buNone/>
            </a:pPr>
            <a:endParaRPr lang="de-AT" sz="2400" b="1" dirty="0" smtClean="0"/>
          </a:p>
          <a:p>
            <a:pPr eaLnBrk="1" hangingPunct="1">
              <a:buFontTx/>
              <a:buNone/>
            </a:pPr>
            <a:endParaRPr lang="de-AT" sz="2000" b="1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www.kulturkontakt.or.at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283968" y="1076292"/>
            <a:ext cx="4860032" cy="5286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sz="2000" b="1" dirty="0" smtClean="0"/>
              <a:t>	</a:t>
            </a:r>
            <a:r>
              <a:rPr lang="ru-RU" sz="1900" b="1" dirty="0" smtClean="0"/>
              <a:t>Приоритеты развития </a:t>
            </a:r>
            <a:r>
              <a:rPr lang="en-GB" sz="1900" b="1" dirty="0" smtClean="0"/>
              <a:t>: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sz="1900" b="1" dirty="0" smtClean="0"/>
              <a:t>	Рост равных возможностей в образовании</a:t>
            </a:r>
            <a:r>
              <a:rPr lang="en-GB" sz="1900" b="1" dirty="0" smtClean="0"/>
              <a:t>:  </a:t>
            </a:r>
          </a:p>
          <a:p>
            <a:pPr indent="-180000" eaLnBrk="1" hangingPunct="1">
              <a:spcBef>
                <a:spcPts val="0"/>
              </a:spcBef>
            </a:pPr>
            <a:r>
              <a:rPr lang="ru-RU" sz="1550" dirty="0" smtClean="0"/>
              <a:t>с </a:t>
            </a:r>
            <a:r>
              <a:rPr lang="en-GB" sz="1550" dirty="0" smtClean="0"/>
              <a:t>2010</a:t>
            </a:r>
            <a:r>
              <a:rPr lang="ru-RU" sz="1550" dirty="0" smtClean="0"/>
              <a:t>г. дети пяти лет</a:t>
            </a:r>
            <a:r>
              <a:rPr lang="en-GB" sz="1550" dirty="0" smtClean="0"/>
              <a:t>:  </a:t>
            </a:r>
            <a:r>
              <a:rPr lang="ru-RU" sz="1550" dirty="0" smtClean="0"/>
              <a:t>обязательное бесплатное посещение детского сада в течение 1 года</a:t>
            </a:r>
            <a:endParaRPr lang="en-GB" sz="1550" dirty="0" smtClean="0"/>
          </a:p>
          <a:p>
            <a:pPr indent="-180000" eaLnBrk="1" hangingPunct="1">
              <a:spcBef>
                <a:spcPts val="0"/>
              </a:spcBef>
            </a:pPr>
            <a:r>
              <a:rPr lang="ru-RU" sz="1550" dirty="0" smtClean="0"/>
              <a:t>Меры языковой поддержки</a:t>
            </a:r>
            <a:endParaRPr lang="en-GB" sz="1550" dirty="0" smtClean="0"/>
          </a:p>
          <a:p>
            <a:pPr indent="-180000" eaLnBrk="1" hangingPunct="1">
              <a:spcBef>
                <a:spcPts val="0"/>
              </a:spcBef>
            </a:pPr>
            <a:r>
              <a:rPr lang="en-GB" sz="1550" dirty="0" smtClean="0"/>
              <a:t>“</a:t>
            </a:r>
            <a:r>
              <a:rPr lang="ru-RU" sz="1550" dirty="0" smtClean="0"/>
              <a:t>Новая средняя школа</a:t>
            </a:r>
            <a:r>
              <a:rPr lang="en-GB" sz="1550" dirty="0" smtClean="0"/>
              <a:t>”</a:t>
            </a:r>
            <a:r>
              <a:rPr lang="ru-RU" sz="1550" dirty="0" smtClean="0"/>
              <a:t>,</a:t>
            </a:r>
            <a:r>
              <a:rPr lang="en-GB" sz="1550" b="1" dirty="0" smtClean="0"/>
              <a:t>  </a:t>
            </a:r>
            <a:r>
              <a:rPr lang="ru-RU" sz="1550" dirty="0" smtClean="0"/>
              <a:t>чтобы преодолеть последствия контроля</a:t>
            </a:r>
            <a:endParaRPr lang="en-GB" sz="1550" dirty="0" smtClean="0"/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1550" dirty="0" smtClean="0"/>
              <a:t>      (</a:t>
            </a:r>
            <a:r>
              <a:rPr lang="ru-RU" sz="1550" dirty="0" smtClean="0"/>
              <a:t>в настоящий момент</a:t>
            </a:r>
            <a:r>
              <a:rPr lang="en-GB" sz="1550" dirty="0" smtClean="0"/>
              <a:t>:  2011: 434; 2015/2016: 1.178 </a:t>
            </a:r>
            <a:r>
              <a:rPr lang="ru-RU" sz="1550" dirty="0" smtClean="0"/>
              <a:t>школ</a:t>
            </a:r>
            <a:r>
              <a:rPr lang="en-GB" sz="1550" dirty="0" smtClean="0"/>
              <a:t>) </a:t>
            </a:r>
          </a:p>
          <a:p>
            <a:pPr indent="-180000" eaLnBrk="1" hangingPunct="1">
              <a:spcBef>
                <a:spcPts val="0"/>
              </a:spcBef>
            </a:pPr>
            <a:r>
              <a:rPr lang="ru-RU" sz="1550" dirty="0"/>
              <a:t>Расширение предоставления дневного ухода в </a:t>
            </a:r>
            <a:r>
              <a:rPr lang="ru-RU" sz="1550" dirty="0" smtClean="0"/>
              <a:t>школах</a:t>
            </a:r>
          </a:p>
          <a:p>
            <a:pPr indent="-180000" eaLnBrk="1" hangingPunct="1">
              <a:spcBef>
                <a:spcPts val="0"/>
              </a:spcBef>
            </a:pPr>
            <a:r>
              <a:rPr lang="ru-RU" sz="1550" dirty="0" smtClean="0"/>
              <a:t>Гарантированное обучение до 18 дет</a:t>
            </a:r>
            <a:endParaRPr lang="en-GB" sz="1550" dirty="0" smtClean="0"/>
          </a:p>
          <a:p>
            <a:pPr indent="-180000" eaLnBrk="1" hangingPunct="1">
              <a:spcBef>
                <a:spcPts val="0"/>
              </a:spcBef>
            </a:pPr>
            <a:r>
              <a:rPr lang="ru-RU" sz="1550" dirty="0" smtClean="0"/>
              <a:t>Новые предложения по профориентации и консультированию</a:t>
            </a:r>
            <a:endParaRPr lang="en-GB" sz="1550" dirty="0" smtClean="0"/>
          </a:p>
          <a:p>
            <a:pPr indent="-180000" eaLnBrk="1" hangingPunct="1">
              <a:spcBef>
                <a:spcPts val="0"/>
              </a:spcBef>
            </a:pPr>
            <a:r>
              <a:rPr lang="ru-RU" sz="1550" dirty="0" smtClean="0"/>
              <a:t>Увеличение значения базового образования / образовательно-квалификационного уровня для взрослых</a:t>
            </a:r>
            <a:endParaRPr lang="en-GB" sz="1550" dirty="0" smtClean="0"/>
          </a:p>
          <a:p>
            <a:pPr eaLnBrk="1" hangingPunct="1">
              <a:spcBef>
                <a:spcPts val="0"/>
              </a:spcBef>
            </a:pPr>
            <a:r>
              <a:rPr lang="ru-RU" sz="1550" dirty="0" smtClean="0"/>
              <a:t>Увеличение восприимчивости образовательной системы</a:t>
            </a:r>
            <a:endParaRPr lang="en-GB" sz="1550" dirty="0" smtClean="0"/>
          </a:p>
          <a:p>
            <a:pPr eaLnBrk="1" hangingPunct="1"/>
            <a:endParaRPr lang="en-GB" sz="2400" dirty="0" smtClean="0"/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>
              <a:buFontTx/>
              <a:buNone/>
            </a:pPr>
            <a:endParaRPr lang="de-AT" sz="2400" b="1" dirty="0" smtClean="0"/>
          </a:p>
          <a:p>
            <a:pPr eaLnBrk="1" hangingPunct="1">
              <a:buFontTx/>
              <a:buNone/>
            </a:pPr>
            <a:endParaRPr lang="de-AT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Inhaltsplatzhalter 2"/>
          <p:cNvSpPr>
            <a:spLocks noGrp="1"/>
          </p:cNvSpPr>
          <p:nvPr>
            <p:ph idx="1"/>
          </p:nvPr>
        </p:nvSpPr>
        <p:spPr bwMode="auto">
          <a:xfrm>
            <a:off x="0" y="1124744"/>
            <a:ext cx="4644008" cy="51125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180000">
              <a:spcBef>
                <a:spcPts val="0"/>
              </a:spcBef>
              <a:buFontTx/>
              <a:buNone/>
            </a:pPr>
            <a:r>
              <a:rPr lang="ru-RU" sz="2000" b="1" dirty="0" smtClean="0"/>
              <a:t>	</a:t>
            </a:r>
            <a:r>
              <a:rPr lang="en-GB" sz="1900" b="1" dirty="0" smtClean="0"/>
              <a:t>New </a:t>
            </a:r>
            <a:r>
              <a:rPr lang="en-GB" sz="1900" b="1" dirty="0" smtClean="0"/>
              <a:t>competencies for a diverse society and quickly changing labour market -  new teaching</a:t>
            </a:r>
            <a:r>
              <a:rPr lang="en-GB" sz="1900" b="1" dirty="0" smtClean="0"/>
              <a:t>/</a:t>
            </a:r>
            <a:r>
              <a:rPr lang="ru-RU" sz="1900" b="1" dirty="0" smtClean="0"/>
              <a:t> </a:t>
            </a:r>
            <a:r>
              <a:rPr lang="en-GB" sz="1900" b="1" dirty="0" smtClean="0"/>
              <a:t>learning </a:t>
            </a:r>
            <a:r>
              <a:rPr lang="en-GB" sz="1900" b="1" dirty="0" smtClean="0"/>
              <a:t>strategies/settings:   </a:t>
            </a:r>
          </a:p>
          <a:p>
            <a:pPr indent="-180000">
              <a:spcBef>
                <a:spcPts val="0"/>
              </a:spcBef>
              <a:buFontTx/>
              <a:buNone/>
            </a:pPr>
            <a:r>
              <a:rPr lang="en-GB" sz="1700" dirty="0" smtClean="0"/>
              <a:t>Change in paradigm:  student centred learning; shift from input to output; </a:t>
            </a:r>
            <a:r>
              <a:rPr lang="en-GB" sz="1700" dirty="0" smtClean="0"/>
              <a:t>from </a:t>
            </a:r>
            <a:r>
              <a:rPr lang="en-GB" sz="1700" dirty="0" smtClean="0"/>
              <a:t>knowledge to competence, e.g.   </a:t>
            </a:r>
          </a:p>
          <a:p>
            <a:pPr indent="-180000">
              <a:spcBef>
                <a:spcPts val="0"/>
              </a:spcBef>
            </a:pPr>
            <a:r>
              <a:rPr lang="en-GB" sz="1700" dirty="0" smtClean="0"/>
              <a:t>Mainstreaming of individualised learning/teaching strategies  (Initiative 25+) </a:t>
            </a:r>
          </a:p>
          <a:p>
            <a:pPr indent="-180000">
              <a:spcBef>
                <a:spcPts val="0"/>
              </a:spcBef>
            </a:pPr>
            <a:r>
              <a:rPr lang="en-GB" sz="1700" dirty="0" smtClean="0"/>
              <a:t>Competence based, modularised  teaching/learning and assessment: </a:t>
            </a:r>
          </a:p>
          <a:p>
            <a:pPr indent="-180000">
              <a:spcBef>
                <a:spcPts val="0"/>
              </a:spcBef>
              <a:buFontTx/>
              <a:buNone/>
            </a:pPr>
            <a:r>
              <a:rPr lang="en-GB" sz="1700" b="1" dirty="0" smtClean="0"/>
              <a:t>   </a:t>
            </a:r>
            <a:r>
              <a:rPr lang="en-GB" sz="1700" dirty="0" smtClean="0"/>
              <a:t>e.g</a:t>
            </a:r>
            <a:r>
              <a:rPr lang="en-GB" sz="1700" dirty="0" smtClean="0"/>
              <a:t>. “New Upper Secondary School”:  modularised curriculum, grading in competence modules, individualised learning support  (currently role out, by 2017 obligatory for all schools) </a:t>
            </a:r>
          </a:p>
          <a:p>
            <a:pPr indent="-180000">
              <a:spcBef>
                <a:spcPts val="0"/>
              </a:spcBef>
            </a:pPr>
            <a:r>
              <a:rPr lang="en-GB" sz="1700" dirty="0" smtClean="0"/>
              <a:t>Managing diversity in the classroom – intercultural competence </a:t>
            </a:r>
          </a:p>
          <a:p>
            <a:pPr>
              <a:buFontTx/>
              <a:buNone/>
            </a:pPr>
            <a:endParaRPr lang="de-AT" sz="2400" b="1" dirty="0" smtClean="0"/>
          </a:p>
          <a:p>
            <a:pPr>
              <a:buFontTx/>
              <a:buNone/>
            </a:pPr>
            <a:endParaRPr lang="de-AT" sz="2400" b="1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www.kulturkontakt.or.at</a:t>
            </a:r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067944" y="1114392"/>
            <a:ext cx="5184576" cy="5500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ru-RU" sz="1900" b="1" dirty="0" smtClean="0"/>
              <a:t>	Новые компетенции для многонационального общества и быстро меняющегося рынка труда</a:t>
            </a:r>
            <a:r>
              <a:rPr lang="en-GB" sz="1900" b="1" dirty="0" smtClean="0"/>
              <a:t> -  </a:t>
            </a:r>
            <a:r>
              <a:rPr lang="ru-RU" sz="1900" b="1" dirty="0" smtClean="0"/>
              <a:t>новые стратегии и параметры</a:t>
            </a:r>
            <a:r>
              <a:rPr lang="en-GB" sz="1900" b="1" dirty="0" smtClean="0"/>
              <a:t>:   </a:t>
            </a:r>
          </a:p>
          <a:p>
            <a:pPr indent="-180000">
              <a:spcBef>
                <a:spcPts val="0"/>
              </a:spcBef>
              <a:buFontTx/>
              <a:buNone/>
            </a:pPr>
            <a:r>
              <a:rPr lang="ru-RU" sz="1600" dirty="0" smtClean="0"/>
              <a:t>Изменения в подходе</a:t>
            </a:r>
            <a:r>
              <a:rPr lang="en-GB" sz="1600" dirty="0" smtClean="0"/>
              <a:t>: </a:t>
            </a:r>
            <a:r>
              <a:rPr lang="ru-RU" sz="1600" dirty="0" smtClean="0"/>
              <a:t>обучение, ориентированное на студента</a:t>
            </a:r>
            <a:r>
              <a:rPr lang="en-GB" sz="1600" dirty="0" smtClean="0"/>
              <a:t>; </a:t>
            </a:r>
            <a:r>
              <a:rPr lang="ru-RU" sz="1600" dirty="0" smtClean="0"/>
              <a:t>перемещение акцента с преподаваемого материала на результат</a:t>
            </a:r>
            <a:r>
              <a:rPr lang="en-GB" sz="1600" dirty="0" smtClean="0"/>
              <a:t>; </a:t>
            </a:r>
            <a:r>
              <a:rPr lang="ru-RU" sz="1600" dirty="0" smtClean="0"/>
              <a:t>со знания на умение, напр.</a:t>
            </a:r>
            <a:r>
              <a:rPr lang="en-GB" sz="1600" dirty="0" smtClean="0"/>
              <a:t> </a:t>
            </a:r>
          </a:p>
          <a:p>
            <a:pPr indent="-180000">
              <a:spcBef>
                <a:spcPts val="0"/>
              </a:spcBef>
            </a:pPr>
            <a:r>
              <a:rPr lang="ru-RU" sz="1600" dirty="0" smtClean="0"/>
              <a:t>Выдвижение на первый план индивидуализированных стратегий обучения </a:t>
            </a:r>
            <a:r>
              <a:rPr lang="en-GB" sz="1600" dirty="0" smtClean="0"/>
              <a:t>(</a:t>
            </a:r>
            <a:r>
              <a:rPr lang="ru-RU" sz="1600" dirty="0" smtClean="0"/>
              <a:t>Инициатива</a:t>
            </a:r>
            <a:r>
              <a:rPr lang="en-GB" sz="1600" dirty="0" smtClean="0"/>
              <a:t> 25+) </a:t>
            </a:r>
          </a:p>
          <a:p>
            <a:pPr indent="-180000">
              <a:spcBef>
                <a:spcPts val="0"/>
              </a:spcBef>
            </a:pPr>
            <a:r>
              <a:rPr lang="ru-RU" sz="1600" dirty="0" smtClean="0"/>
              <a:t>Основанные на компетенциях модульные обучение и аттестация</a:t>
            </a:r>
            <a:r>
              <a:rPr lang="en-GB" sz="1600" dirty="0" smtClean="0"/>
              <a:t>: </a:t>
            </a:r>
          </a:p>
          <a:p>
            <a:pPr indent="-180000">
              <a:spcBef>
                <a:spcPts val="0"/>
              </a:spcBef>
              <a:buFontTx/>
              <a:buNone/>
            </a:pPr>
            <a:r>
              <a:rPr lang="en-GB" sz="1600" b="1" dirty="0" smtClean="0"/>
              <a:t>   </a:t>
            </a:r>
            <a:r>
              <a:rPr lang="ru-RU" sz="1600" dirty="0" err="1" smtClean="0"/>
              <a:t>напр</a:t>
            </a:r>
            <a:r>
              <a:rPr lang="en-GB" sz="1600" dirty="0" smtClean="0"/>
              <a:t>.</a:t>
            </a:r>
            <a:r>
              <a:rPr lang="ru-RU" sz="1600" dirty="0" smtClean="0"/>
              <a:t>,</a:t>
            </a:r>
            <a:r>
              <a:rPr lang="en-GB" sz="1600" dirty="0" smtClean="0"/>
              <a:t> “</a:t>
            </a:r>
            <a:r>
              <a:rPr lang="ru-RU" sz="1600" dirty="0" smtClean="0"/>
              <a:t>Новая школа старшей ступени</a:t>
            </a:r>
            <a:r>
              <a:rPr lang="en-GB" sz="1600" dirty="0" smtClean="0"/>
              <a:t>”:  </a:t>
            </a:r>
            <a:r>
              <a:rPr lang="ru-RU" sz="1600" dirty="0" smtClean="0"/>
              <a:t>модульный учебный план</a:t>
            </a:r>
            <a:r>
              <a:rPr lang="en-GB" sz="1600" dirty="0" smtClean="0"/>
              <a:t>, </a:t>
            </a:r>
            <a:r>
              <a:rPr lang="ru-RU" sz="1600" dirty="0" smtClean="0"/>
              <a:t>классификация по уровням значимости модулей</a:t>
            </a:r>
            <a:r>
              <a:rPr lang="en-GB" sz="1600" dirty="0" smtClean="0"/>
              <a:t>, </a:t>
            </a:r>
            <a:r>
              <a:rPr lang="ru-RU" sz="1600" dirty="0" smtClean="0"/>
              <a:t>индивидуальная поддержка в обучении</a:t>
            </a:r>
            <a:r>
              <a:rPr lang="en-GB" sz="1600" dirty="0" smtClean="0"/>
              <a:t> (</a:t>
            </a:r>
            <a:r>
              <a:rPr lang="ru-RU" sz="1600" dirty="0" smtClean="0"/>
              <a:t>в настоящий момент</a:t>
            </a:r>
            <a:r>
              <a:rPr lang="en-GB" sz="1600" dirty="0" smtClean="0"/>
              <a:t> </a:t>
            </a:r>
            <a:r>
              <a:rPr lang="ru-RU" sz="1600" dirty="0" smtClean="0"/>
              <a:t>отсутствует</a:t>
            </a:r>
            <a:r>
              <a:rPr lang="en-GB" sz="1600" dirty="0" smtClean="0"/>
              <a:t>, </a:t>
            </a:r>
            <a:r>
              <a:rPr lang="ru-RU" sz="1600" dirty="0" smtClean="0"/>
              <a:t>к</a:t>
            </a:r>
            <a:r>
              <a:rPr lang="en-GB" sz="1600" dirty="0" smtClean="0"/>
              <a:t> 2017</a:t>
            </a:r>
            <a:r>
              <a:rPr lang="ru-RU" sz="1600" dirty="0" smtClean="0"/>
              <a:t>г. обязательная для всех школ</a:t>
            </a:r>
            <a:r>
              <a:rPr lang="en-GB" sz="1600" dirty="0" smtClean="0"/>
              <a:t>) </a:t>
            </a:r>
          </a:p>
          <a:p>
            <a:pPr indent="-180000">
              <a:spcBef>
                <a:spcPts val="0"/>
              </a:spcBef>
            </a:pPr>
            <a:r>
              <a:rPr lang="ru-RU" sz="1600" dirty="0" smtClean="0"/>
              <a:t>Управление многообразием в классе </a:t>
            </a:r>
            <a:r>
              <a:rPr lang="en-GB" sz="1600" dirty="0" smtClean="0"/>
              <a:t>– </a:t>
            </a:r>
            <a:r>
              <a:rPr lang="ru-RU" sz="1600" dirty="0" smtClean="0"/>
              <a:t>межкультурная компетенция</a:t>
            </a:r>
            <a:endParaRPr lang="de-AT" sz="1600" b="1" dirty="0" smtClean="0"/>
          </a:p>
          <a:p>
            <a:pPr>
              <a:buFontTx/>
              <a:buNone/>
            </a:pPr>
            <a:endParaRPr lang="de-AT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nhaltsplatzhalter 2"/>
          <p:cNvSpPr>
            <a:spLocks noGrp="1"/>
          </p:cNvSpPr>
          <p:nvPr>
            <p:ph idx="1"/>
          </p:nvPr>
        </p:nvSpPr>
        <p:spPr bwMode="auto">
          <a:xfrm>
            <a:off x="0" y="1268760"/>
            <a:ext cx="4499992" cy="496855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ru-RU" sz="2200" b="1" dirty="0" smtClean="0"/>
              <a:t>	</a:t>
            </a:r>
            <a:r>
              <a:rPr lang="en-GB" sz="2200" b="1" dirty="0" smtClean="0"/>
              <a:t>Quality </a:t>
            </a:r>
            <a:r>
              <a:rPr lang="en-GB" sz="2200" b="1" dirty="0" smtClean="0"/>
              <a:t>assurance </a:t>
            </a:r>
            <a:r>
              <a:rPr lang="en-GB" sz="2200" b="1" dirty="0" smtClean="0"/>
              <a:t>and</a:t>
            </a:r>
            <a:r>
              <a:rPr lang="ru-RU" sz="2200" b="1" dirty="0" smtClean="0"/>
              <a:t> </a:t>
            </a:r>
            <a:r>
              <a:rPr lang="en-GB" sz="2200" b="1" dirty="0" smtClean="0"/>
              <a:t>development</a:t>
            </a:r>
            <a:r>
              <a:rPr lang="en-GB" sz="2200" b="1" dirty="0" smtClean="0"/>
              <a:t>:  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2200" b="1" dirty="0" smtClean="0"/>
              <a:t>Partly standardised “Matura”: 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1800" dirty="0" smtClean="0"/>
              <a:t>From 2013/14 in general education/2014/15 in VET:  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1800" dirty="0" smtClean="0"/>
              <a:t>“Matura” in three parts: 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800" dirty="0" smtClean="0"/>
              <a:t> standardised written exams in German, mathematics, Foreign Language/s  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800" dirty="0" smtClean="0"/>
              <a:t>paper  (pre-scientific)  prepared before the “Matura” </a:t>
            </a:r>
          </a:p>
          <a:p>
            <a:pPr indent="-180000" eaLnBrk="1" hangingPunct="1">
              <a:spcBef>
                <a:spcPts val="0"/>
              </a:spcBef>
            </a:pPr>
            <a:r>
              <a:rPr lang="en-GB" sz="1800" dirty="0" smtClean="0"/>
              <a:t>Oral exams   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1800" b="1" dirty="0" smtClean="0"/>
              <a:t>Education standards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1800" dirty="0" smtClean="0"/>
              <a:t>In mathematics, German and English for the grades 4 and 8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1800" dirty="0" smtClean="0"/>
              <a:t>Timeframe:  first national rounds of exams  2012 - 2014</a:t>
            </a:r>
          </a:p>
          <a:p>
            <a:pPr eaLnBrk="1" hangingPunct="1">
              <a:buFontTx/>
              <a:buNone/>
            </a:pPr>
            <a:r>
              <a:rPr lang="en-GB" sz="2400" b="1" dirty="0" smtClean="0"/>
              <a:t>  </a:t>
            </a:r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>
              <a:buFontTx/>
              <a:buNone/>
            </a:pPr>
            <a:endParaRPr lang="en-GB" sz="2400" b="1" dirty="0" smtClean="0"/>
          </a:p>
          <a:p>
            <a:pPr eaLnBrk="1" hangingPunct="1">
              <a:buFontTx/>
              <a:buNone/>
            </a:pPr>
            <a:r>
              <a:rPr lang="en-GB" sz="2000" b="1" dirty="0" smtClean="0"/>
              <a:t>  </a:t>
            </a:r>
          </a:p>
          <a:p>
            <a:pPr eaLnBrk="1" hangingPunct="1">
              <a:buFontTx/>
              <a:buNone/>
            </a:pPr>
            <a:endParaRPr lang="en-GB" sz="2000" b="1" dirty="0" smtClean="0"/>
          </a:p>
          <a:p>
            <a:pPr eaLnBrk="1" hangingPunct="1">
              <a:buFontTx/>
              <a:buNone/>
            </a:pPr>
            <a:endParaRPr lang="en-GB" sz="2000" b="1" dirty="0" smtClean="0"/>
          </a:p>
          <a:p>
            <a:pPr eaLnBrk="1" hangingPunct="1">
              <a:buFontTx/>
              <a:buNone/>
            </a:pPr>
            <a:endParaRPr lang="de-AT" sz="2000" b="1" dirty="0" smtClean="0"/>
          </a:p>
          <a:p>
            <a:pPr eaLnBrk="1" hangingPunct="1"/>
            <a:endParaRPr lang="de-AT" sz="20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www.kulturkontakt.or.at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355976" y="1124744"/>
            <a:ext cx="4788024" cy="51845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ru-RU" sz="2000" b="1" dirty="0" smtClean="0"/>
              <a:t>Гарантия и развитие качества</a:t>
            </a:r>
            <a:r>
              <a:rPr lang="en-GB" sz="2000" b="1" dirty="0" smtClean="0"/>
              <a:t>:  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ru-RU" sz="2000" b="1" dirty="0" smtClean="0"/>
              <a:t>	Частично стандартизированный экзамен на аттестат зрелости</a:t>
            </a:r>
            <a:r>
              <a:rPr lang="en-GB" sz="2000" b="1" dirty="0" smtClean="0"/>
              <a:t>: 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ru-RU" sz="1700" dirty="0" smtClean="0"/>
              <a:t>С</a:t>
            </a:r>
            <a:r>
              <a:rPr lang="en-GB" sz="1700" dirty="0" smtClean="0"/>
              <a:t> 2013/14</a:t>
            </a:r>
            <a:r>
              <a:rPr lang="ru-RU" sz="1700" dirty="0" smtClean="0"/>
              <a:t>гг. в сфере общего образования, с </a:t>
            </a:r>
            <a:r>
              <a:rPr lang="en-GB" sz="1700" dirty="0" smtClean="0"/>
              <a:t>2014/15</a:t>
            </a:r>
            <a:r>
              <a:rPr lang="ru-RU" sz="1700" dirty="0" smtClean="0"/>
              <a:t>гг. в сфере</a:t>
            </a:r>
            <a:r>
              <a:rPr lang="en-GB" sz="1700" dirty="0" smtClean="0"/>
              <a:t> </a:t>
            </a:r>
            <a:r>
              <a:rPr lang="ru-RU" sz="1700" dirty="0" smtClean="0"/>
              <a:t>профессионального образования</a:t>
            </a:r>
            <a:r>
              <a:rPr lang="en-GB" sz="1700" dirty="0" smtClean="0"/>
              <a:t>:  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ru-RU" sz="1700" dirty="0" smtClean="0"/>
              <a:t>Экзамен на аттестат зрелости в трёх частях</a:t>
            </a:r>
            <a:r>
              <a:rPr lang="en-GB" sz="1700" dirty="0" smtClean="0"/>
              <a:t>: </a:t>
            </a:r>
          </a:p>
          <a:p>
            <a:pPr indent="-180000" eaLnBrk="1" hangingPunct="1">
              <a:spcBef>
                <a:spcPts val="0"/>
              </a:spcBef>
            </a:pPr>
            <a:r>
              <a:rPr lang="ru-RU" sz="1700" dirty="0" smtClean="0"/>
              <a:t>Стандартизированный письменный экзамен по немецкому языку, математике, иностранным языкам</a:t>
            </a:r>
            <a:endParaRPr lang="en-GB" sz="1700" dirty="0" smtClean="0"/>
          </a:p>
          <a:p>
            <a:pPr indent="-180000" eaLnBrk="1" hangingPunct="1">
              <a:spcBef>
                <a:spcPts val="0"/>
              </a:spcBef>
            </a:pPr>
            <a:r>
              <a:rPr lang="ru-RU" sz="1700" dirty="0" smtClean="0"/>
              <a:t>Письменная работа</a:t>
            </a:r>
            <a:r>
              <a:rPr lang="en-GB" sz="1700" dirty="0" smtClean="0"/>
              <a:t>  (</a:t>
            </a:r>
            <a:r>
              <a:rPr lang="ru-RU" sz="1700" dirty="0" smtClean="0"/>
              <a:t>на </a:t>
            </a:r>
            <a:r>
              <a:rPr lang="ru-RU" sz="1700" dirty="0" err="1" smtClean="0"/>
              <a:t>преднаучном</a:t>
            </a:r>
            <a:r>
              <a:rPr lang="ru-RU" sz="1700" dirty="0" smtClean="0"/>
              <a:t> уровне</a:t>
            </a:r>
            <a:r>
              <a:rPr lang="en-GB" sz="1700" dirty="0" smtClean="0"/>
              <a:t>)</a:t>
            </a:r>
            <a:r>
              <a:rPr lang="ru-RU" sz="1700" dirty="0" smtClean="0"/>
              <a:t>, подготовленная до экзамена</a:t>
            </a:r>
            <a:endParaRPr lang="en-GB" sz="1700" dirty="0" smtClean="0"/>
          </a:p>
          <a:p>
            <a:pPr indent="-180000" eaLnBrk="1" hangingPunct="1">
              <a:spcBef>
                <a:spcPts val="0"/>
              </a:spcBef>
            </a:pPr>
            <a:r>
              <a:rPr lang="ru-RU" sz="1700" dirty="0" smtClean="0"/>
              <a:t>Устные экзамены</a:t>
            </a:r>
            <a:endParaRPr lang="en-GB" sz="1700" dirty="0" smtClean="0"/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ru-RU" sz="1700" b="1" dirty="0" smtClean="0"/>
              <a:t>Образовательные стандарты</a:t>
            </a:r>
            <a:endParaRPr lang="en-GB" sz="1700" b="1" dirty="0" smtClean="0"/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ru-RU" sz="1700" dirty="0" smtClean="0"/>
              <a:t>По математике, немецкому и английскому языкам для 4 и 8 класса</a:t>
            </a:r>
            <a:endParaRPr lang="en-GB" sz="1700" dirty="0" smtClean="0"/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ru-RU" sz="1700" dirty="0" smtClean="0"/>
              <a:t>Временные рамки</a:t>
            </a:r>
            <a:r>
              <a:rPr lang="en-GB" sz="1700" dirty="0" smtClean="0"/>
              <a:t>: </a:t>
            </a:r>
            <a:r>
              <a:rPr lang="ru-RU" sz="1700" dirty="0" smtClean="0"/>
              <a:t>первый этап государственных экзаменов </a:t>
            </a:r>
            <a:r>
              <a:rPr lang="en-GB" sz="1700" dirty="0" smtClean="0"/>
              <a:t>2012 - 2014</a:t>
            </a:r>
          </a:p>
          <a:p>
            <a:pPr eaLnBrk="1" hangingPunct="1">
              <a:buFontTx/>
              <a:buNone/>
            </a:pPr>
            <a:r>
              <a:rPr lang="en-GB" sz="2400" b="1" dirty="0" smtClean="0"/>
              <a:t>  </a:t>
            </a:r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>
              <a:buFontTx/>
              <a:buNone/>
            </a:pPr>
            <a:endParaRPr lang="en-GB" sz="2400" b="1" dirty="0" smtClean="0"/>
          </a:p>
          <a:p>
            <a:pPr eaLnBrk="1" hangingPunct="1">
              <a:buFontTx/>
              <a:buNone/>
            </a:pPr>
            <a:r>
              <a:rPr lang="en-GB" sz="2000" b="1" dirty="0" smtClean="0"/>
              <a:t>  </a:t>
            </a:r>
          </a:p>
          <a:p>
            <a:pPr eaLnBrk="1" hangingPunct="1">
              <a:buFontTx/>
              <a:buNone/>
            </a:pPr>
            <a:endParaRPr lang="en-GB" sz="2000" b="1" dirty="0" smtClean="0"/>
          </a:p>
          <a:p>
            <a:pPr eaLnBrk="1" hangingPunct="1">
              <a:buFontTx/>
              <a:buNone/>
            </a:pPr>
            <a:endParaRPr lang="en-GB" sz="2000" b="1" dirty="0" smtClean="0"/>
          </a:p>
          <a:p>
            <a:pPr eaLnBrk="1" hangingPunct="1">
              <a:buFontTx/>
              <a:buNone/>
            </a:pPr>
            <a:endParaRPr lang="de-AT" sz="2000" b="1" dirty="0" smtClean="0"/>
          </a:p>
          <a:p>
            <a:pPr eaLnBrk="1" hangingPunct="1"/>
            <a:endParaRPr lang="de-A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Inhaltsplatzhalter 2"/>
          <p:cNvSpPr>
            <a:spLocks noGrp="1"/>
          </p:cNvSpPr>
          <p:nvPr>
            <p:ph idx="1"/>
          </p:nvPr>
        </p:nvSpPr>
        <p:spPr bwMode="auto">
          <a:xfrm>
            <a:off x="0" y="1124744"/>
            <a:ext cx="4355976" cy="47525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180000">
              <a:spcBef>
                <a:spcPts val="0"/>
              </a:spcBef>
              <a:buFontTx/>
              <a:buNone/>
            </a:pPr>
            <a:r>
              <a:rPr lang="ru-RU" sz="1800" b="1" dirty="0" smtClean="0"/>
              <a:t>	</a:t>
            </a:r>
            <a:r>
              <a:rPr lang="en-GB" sz="1800" b="1" dirty="0" smtClean="0"/>
              <a:t>Quality </a:t>
            </a:r>
            <a:r>
              <a:rPr lang="en-GB" sz="1800" b="1" dirty="0" smtClean="0"/>
              <a:t>development at school level: Self-evaluation</a:t>
            </a:r>
          </a:p>
          <a:p>
            <a:pPr indent="-180000">
              <a:spcBef>
                <a:spcPts val="0"/>
              </a:spcBef>
              <a:buFontTx/>
              <a:buNone/>
            </a:pPr>
            <a:r>
              <a:rPr lang="en-GB" sz="1800" dirty="0" smtClean="0"/>
              <a:t>“Austrian VET Quality Initiative”  </a:t>
            </a:r>
          </a:p>
          <a:p>
            <a:pPr indent="-180000">
              <a:spcBef>
                <a:spcPts val="0"/>
              </a:spcBef>
              <a:buFontTx/>
              <a:buNone/>
            </a:pPr>
            <a:endParaRPr lang="en-GB" sz="1800" dirty="0" smtClean="0"/>
          </a:p>
          <a:p>
            <a:pPr indent="-180000">
              <a:spcBef>
                <a:spcPts val="0"/>
              </a:spcBef>
              <a:buFontTx/>
              <a:buNone/>
            </a:pPr>
            <a:r>
              <a:rPr lang="en-GB" sz="1800" dirty="0" smtClean="0"/>
              <a:t>Implementation of the European Quality Assurance Reference Framework  for VET </a:t>
            </a:r>
          </a:p>
          <a:p>
            <a:pPr indent="-180000">
              <a:spcBef>
                <a:spcPts val="0"/>
              </a:spcBef>
            </a:pPr>
            <a:r>
              <a:rPr lang="en-GB" sz="1800" dirty="0" smtClean="0"/>
              <a:t>includes </a:t>
            </a:r>
            <a:r>
              <a:rPr lang="en-GB" sz="1800" dirty="0" smtClean="0"/>
              <a:t>all involved institutional levels: school, education boards at “</a:t>
            </a:r>
            <a:r>
              <a:rPr lang="en-GB" sz="1800" dirty="0" err="1" smtClean="0"/>
              <a:t>Länder</a:t>
            </a:r>
            <a:r>
              <a:rPr lang="en-GB" sz="1800" dirty="0" smtClean="0"/>
              <a:t>” level and the Ministry of Education </a:t>
            </a:r>
          </a:p>
          <a:p>
            <a:pPr indent="-180000">
              <a:spcBef>
                <a:spcPts val="0"/>
              </a:spcBef>
            </a:pPr>
            <a:r>
              <a:rPr lang="en-GB" sz="1800" dirty="0" smtClean="0"/>
              <a:t>Provides all VET schools with quality management tools and includes them in an overall continuous quality  development process  </a:t>
            </a:r>
          </a:p>
          <a:p>
            <a:pPr indent="-180000">
              <a:spcBef>
                <a:spcPts val="0"/>
              </a:spcBef>
            </a:pPr>
            <a:r>
              <a:rPr lang="en-GB" sz="1800" dirty="0" smtClean="0"/>
              <a:t>Peer reviews support the self-evaluation processes </a:t>
            </a:r>
          </a:p>
          <a:p>
            <a:pPr>
              <a:buFontTx/>
              <a:buNone/>
            </a:pPr>
            <a:endParaRPr lang="en-GB" sz="2400" dirty="0" smtClean="0"/>
          </a:p>
          <a:p>
            <a:pPr>
              <a:buFontTx/>
              <a:buNone/>
            </a:pPr>
            <a:endParaRPr lang="de-AT" sz="2400" b="1" dirty="0" smtClean="0"/>
          </a:p>
          <a:p>
            <a:pPr>
              <a:buFontTx/>
              <a:buNone/>
            </a:pPr>
            <a:endParaRPr lang="de-AT" sz="2400" b="1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www.kulturkontakt.or.at</a:t>
            </a:r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211960" y="1124744"/>
            <a:ext cx="4932040" cy="58326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180000">
              <a:spcBef>
                <a:spcPts val="0"/>
              </a:spcBef>
              <a:buFontTx/>
              <a:buNone/>
            </a:pPr>
            <a:r>
              <a:rPr lang="ru-RU" sz="1800" b="1" dirty="0" smtClean="0"/>
              <a:t>	Повышение качества образования школьного уровня</a:t>
            </a:r>
            <a:r>
              <a:rPr lang="en-GB" sz="1800" b="1" dirty="0" smtClean="0"/>
              <a:t>: </a:t>
            </a:r>
            <a:r>
              <a:rPr lang="ru-RU" sz="1800" b="1" dirty="0" smtClean="0"/>
              <a:t>самоанализ</a:t>
            </a:r>
            <a:endParaRPr lang="en-GB" sz="1800" b="1" dirty="0" smtClean="0"/>
          </a:p>
          <a:p>
            <a:pPr indent="-180000">
              <a:spcBef>
                <a:spcPts val="0"/>
              </a:spcBef>
              <a:buFontTx/>
              <a:buNone/>
            </a:pPr>
            <a:r>
              <a:rPr lang="en-GB" sz="1800" dirty="0" smtClean="0"/>
              <a:t>“</a:t>
            </a:r>
            <a:r>
              <a:rPr lang="ru-RU" sz="1800" dirty="0" smtClean="0"/>
              <a:t>Австрийская инициатива по повышению качества профессионального образования</a:t>
            </a:r>
            <a:r>
              <a:rPr lang="en-GB" sz="1800" dirty="0" smtClean="0"/>
              <a:t>”  </a:t>
            </a:r>
          </a:p>
          <a:p>
            <a:pPr indent="-180000">
              <a:spcBef>
                <a:spcPts val="0"/>
              </a:spcBef>
              <a:buFontTx/>
              <a:buNone/>
            </a:pPr>
            <a:endParaRPr lang="en-GB" sz="1800" dirty="0" smtClean="0"/>
          </a:p>
          <a:p>
            <a:pPr indent="-180000">
              <a:spcBef>
                <a:spcPts val="0"/>
              </a:spcBef>
              <a:buFontTx/>
              <a:buNone/>
            </a:pPr>
            <a:r>
              <a:rPr lang="ru-RU" sz="1800" dirty="0" smtClean="0"/>
              <a:t>Реализация Европейских гарантий качества в сфере профессионального образования</a:t>
            </a:r>
            <a:endParaRPr lang="en-GB" sz="1800" dirty="0" smtClean="0"/>
          </a:p>
          <a:p>
            <a:pPr indent="-180000">
              <a:spcBef>
                <a:spcPts val="0"/>
              </a:spcBef>
            </a:pPr>
            <a:r>
              <a:rPr lang="ru-RU" sz="1800" dirty="0" smtClean="0"/>
              <a:t>Включает в себя все уровни: школу, местные органы управления образованием, Министерство Образования</a:t>
            </a:r>
            <a:endParaRPr lang="en-GB" sz="1800" dirty="0" smtClean="0"/>
          </a:p>
          <a:p>
            <a:pPr indent="-180000">
              <a:spcBef>
                <a:spcPts val="0"/>
              </a:spcBef>
            </a:pPr>
            <a:r>
              <a:rPr lang="ru-RU" sz="1800" dirty="0" smtClean="0"/>
              <a:t>Включает все ПУ в общий непрерывный процесс по улучшению качества образования</a:t>
            </a:r>
            <a:endParaRPr lang="en-GB" sz="1800" dirty="0" smtClean="0"/>
          </a:p>
          <a:p>
            <a:pPr indent="-180000">
              <a:spcBef>
                <a:spcPts val="0"/>
              </a:spcBef>
            </a:pPr>
            <a:r>
              <a:rPr lang="ru-RU" sz="1800" dirty="0" smtClean="0"/>
              <a:t>Обмен опытом способствует процессам самоанализа</a:t>
            </a:r>
            <a:endParaRPr lang="en-GB" sz="1800" dirty="0" smtClean="0"/>
          </a:p>
          <a:p>
            <a:pPr>
              <a:buFontTx/>
              <a:buNone/>
            </a:pPr>
            <a:endParaRPr lang="en-GB" sz="2400" dirty="0" smtClean="0"/>
          </a:p>
          <a:p>
            <a:pPr>
              <a:buFontTx/>
              <a:buNone/>
            </a:pPr>
            <a:endParaRPr lang="de-AT" sz="2400" b="1" dirty="0" smtClean="0"/>
          </a:p>
          <a:p>
            <a:pPr>
              <a:buFontTx/>
              <a:buNone/>
            </a:pPr>
            <a:endParaRPr lang="de-AT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Inhaltsplatzhalter 2"/>
          <p:cNvSpPr>
            <a:spLocks noGrp="1"/>
          </p:cNvSpPr>
          <p:nvPr>
            <p:ph idx="1"/>
          </p:nvPr>
        </p:nvSpPr>
        <p:spPr bwMode="auto">
          <a:xfrm>
            <a:off x="0" y="1124744"/>
            <a:ext cx="4355976" cy="47525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180000" eaLnBrk="1" hangingPunct="1">
              <a:spcBef>
                <a:spcPts val="0"/>
              </a:spcBef>
              <a:buFontTx/>
              <a:buNone/>
            </a:pPr>
            <a:endParaRPr lang="ru-RU" sz="2400" b="1" dirty="0" smtClean="0"/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2400" b="1" dirty="0" smtClean="0"/>
              <a:t>“</a:t>
            </a:r>
            <a:r>
              <a:rPr lang="en-GB" sz="2400" b="1" dirty="0" smtClean="0"/>
              <a:t>Teacher Training New”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endParaRPr lang="en-GB" sz="1800" dirty="0" smtClean="0"/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1800" b="1" dirty="0" smtClean="0"/>
              <a:t>Aim: </a:t>
            </a:r>
            <a:r>
              <a:rPr lang="en-GB" sz="1800" dirty="0" smtClean="0"/>
              <a:t>high quality teacher training based on the Bologna structure  with an  orientation towards skills and core competences of teachers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1800" b="1" dirty="0" smtClean="0"/>
              <a:t>Structure: </a:t>
            </a:r>
            <a:r>
              <a:rPr lang="en-GB" sz="1800" dirty="0" smtClean="0"/>
              <a:t>joint introductory phase and core areas for all teachers;  modules of specialisation depending on school type, extensive induction periods 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1800" dirty="0" smtClean="0"/>
              <a:t>High degree of permeability also for new entrants coming from other professions 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1800" b="1" dirty="0" smtClean="0"/>
              <a:t>Implementation:  </a:t>
            </a:r>
            <a:r>
              <a:rPr lang="en-GB" sz="1800" dirty="0" smtClean="0"/>
              <a:t>universities and teacher training colleges </a:t>
            </a:r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>
              <a:buFontTx/>
              <a:buNone/>
            </a:pPr>
            <a:endParaRPr lang="en-GB" sz="2400" b="1" dirty="0" smtClean="0"/>
          </a:p>
          <a:p>
            <a:pPr eaLnBrk="1" hangingPunct="1">
              <a:buFontTx/>
              <a:buNone/>
            </a:pPr>
            <a:r>
              <a:rPr lang="en-GB" sz="2000" b="1" dirty="0" smtClean="0"/>
              <a:t>  </a:t>
            </a:r>
          </a:p>
          <a:p>
            <a:pPr eaLnBrk="1" hangingPunct="1">
              <a:buFontTx/>
              <a:buNone/>
            </a:pPr>
            <a:endParaRPr lang="en-GB" sz="2000" b="1" dirty="0" smtClean="0"/>
          </a:p>
          <a:p>
            <a:pPr eaLnBrk="1" hangingPunct="1">
              <a:buFontTx/>
              <a:buNone/>
            </a:pPr>
            <a:endParaRPr lang="en-GB" sz="2000" b="1" dirty="0" smtClean="0"/>
          </a:p>
          <a:p>
            <a:pPr eaLnBrk="1" hangingPunct="1">
              <a:buFontTx/>
              <a:buNone/>
            </a:pPr>
            <a:endParaRPr lang="de-AT" sz="2000" b="1" dirty="0" smtClean="0"/>
          </a:p>
          <a:p>
            <a:pPr eaLnBrk="1" hangingPunct="1"/>
            <a:endParaRPr lang="de-AT" sz="20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www.kulturkontakt.or.at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355976" y="1052736"/>
            <a:ext cx="4788024" cy="51125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en-GB" sz="2400" b="1" dirty="0" smtClean="0"/>
              <a:t>“</a:t>
            </a:r>
            <a:r>
              <a:rPr lang="ru-RU" sz="2400" b="1" dirty="0" smtClean="0"/>
              <a:t>Подготовка учителей на новом уровне</a:t>
            </a:r>
            <a:r>
              <a:rPr lang="en-GB" sz="2400" b="1" dirty="0" smtClean="0"/>
              <a:t>”</a:t>
            </a:r>
          </a:p>
          <a:p>
            <a:pPr indent="-180000" eaLnBrk="1" hangingPunct="1">
              <a:spcBef>
                <a:spcPts val="0"/>
              </a:spcBef>
              <a:buFontTx/>
              <a:buNone/>
            </a:pPr>
            <a:endParaRPr lang="en-GB" sz="1800" dirty="0" smtClean="0"/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ru-RU" sz="1800" b="1" dirty="0" smtClean="0"/>
              <a:t>Цель</a:t>
            </a:r>
            <a:r>
              <a:rPr lang="en-GB" sz="1800" b="1" dirty="0" smtClean="0"/>
              <a:t>: </a:t>
            </a:r>
            <a:r>
              <a:rPr lang="ru-RU" sz="1800" dirty="0" smtClean="0"/>
              <a:t>высокое качество обучения учителей, основанное на принципах Болонского процесса с ориентацией на навыки и ключевые компетенции учителя</a:t>
            </a:r>
            <a:endParaRPr lang="en-GB" sz="1800" dirty="0" smtClean="0"/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ru-RU" sz="1800" b="1" dirty="0" smtClean="0"/>
              <a:t>Структура</a:t>
            </a:r>
            <a:r>
              <a:rPr lang="en-GB" sz="1800" b="1" dirty="0" smtClean="0"/>
              <a:t>: </a:t>
            </a:r>
            <a:r>
              <a:rPr lang="ru-RU" sz="1800" dirty="0" smtClean="0"/>
              <a:t>стыковка начального этапа с основным для всех учителей</a:t>
            </a:r>
            <a:r>
              <a:rPr lang="en-GB" sz="1800" dirty="0" smtClean="0"/>
              <a:t>;</a:t>
            </a:r>
            <a:r>
              <a:rPr lang="en-GB" sz="1800" dirty="0" smtClean="0">
                <a:solidFill>
                  <a:srgbClr val="FF0000"/>
                </a:solidFill>
              </a:rPr>
              <a:t>  </a:t>
            </a:r>
            <a:r>
              <a:rPr lang="ru-RU" sz="1800" dirty="0" smtClean="0"/>
              <a:t>модули специализации зависят от типа школы</a:t>
            </a:r>
            <a:r>
              <a:rPr lang="en-GB" sz="1800" dirty="0" smtClean="0"/>
              <a:t>,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/>
              <a:t>пролонгирование</a:t>
            </a:r>
            <a:r>
              <a:rPr lang="ru-RU" sz="1800" dirty="0" smtClean="0"/>
              <a:t> ознакомительного периода</a:t>
            </a:r>
            <a:endParaRPr lang="en-GB" sz="1800" dirty="0" smtClean="0"/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ru-RU" sz="1800" dirty="0" smtClean="0"/>
              <a:t>Высокий уровень проницаемости, в том числе и для пришедших из других профессий</a:t>
            </a:r>
            <a:endParaRPr lang="en-GB" sz="1800" dirty="0" smtClean="0"/>
          </a:p>
          <a:p>
            <a:pPr indent="-180000" eaLnBrk="1" hangingPunct="1">
              <a:spcBef>
                <a:spcPts val="0"/>
              </a:spcBef>
              <a:buFontTx/>
              <a:buNone/>
            </a:pPr>
            <a:r>
              <a:rPr lang="ru-RU" sz="1800" b="1" dirty="0" smtClean="0"/>
              <a:t>Применения</a:t>
            </a:r>
            <a:r>
              <a:rPr lang="en-GB" sz="1800" b="1" dirty="0" smtClean="0"/>
              <a:t>: </a:t>
            </a:r>
            <a:r>
              <a:rPr lang="ru-RU" sz="1800" dirty="0" smtClean="0"/>
              <a:t>университеты и педагогические институты</a:t>
            </a:r>
            <a:endParaRPr lang="en-GB" sz="1800" dirty="0" smtClean="0"/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>
              <a:buFontTx/>
              <a:buNone/>
            </a:pPr>
            <a:endParaRPr lang="en-GB" sz="2400" b="1" dirty="0" smtClean="0"/>
          </a:p>
          <a:p>
            <a:pPr eaLnBrk="1" hangingPunct="1">
              <a:buFontTx/>
              <a:buNone/>
            </a:pPr>
            <a:r>
              <a:rPr lang="en-GB" sz="2000" b="1" dirty="0" smtClean="0"/>
              <a:t>  </a:t>
            </a:r>
          </a:p>
          <a:p>
            <a:pPr eaLnBrk="1" hangingPunct="1">
              <a:buFontTx/>
              <a:buNone/>
            </a:pPr>
            <a:endParaRPr lang="en-GB" sz="2000" b="1" dirty="0" smtClean="0"/>
          </a:p>
          <a:p>
            <a:pPr eaLnBrk="1" hangingPunct="1">
              <a:buFontTx/>
              <a:buNone/>
            </a:pPr>
            <a:endParaRPr lang="en-GB" sz="2000" b="1" dirty="0" smtClean="0"/>
          </a:p>
          <a:p>
            <a:pPr eaLnBrk="1" hangingPunct="1">
              <a:buFontTx/>
              <a:buNone/>
            </a:pPr>
            <a:endParaRPr lang="de-AT" sz="2000" b="1" dirty="0" smtClean="0"/>
          </a:p>
          <a:p>
            <a:pPr eaLnBrk="1" hangingPunct="1"/>
            <a:endParaRPr lang="de-A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Inhaltsplatzhalter 2"/>
          <p:cNvSpPr>
            <a:spLocks noGrp="1"/>
          </p:cNvSpPr>
          <p:nvPr>
            <p:ph idx="1"/>
          </p:nvPr>
        </p:nvSpPr>
        <p:spPr bwMode="auto">
          <a:xfrm>
            <a:off x="0" y="1124744"/>
            <a:ext cx="4499992" cy="46259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endParaRPr lang="en-GB" sz="2800" b="1" dirty="0" smtClean="0"/>
          </a:p>
          <a:p>
            <a:pPr algn="ctr">
              <a:buFontTx/>
              <a:buNone/>
            </a:pPr>
            <a:r>
              <a:rPr lang="en-GB" sz="1800" b="1" dirty="0" smtClean="0"/>
              <a:t>Thank you  for your attention! </a:t>
            </a:r>
          </a:p>
          <a:p>
            <a:pPr algn="ctr">
              <a:buFontTx/>
              <a:buNone/>
            </a:pPr>
            <a:endParaRPr lang="en-GB" sz="1800" b="1" dirty="0" smtClean="0"/>
          </a:p>
          <a:p>
            <a:pPr algn="ctr">
              <a:buFontTx/>
              <a:buNone/>
            </a:pPr>
            <a:r>
              <a:rPr lang="en-GB" sz="1800" b="1" dirty="0" smtClean="0"/>
              <a:t>Links for further information:  </a:t>
            </a:r>
          </a:p>
          <a:p>
            <a:pPr algn="ctr">
              <a:buFontTx/>
              <a:buNone/>
            </a:pPr>
            <a:endParaRPr lang="en-GB" sz="1800" b="1" dirty="0" smtClean="0"/>
          </a:p>
          <a:p>
            <a:pPr algn="ctr">
              <a:buFontTx/>
              <a:buNone/>
            </a:pPr>
            <a:r>
              <a:rPr lang="en-GB" sz="1800" b="1" dirty="0" smtClean="0"/>
              <a:t>Austrian Ministry for Education, Arts and Culture: </a:t>
            </a:r>
            <a:r>
              <a:rPr lang="en-GB" sz="1800" b="1" dirty="0" smtClean="0">
                <a:hlinkClick r:id="rId2"/>
              </a:rPr>
              <a:t>www.bmukk.gv.at</a:t>
            </a:r>
            <a:endParaRPr lang="en-GB" sz="1800" b="1" dirty="0" smtClean="0"/>
          </a:p>
          <a:p>
            <a:pPr algn="ctr">
              <a:buFontTx/>
              <a:buNone/>
            </a:pPr>
            <a:endParaRPr lang="ru-RU" sz="1800" b="1" dirty="0" smtClean="0"/>
          </a:p>
          <a:p>
            <a:pPr algn="ctr">
              <a:buFontTx/>
              <a:buNone/>
            </a:pPr>
            <a:r>
              <a:rPr lang="en-GB" sz="1800" b="1" dirty="0" smtClean="0"/>
              <a:t>Austrian </a:t>
            </a:r>
            <a:r>
              <a:rPr lang="en-GB" sz="1800" b="1" dirty="0" smtClean="0"/>
              <a:t>Federal Institute for Education Research</a:t>
            </a:r>
            <a:r>
              <a:rPr lang="ru-RU" sz="1800" b="1" dirty="0" smtClean="0"/>
              <a:t>:</a:t>
            </a:r>
            <a:r>
              <a:rPr lang="en-GB" sz="1800" b="1" dirty="0" smtClean="0"/>
              <a:t> </a:t>
            </a:r>
            <a:r>
              <a:rPr lang="en-GB" sz="1800" b="1" dirty="0" smtClean="0">
                <a:hlinkClick r:id="rId3"/>
              </a:rPr>
              <a:t>www.bifie.at</a:t>
            </a:r>
            <a:endParaRPr lang="en-GB" sz="1800" b="1" dirty="0" smtClean="0"/>
          </a:p>
          <a:p>
            <a:pPr algn="ctr">
              <a:buFontTx/>
              <a:buNone/>
            </a:pPr>
            <a:endParaRPr lang="ru-RU" sz="1800" b="1" dirty="0" smtClean="0"/>
          </a:p>
          <a:p>
            <a:pPr algn="ctr">
              <a:buFontTx/>
              <a:buNone/>
            </a:pPr>
            <a:r>
              <a:rPr lang="en-GB" sz="1800" b="1" dirty="0" smtClean="0"/>
              <a:t>Quality </a:t>
            </a:r>
            <a:r>
              <a:rPr lang="en-GB" sz="1800" b="1" dirty="0" smtClean="0"/>
              <a:t>Initiative in VET: </a:t>
            </a:r>
            <a:r>
              <a:rPr lang="en-GB" sz="1800" b="1" dirty="0" smtClean="0">
                <a:hlinkClick r:id="rId4"/>
              </a:rPr>
              <a:t>www.qibb.at</a:t>
            </a:r>
            <a:endParaRPr lang="en-GB" sz="1800" b="1" dirty="0" smtClean="0"/>
          </a:p>
          <a:p>
            <a:pPr algn="ctr">
              <a:buFontTx/>
              <a:buNone/>
            </a:pPr>
            <a:r>
              <a:rPr lang="en-GB" sz="1800" b="1" dirty="0" smtClean="0"/>
              <a:t>Statistics Austria : </a:t>
            </a:r>
            <a:r>
              <a:rPr lang="en-GB" sz="1800" b="1" dirty="0" smtClean="0">
                <a:hlinkClick r:id="rId5"/>
              </a:rPr>
              <a:t>www.statistik.at</a:t>
            </a:r>
            <a:r>
              <a:rPr lang="en-GB" sz="1800" b="1" dirty="0" smtClean="0"/>
              <a:t> </a:t>
            </a:r>
          </a:p>
          <a:p>
            <a:pPr>
              <a:buFontTx/>
              <a:buNone/>
            </a:pPr>
            <a:endParaRPr lang="de-AT" sz="1800" b="1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www.kulturkontakt.or.at</a:t>
            </a:r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630738" y="1412776"/>
            <a:ext cx="4536504" cy="48965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ru-RU" sz="1800" b="1" dirty="0" smtClean="0"/>
              <a:t>Спасибо за внимание</a:t>
            </a:r>
            <a:r>
              <a:rPr lang="en-GB" sz="1800" b="1" dirty="0" smtClean="0"/>
              <a:t>! </a:t>
            </a:r>
          </a:p>
          <a:p>
            <a:pPr algn="ctr">
              <a:buFontTx/>
              <a:buNone/>
            </a:pPr>
            <a:endParaRPr lang="en-GB" sz="1800" b="1" dirty="0" smtClean="0"/>
          </a:p>
          <a:p>
            <a:pPr algn="ctr">
              <a:buFontTx/>
              <a:buNone/>
            </a:pPr>
            <a:r>
              <a:rPr lang="ru-RU" sz="1800" b="1" dirty="0" smtClean="0"/>
              <a:t>Ссылки для дальнейшей информации</a:t>
            </a:r>
            <a:r>
              <a:rPr lang="en-GB" sz="1800" b="1" dirty="0" smtClean="0"/>
              <a:t>:  </a:t>
            </a:r>
          </a:p>
          <a:p>
            <a:pPr algn="ctr">
              <a:buFontTx/>
              <a:buNone/>
            </a:pPr>
            <a:endParaRPr lang="en-GB" sz="1800" b="1" dirty="0" smtClean="0"/>
          </a:p>
          <a:p>
            <a:pPr algn="ctr">
              <a:buFontTx/>
              <a:buNone/>
            </a:pPr>
            <a:r>
              <a:rPr lang="ru-RU" sz="1800" b="1" dirty="0" smtClean="0"/>
              <a:t>Министерство Образования, Искусств и Культуры Австрии</a:t>
            </a:r>
            <a:r>
              <a:rPr lang="en-GB" sz="1800" b="1" dirty="0" smtClean="0"/>
              <a:t>: </a:t>
            </a:r>
            <a:r>
              <a:rPr lang="en-GB" sz="1800" b="1" dirty="0" smtClean="0">
                <a:hlinkClick r:id="rId2"/>
              </a:rPr>
              <a:t>www.bmukk.gv.at</a:t>
            </a:r>
            <a:endParaRPr lang="en-GB" sz="1800" b="1" dirty="0" smtClean="0"/>
          </a:p>
          <a:p>
            <a:pPr algn="ctr">
              <a:buFontTx/>
              <a:buNone/>
            </a:pPr>
            <a:r>
              <a:rPr lang="ru-RU" sz="1800" b="1" dirty="0" smtClean="0"/>
              <a:t>Австрийский Федеральный Научно-педагогический Институт:</a:t>
            </a:r>
            <a:r>
              <a:rPr lang="en-GB" sz="1800" b="1" dirty="0" smtClean="0"/>
              <a:t> </a:t>
            </a:r>
            <a:r>
              <a:rPr lang="en-GB" sz="1800" b="1" dirty="0" smtClean="0">
                <a:hlinkClick r:id="rId3"/>
              </a:rPr>
              <a:t>www.bifie.at</a:t>
            </a:r>
            <a:endParaRPr lang="en-GB" sz="1800" b="1" dirty="0" smtClean="0"/>
          </a:p>
          <a:p>
            <a:pPr algn="ctr">
              <a:buFontTx/>
              <a:buNone/>
            </a:pPr>
            <a:r>
              <a:rPr lang="ru-RU" sz="1800" b="1" dirty="0" smtClean="0"/>
              <a:t>Инициатива по повышению качества в профессиональном образовании</a:t>
            </a:r>
            <a:r>
              <a:rPr lang="en-GB" sz="1800" b="1" dirty="0" smtClean="0"/>
              <a:t>: </a:t>
            </a:r>
            <a:r>
              <a:rPr lang="en-GB" sz="1800" b="1" dirty="0" smtClean="0">
                <a:hlinkClick r:id="rId4"/>
              </a:rPr>
              <a:t>www.qibb.at</a:t>
            </a:r>
            <a:endParaRPr lang="en-GB" sz="1800" b="1" dirty="0" smtClean="0"/>
          </a:p>
          <a:p>
            <a:pPr algn="ctr">
              <a:buFontTx/>
              <a:buNone/>
            </a:pPr>
            <a:r>
              <a:rPr lang="ru-RU" sz="1800" b="1" dirty="0" smtClean="0"/>
              <a:t>Статистические данные Австрии</a:t>
            </a:r>
            <a:r>
              <a:rPr lang="en-GB" sz="1800" b="1" dirty="0" smtClean="0"/>
              <a:t>: </a:t>
            </a:r>
            <a:r>
              <a:rPr lang="en-GB" sz="1800" b="1" dirty="0" smtClean="0">
                <a:hlinkClick r:id="rId5"/>
              </a:rPr>
              <a:t>www.statistik.at</a:t>
            </a:r>
            <a:r>
              <a:rPr lang="en-GB" sz="1800" b="1" dirty="0" smtClean="0"/>
              <a:t> </a:t>
            </a:r>
          </a:p>
          <a:p>
            <a:pPr>
              <a:buFontTx/>
              <a:buNone/>
            </a:pPr>
            <a:endParaRPr lang="de-AT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www.kulturkontakt.or.at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07502" y="1412776"/>
            <a:ext cx="4392489" cy="464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ct val="15000"/>
              </a:spcBef>
              <a:tabLst>
                <a:tab pos="385763" algn="l"/>
              </a:tabLst>
            </a:pPr>
            <a:r>
              <a:rPr lang="en-GB" b="1" dirty="0">
                <a:solidFill>
                  <a:schemeClr val="bg2"/>
                </a:solidFill>
                <a:latin typeface="Verdana" pitchFamily="34" charset="0"/>
              </a:rPr>
              <a:t>Education relevant overall developments: </a:t>
            </a:r>
          </a:p>
          <a:p>
            <a:pPr>
              <a:lnSpc>
                <a:spcPct val="115000"/>
              </a:lnSpc>
              <a:spcBef>
                <a:spcPct val="15000"/>
              </a:spcBef>
              <a:tabLst>
                <a:tab pos="385763" algn="l"/>
              </a:tabLst>
            </a:pPr>
            <a:endParaRPr lang="en-GB" sz="1200" b="1" dirty="0">
              <a:solidFill>
                <a:schemeClr val="bg2"/>
              </a:solidFill>
              <a:latin typeface="Verdana" pitchFamily="34" charset="0"/>
            </a:endParaRPr>
          </a:p>
          <a:p>
            <a:pPr>
              <a:lnSpc>
                <a:spcPct val="115000"/>
              </a:lnSpc>
              <a:spcBef>
                <a:spcPct val="15000"/>
              </a:spcBef>
              <a:tabLst>
                <a:tab pos="385763" algn="l"/>
              </a:tabLst>
            </a:pPr>
            <a:r>
              <a:rPr lang="en-GB" sz="2000" b="1" dirty="0">
                <a:solidFill>
                  <a:schemeClr val="bg2"/>
                </a:solidFill>
                <a:latin typeface="Verdana" pitchFamily="34" charset="0"/>
              </a:rPr>
              <a:t>Demographic developments:</a:t>
            </a:r>
          </a:p>
          <a:p>
            <a:pPr>
              <a:lnSpc>
                <a:spcPct val="115000"/>
              </a:lnSpc>
              <a:spcBef>
                <a:spcPct val="15000"/>
              </a:spcBef>
              <a:tabLst>
                <a:tab pos="385763" algn="l"/>
              </a:tabLst>
            </a:pPr>
            <a:r>
              <a:rPr lang="en-GB" sz="2000" b="1" dirty="0">
                <a:solidFill>
                  <a:schemeClr val="bg2"/>
                </a:solidFill>
                <a:latin typeface="Verdana" pitchFamily="34" charset="0"/>
              </a:rPr>
              <a:t> “aging society”  </a:t>
            </a:r>
          </a:p>
          <a:p>
            <a:pPr>
              <a:lnSpc>
                <a:spcPct val="115000"/>
              </a:lnSpc>
              <a:spcBef>
                <a:spcPct val="15000"/>
              </a:spcBef>
              <a:buFont typeface="Arial" charset="0"/>
              <a:buChar char="•"/>
              <a:tabLst>
                <a:tab pos="385763" algn="l"/>
              </a:tabLst>
            </a:pPr>
            <a:r>
              <a:rPr lang="en-GB" sz="2000" dirty="0">
                <a:solidFill>
                  <a:schemeClr val="bg2"/>
                </a:solidFill>
                <a:latin typeface="Verdana" pitchFamily="34" charset="0"/>
              </a:rPr>
              <a:t> birth rate in 2010: 1.44 </a:t>
            </a:r>
          </a:p>
          <a:p>
            <a:pPr>
              <a:lnSpc>
                <a:spcPct val="115000"/>
              </a:lnSpc>
              <a:spcBef>
                <a:spcPct val="15000"/>
              </a:spcBef>
              <a:buFont typeface="Arial" charset="0"/>
              <a:buChar char="•"/>
              <a:tabLst>
                <a:tab pos="385763" algn="l"/>
              </a:tabLst>
            </a:pPr>
            <a:r>
              <a:rPr lang="en-GB" sz="2000" dirty="0">
                <a:solidFill>
                  <a:schemeClr val="bg2"/>
                </a:solidFill>
                <a:latin typeface="Verdana" pitchFamily="34" charset="0"/>
              </a:rPr>
              <a:t> life expectancy: men 78 years /women 83 years</a:t>
            </a:r>
          </a:p>
          <a:p>
            <a:pPr>
              <a:lnSpc>
                <a:spcPct val="115000"/>
              </a:lnSpc>
              <a:spcBef>
                <a:spcPct val="15000"/>
              </a:spcBef>
              <a:buFont typeface="Arial" charset="0"/>
              <a:buChar char="•"/>
              <a:tabLst>
                <a:tab pos="385763" algn="l"/>
              </a:tabLst>
            </a:pPr>
            <a:r>
              <a:rPr lang="en-GB" sz="2000" dirty="0">
                <a:solidFill>
                  <a:schemeClr val="bg2"/>
                </a:solidFill>
                <a:latin typeface="Verdana" pitchFamily="34" charset="0"/>
              </a:rPr>
              <a:t>  teachers:  of 117.000 teachers 50.000 over 50 </a:t>
            </a:r>
          </a:p>
          <a:p>
            <a:pPr>
              <a:lnSpc>
                <a:spcPct val="115000"/>
              </a:lnSpc>
              <a:spcBef>
                <a:spcPct val="15000"/>
              </a:spcBef>
              <a:buFont typeface="Arial" charset="0"/>
              <a:buChar char="•"/>
              <a:tabLst>
                <a:tab pos="385763" algn="l"/>
              </a:tabLst>
            </a:pPr>
            <a:r>
              <a:rPr lang="en-GB" sz="2000" dirty="0">
                <a:solidFill>
                  <a:schemeClr val="bg2"/>
                </a:solidFill>
                <a:latin typeface="Verdana" pitchFamily="34" charset="0"/>
              </a:rPr>
              <a:t>  students: 1995/96: 1.16 million/2010/2011: 1.12 </a:t>
            </a:r>
            <a:r>
              <a:rPr lang="en-GB" sz="2000" dirty="0" smtClean="0">
                <a:solidFill>
                  <a:schemeClr val="bg2"/>
                </a:solidFill>
                <a:latin typeface="Verdana" pitchFamily="34" charset="0"/>
              </a:rPr>
              <a:t>million</a:t>
            </a:r>
            <a:endParaRPr lang="de-DE" sz="2000" dirty="0">
              <a:latin typeface="Verdan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2001" y="1340768"/>
            <a:ext cx="4571999" cy="5129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ct val="15000"/>
              </a:spcBef>
              <a:tabLst>
                <a:tab pos="385763" algn="l"/>
              </a:tabLst>
            </a:pPr>
            <a:r>
              <a:rPr lang="ru-RU" sz="2300" b="1" dirty="0" smtClean="0">
                <a:latin typeface="Verdana" pitchFamily="34" charset="0"/>
              </a:rPr>
              <a:t>Образование, соответствующее </a:t>
            </a:r>
            <a:r>
              <a:rPr lang="ru-RU" sz="2300" b="1" dirty="0">
                <a:latin typeface="Verdana" pitchFamily="34" charset="0"/>
              </a:rPr>
              <a:t>общим явлениям</a:t>
            </a:r>
            <a:r>
              <a:rPr lang="ru-RU" sz="2300" b="1" dirty="0" smtClean="0">
                <a:latin typeface="Verdana" pitchFamily="34" charset="0"/>
              </a:rPr>
              <a:t>:</a:t>
            </a:r>
            <a:endParaRPr lang="en-GB" sz="2300" b="1" dirty="0">
              <a:solidFill>
                <a:schemeClr val="bg2"/>
              </a:solidFill>
              <a:latin typeface="Verdana" pitchFamily="34" charset="0"/>
            </a:endParaRPr>
          </a:p>
          <a:p>
            <a:pPr>
              <a:lnSpc>
                <a:spcPct val="115000"/>
              </a:lnSpc>
              <a:spcBef>
                <a:spcPct val="15000"/>
              </a:spcBef>
              <a:tabLst>
                <a:tab pos="385763" algn="l"/>
              </a:tabLst>
            </a:pPr>
            <a:r>
              <a:rPr lang="ru-RU" sz="2000" b="1" dirty="0" smtClean="0">
                <a:solidFill>
                  <a:schemeClr val="bg2"/>
                </a:solidFill>
                <a:latin typeface="Verdana" pitchFamily="34" charset="0"/>
              </a:rPr>
              <a:t>Демографические </a:t>
            </a:r>
            <a:r>
              <a:rPr lang="ru-RU" sz="2000" b="1" dirty="0">
                <a:solidFill>
                  <a:schemeClr val="bg2"/>
                </a:solidFill>
                <a:latin typeface="Verdana" pitchFamily="34" charset="0"/>
              </a:rPr>
              <a:t>явления</a:t>
            </a:r>
            <a:r>
              <a:rPr lang="en-GB" sz="2000" b="1" dirty="0">
                <a:solidFill>
                  <a:schemeClr val="bg2"/>
                </a:solidFill>
                <a:latin typeface="Verdana" pitchFamily="34" charset="0"/>
              </a:rPr>
              <a:t>:</a:t>
            </a:r>
          </a:p>
          <a:p>
            <a:pPr>
              <a:lnSpc>
                <a:spcPct val="115000"/>
              </a:lnSpc>
              <a:spcBef>
                <a:spcPct val="15000"/>
              </a:spcBef>
              <a:tabLst>
                <a:tab pos="385763" algn="l"/>
              </a:tabLst>
            </a:pPr>
            <a:r>
              <a:rPr lang="en-GB" sz="2000" b="1" dirty="0">
                <a:solidFill>
                  <a:schemeClr val="bg2"/>
                </a:solidFill>
                <a:latin typeface="Verdana" pitchFamily="34" charset="0"/>
              </a:rPr>
              <a:t> “</a:t>
            </a:r>
            <a:r>
              <a:rPr lang="ru-RU" sz="2000" b="1" dirty="0">
                <a:solidFill>
                  <a:schemeClr val="bg2"/>
                </a:solidFill>
                <a:latin typeface="Verdana" pitchFamily="34" charset="0"/>
              </a:rPr>
              <a:t>старение общества</a:t>
            </a:r>
            <a:r>
              <a:rPr lang="en-GB" sz="2000" b="1" dirty="0">
                <a:solidFill>
                  <a:schemeClr val="bg2"/>
                </a:solidFill>
                <a:latin typeface="Verdana" pitchFamily="34" charset="0"/>
              </a:rPr>
              <a:t>”  </a:t>
            </a:r>
          </a:p>
          <a:p>
            <a:pPr>
              <a:lnSpc>
                <a:spcPct val="115000"/>
              </a:lnSpc>
              <a:spcBef>
                <a:spcPct val="15000"/>
              </a:spcBef>
              <a:buFont typeface="Arial" charset="0"/>
              <a:buChar char="•"/>
              <a:tabLst>
                <a:tab pos="385763" algn="l"/>
              </a:tabLst>
            </a:pPr>
            <a:r>
              <a:rPr lang="en-GB" sz="2000" dirty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ru-RU" sz="1900" dirty="0">
                <a:solidFill>
                  <a:schemeClr val="bg2"/>
                </a:solidFill>
                <a:latin typeface="Verdana" pitchFamily="34" charset="0"/>
              </a:rPr>
              <a:t>рождаемость в </a:t>
            </a: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2010: 1.44 </a:t>
            </a:r>
          </a:p>
          <a:p>
            <a:pPr>
              <a:lnSpc>
                <a:spcPct val="115000"/>
              </a:lnSpc>
              <a:spcBef>
                <a:spcPct val="15000"/>
              </a:spcBef>
              <a:buFont typeface="Arial" charset="0"/>
              <a:buChar char="•"/>
              <a:tabLst>
                <a:tab pos="385763" algn="l"/>
              </a:tabLst>
            </a:pP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ru-RU" sz="1900" dirty="0">
                <a:solidFill>
                  <a:schemeClr val="bg2"/>
                </a:solidFill>
                <a:latin typeface="Verdana" pitchFamily="34" charset="0"/>
              </a:rPr>
              <a:t>продолжительность жизни</a:t>
            </a: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: </a:t>
            </a:r>
            <a:r>
              <a:rPr lang="ru-RU" sz="1900" dirty="0">
                <a:solidFill>
                  <a:schemeClr val="bg2"/>
                </a:solidFill>
                <a:latin typeface="Verdana" pitchFamily="34" charset="0"/>
              </a:rPr>
              <a:t>мужчины</a:t>
            </a: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 78 </a:t>
            </a:r>
            <a:r>
              <a:rPr lang="ru-RU" sz="1900" dirty="0">
                <a:solidFill>
                  <a:schemeClr val="bg2"/>
                </a:solidFill>
                <a:latin typeface="Verdana" pitchFamily="34" charset="0"/>
              </a:rPr>
              <a:t>лет</a:t>
            </a: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 /</a:t>
            </a:r>
            <a:r>
              <a:rPr lang="ru-RU" sz="1900" dirty="0">
                <a:solidFill>
                  <a:schemeClr val="bg2"/>
                </a:solidFill>
                <a:latin typeface="Verdana" pitchFamily="34" charset="0"/>
              </a:rPr>
              <a:t>женщины</a:t>
            </a: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 83 </a:t>
            </a:r>
            <a:r>
              <a:rPr lang="ru-RU" sz="1900" dirty="0">
                <a:solidFill>
                  <a:schemeClr val="bg2"/>
                </a:solidFill>
                <a:latin typeface="Verdana" pitchFamily="34" charset="0"/>
              </a:rPr>
              <a:t>года</a:t>
            </a:r>
            <a:endParaRPr lang="en-GB" sz="1900" dirty="0">
              <a:solidFill>
                <a:schemeClr val="bg2"/>
              </a:solidFill>
              <a:latin typeface="Verdana" pitchFamily="34" charset="0"/>
            </a:endParaRPr>
          </a:p>
          <a:p>
            <a:pPr>
              <a:lnSpc>
                <a:spcPct val="115000"/>
              </a:lnSpc>
              <a:spcBef>
                <a:spcPct val="15000"/>
              </a:spcBef>
              <a:buFont typeface="Arial" charset="0"/>
              <a:buChar char="•"/>
              <a:tabLst>
                <a:tab pos="385763" algn="l"/>
              </a:tabLst>
            </a:pP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  </a:t>
            </a:r>
            <a:r>
              <a:rPr lang="ru-RU" sz="1900" dirty="0">
                <a:solidFill>
                  <a:schemeClr val="bg2"/>
                </a:solidFill>
                <a:latin typeface="Verdana" pitchFamily="34" charset="0"/>
              </a:rPr>
              <a:t>учителя</a:t>
            </a: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: </a:t>
            </a:r>
            <a:r>
              <a:rPr lang="ru-RU" sz="1900" dirty="0" smtClean="0">
                <a:solidFill>
                  <a:schemeClr val="bg2"/>
                </a:solidFill>
                <a:latin typeface="Verdana" pitchFamily="34" charset="0"/>
              </a:rPr>
              <a:t>из</a:t>
            </a:r>
            <a:r>
              <a:rPr lang="en-GB" sz="1900" dirty="0" smtClean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117.000 </a:t>
            </a:r>
            <a:r>
              <a:rPr lang="ru-RU" sz="1900" dirty="0">
                <a:solidFill>
                  <a:schemeClr val="bg2"/>
                </a:solidFill>
                <a:latin typeface="Verdana" pitchFamily="34" charset="0"/>
              </a:rPr>
              <a:t>учителей</a:t>
            </a: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 50.000 </a:t>
            </a:r>
            <a:r>
              <a:rPr lang="ru-RU" sz="1900" dirty="0">
                <a:solidFill>
                  <a:schemeClr val="bg2"/>
                </a:solidFill>
                <a:latin typeface="Verdana" pitchFamily="34" charset="0"/>
              </a:rPr>
              <a:t>старше</a:t>
            </a: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 50 </a:t>
            </a:r>
          </a:p>
          <a:p>
            <a:pPr>
              <a:lnSpc>
                <a:spcPct val="115000"/>
              </a:lnSpc>
              <a:spcBef>
                <a:spcPct val="15000"/>
              </a:spcBef>
              <a:buFont typeface="Arial" charset="0"/>
              <a:buChar char="•"/>
              <a:tabLst>
                <a:tab pos="385763" algn="l"/>
              </a:tabLst>
            </a:pP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  </a:t>
            </a:r>
            <a:r>
              <a:rPr lang="ru-RU" sz="1900" dirty="0">
                <a:solidFill>
                  <a:schemeClr val="bg2"/>
                </a:solidFill>
                <a:latin typeface="Verdana" pitchFamily="34" charset="0"/>
              </a:rPr>
              <a:t>студенты</a:t>
            </a: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: 1995/96: 1.16 </a:t>
            </a:r>
            <a:r>
              <a:rPr lang="ru-RU" sz="1900" dirty="0">
                <a:solidFill>
                  <a:schemeClr val="bg2"/>
                </a:solidFill>
                <a:latin typeface="Verdana" pitchFamily="34" charset="0"/>
              </a:rPr>
              <a:t>млн.</a:t>
            </a:r>
            <a:r>
              <a:rPr lang="en-GB" sz="1900" dirty="0">
                <a:solidFill>
                  <a:schemeClr val="bg2"/>
                </a:solidFill>
                <a:latin typeface="Verdana" pitchFamily="34" charset="0"/>
              </a:rPr>
              <a:t>/2010/2011: 1.12 </a:t>
            </a:r>
            <a:r>
              <a:rPr lang="ru-RU" sz="1900" dirty="0">
                <a:solidFill>
                  <a:schemeClr val="bg2"/>
                </a:solidFill>
                <a:latin typeface="Verdana" pitchFamily="34" charset="0"/>
              </a:rPr>
              <a:t>млн.</a:t>
            </a:r>
            <a:endParaRPr lang="en-GB" sz="1900" b="1" dirty="0">
              <a:solidFill>
                <a:schemeClr val="bg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www.kulturkontakt.or.at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3" y="1196752"/>
            <a:ext cx="4248472" cy="1440160"/>
          </a:xfrm>
        </p:spPr>
        <p:txBody>
          <a:bodyPr/>
          <a:lstStyle/>
          <a:p>
            <a:pPr eaLnBrk="1" hangingPunct="1"/>
            <a:r>
              <a:rPr lang="en-GB" sz="1600" b="1" dirty="0" smtClean="0"/>
              <a:t>An increasingly diverse society</a:t>
            </a:r>
            <a:br>
              <a:rPr lang="en-GB" sz="1600" b="1" dirty="0" smtClean="0"/>
            </a:br>
            <a:r>
              <a:rPr lang="en-GB" sz="1600" dirty="0" smtClean="0"/>
              <a:t>Increase in population: 1990: 7.7 mill., 2010 8.4. mill. </a:t>
            </a:r>
            <a:br>
              <a:rPr lang="en-GB" sz="1600" dirty="0" smtClean="0"/>
            </a:br>
            <a:r>
              <a:rPr lang="en-GB" sz="1600" dirty="0" smtClean="0"/>
              <a:t>Students with another first language: 18.4%,Vienna: 43.3% </a:t>
            </a:r>
            <a:endParaRPr lang="en-GB" sz="1600" b="1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492375"/>
            <a:ext cx="8229600" cy="3151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de-AT" sz="1800" smtClean="0"/>
          </a:p>
          <a:p>
            <a:pPr eaLnBrk="1" hangingPunct="1">
              <a:buFontTx/>
              <a:buNone/>
            </a:pPr>
            <a:endParaRPr lang="de-AT" sz="2400" b="1" smtClean="0"/>
          </a:p>
          <a:p>
            <a:pPr eaLnBrk="1" hangingPunct="1">
              <a:buFontTx/>
              <a:buNone/>
            </a:pPr>
            <a:endParaRPr lang="de-AT" sz="2400" b="1" smtClean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49" y="2636912"/>
            <a:ext cx="8712645" cy="35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44008" y="1196752"/>
            <a:ext cx="4392487" cy="1374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1600" b="1" dirty="0" smtClean="0"/>
              <a:t>Увеличение миграционного прироста </a:t>
            </a:r>
            <a:r>
              <a:rPr lang="en-GB" sz="1600" b="1" dirty="0" smtClean="0"/>
              <a:t/>
            </a:r>
            <a:br>
              <a:rPr lang="en-GB" sz="1600" b="1" dirty="0" smtClean="0"/>
            </a:br>
            <a:r>
              <a:rPr lang="ru-RU" sz="1600" dirty="0" smtClean="0"/>
              <a:t>Прирост населения</a:t>
            </a:r>
            <a:r>
              <a:rPr lang="en-GB" sz="1600" dirty="0" smtClean="0"/>
              <a:t>: 1990: 7.7 </a:t>
            </a:r>
            <a:r>
              <a:rPr lang="ru-RU" sz="1600" dirty="0" smtClean="0"/>
              <a:t>млн.</a:t>
            </a:r>
            <a:r>
              <a:rPr lang="en-GB" sz="1600" dirty="0" smtClean="0"/>
              <a:t>, 2010 8.4. </a:t>
            </a:r>
            <a:r>
              <a:rPr lang="ru-RU" sz="1600" dirty="0" smtClean="0"/>
              <a:t>млн.</a:t>
            </a:r>
            <a:r>
              <a:rPr lang="en-GB" sz="1600" dirty="0" smtClean="0"/>
              <a:t> </a:t>
            </a:r>
            <a:br>
              <a:rPr lang="en-GB" sz="1600" dirty="0" smtClean="0"/>
            </a:br>
            <a:r>
              <a:rPr lang="ru-RU" sz="1600" dirty="0" smtClean="0"/>
              <a:t>Студенты с другим родным языком</a:t>
            </a:r>
            <a:r>
              <a:rPr lang="en-GB" sz="1600" dirty="0" smtClean="0"/>
              <a:t>: 18.4%,</a:t>
            </a:r>
            <a:r>
              <a:rPr lang="ru-RU" sz="1600" dirty="0" smtClean="0"/>
              <a:t>Вена</a:t>
            </a:r>
            <a:r>
              <a:rPr lang="en-GB" sz="1600" dirty="0" smtClean="0"/>
              <a:t>: 43.3% </a:t>
            </a:r>
            <a:endParaRPr lang="en-GB" sz="1600" b="1" dirty="0" smtClean="0"/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1259632" y="3003054"/>
            <a:ext cx="2857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/>
              <a:t>Иностранное население в Австрии</a:t>
            </a:r>
          </a:p>
          <a:p>
            <a:r>
              <a:rPr lang="ru-RU" sz="1400" dirty="0"/>
              <a:t>1981-2011</a:t>
            </a:r>
          </a:p>
        </p:txBody>
      </p:sp>
      <p:sp>
        <p:nvSpPr>
          <p:cNvPr id="8" name="TextBox 22"/>
          <p:cNvSpPr txBox="1">
            <a:spLocks noChangeArrowheads="1"/>
          </p:cNvSpPr>
          <p:nvPr/>
        </p:nvSpPr>
        <p:spPr bwMode="auto">
          <a:xfrm>
            <a:off x="5652120" y="3003054"/>
            <a:ext cx="2584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/>
              <a:t>Иноязычные граждане 1.1.2011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0" y="1124744"/>
            <a:ext cx="4427984" cy="1084322"/>
          </a:xfrm>
        </p:spPr>
        <p:txBody>
          <a:bodyPr/>
          <a:lstStyle/>
          <a:p>
            <a:pPr eaLnBrk="1" hangingPunct="1"/>
            <a:r>
              <a:rPr lang="en-GB" sz="1800" b="1" dirty="0" smtClean="0"/>
              <a:t>Economic Development - Employment  </a:t>
            </a:r>
            <a:br>
              <a:rPr lang="en-GB" sz="1800" b="1" dirty="0" smtClean="0"/>
            </a:br>
            <a:r>
              <a:rPr lang="en-GB" sz="1600" dirty="0" smtClean="0"/>
              <a:t>Unemployment rate: 4.2%,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GB" sz="1600" dirty="0" smtClean="0"/>
              <a:t>youth</a:t>
            </a:r>
            <a:r>
              <a:rPr lang="en-GB" sz="1600" dirty="0" smtClean="0"/>
              <a:t>: 8.3 </a:t>
            </a:r>
            <a:r>
              <a:rPr lang="en-GB" sz="1600" dirty="0" smtClean="0"/>
              <a:t>%</a:t>
            </a:r>
            <a:endParaRPr lang="de-DE" sz="16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www.kulturkontakt.or.at</a:t>
            </a:r>
          </a:p>
        </p:txBody>
      </p:sp>
      <p:pic>
        <p:nvPicPr>
          <p:cNvPr id="819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9552" y="2204864"/>
            <a:ext cx="5297488" cy="3992563"/>
          </a:xfrm>
          <a:noFill/>
          <a:ln>
            <a:miter lim="800000"/>
            <a:headEnd/>
            <a:tailEnd/>
          </a:ln>
        </p:spPr>
      </p:pic>
      <p:sp>
        <p:nvSpPr>
          <p:cNvPr id="5" name="Titel 1"/>
          <p:cNvSpPr txBox="1">
            <a:spLocks/>
          </p:cNvSpPr>
          <p:nvPr/>
        </p:nvSpPr>
        <p:spPr bwMode="auto">
          <a:xfrm>
            <a:off x="4644008" y="1124744"/>
            <a:ext cx="4499992" cy="108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1800" b="1" dirty="0" smtClean="0"/>
              <a:t>Экономическое развитие - Занятость</a:t>
            </a:r>
            <a:r>
              <a:rPr lang="en-GB" sz="1800" b="1" dirty="0" smtClean="0"/>
              <a:t>  </a:t>
            </a:r>
            <a:br>
              <a:rPr lang="en-GB" sz="1800" b="1" dirty="0" smtClean="0"/>
            </a:br>
            <a:r>
              <a:rPr lang="ru-RU" sz="1600" dirty="0" smtClean="0"/>
              <a:t>Уровень безработицы</a:t>
            </a:r>
            <a:r>
              <a:rPr lang="en-GB" sz="1600" dirty="0" smtClean="0"/>
              <a:t>: 4.2%, </a:t>
            </a:r>
            <a:endParaRPr lang="ru-RU" sz="1600" dirty="0" smtClean="0"/>
          </a:p>
          <a:p>
            <a:pPr eaLnBrk="1" hangingPunct="1"/>
            <a:r>
              <a:rPr lang="ru-RU" sz="1600" dirty="0" smtClean="0"/>
              <a:t>молодежь</a:t>
            </a:r>
            <a:r>
              <a:rPr lang="en-GB" sz="1600" dirty="0" smtClean="0"/>
              <a:t>: 8.3 %</a:t>
            </a:r>
            <a:endParaRPr lang="de-DE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31840" y="2209066"/>
            <a:ext cx="22797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Доля валовой добавленной стоимости</a:t>
            </a:r>
            <a:endParaRPr lang="ru-RU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288132" y="4285539"/>
            <a:ext cx="19672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Занятость в отраслях экономики</a:t>
            </a:r>
            <a:endParaRPr lang="ru-RU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2944291"/>
            <a:ext cx="1285884" cy="222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ru-RU" sz="600" b="1" dirty="0" smtClean="0"/>
              <a:t>Третичный сектор</a:t>
            </a:r>
          </a:p>
          <a:p>
            <a:pPr>
              <a:lnSpc>
                <a:spcPts val="500"/>
              </a:lnSpc>
            </a:pPr>
            <a:r>
              <a:rPr lang="ru-RU" sz="600" dirty="0" smtClean="0"/>
              <a:t>Сфера услуг</a:t>
            </a:r>
            <a:endParaRPr lang="ru-RU" sz="600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3156680"/>
            <a:ext cx="1864190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ru-RU" sz="600" b="1" dirty="0" smtClean="0"/>
              <a:t>Вторичный сектор</a:t>
            </a:r>
            <a:r>
              <a:rPr lang="ru-RU" sz="600" dirty="0" smtClean="0"/>
              <a:t/>
            </a:r>
            <a:br>
              <a:rPr lang="ru-RU" sz="600" dirty="0" smtClean="0"/>
            </a:br>
            <a:r>
              <a:rPr lang="ru-RU" sz="600" dirty="0" smtClean="0"/>
              <a:t>Добыча топливно-энергетических полезных ископаемых, производство электроэнергии, газа и воды, строительство</a:t>
            </a:r>
            <a:endParaRPr lang="ru-RU" sz="6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3505786"/>
            <a:ext cx="1338271" cy="28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ru-RU" sz="600" b="1" dirty="0" smtClean="0"/>
              <a:t>Первичный сектор</a:t>
            </a:r>
            <a:r>
              <a:rPr lang="ru-RU" sz="600" dirty="0" smtClean="0"/>
              <a:t/>
            </a:r>
            <a:br>
              <a:rPr lang="ru-RU" sz="600" dirty="0" smtClean="0"/>
            </a:br>
            <a:r>
              <a:rPr lang="ru-RU" sz="600" dirty="0" smtClean="0"/>
              <a:t>Сельское хозяйство, охота и лесное хозяйство, рыболовство</a:t>
            </a:r>
            <a:endParaRPr lang="ru-RU" sz="6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4297" y="5058004"/>
            <a:ext cx="1285884" cy="222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ru-RU" sz="600" b="1" dirty="0" smtClean="0"/>
              <a:t>Третичный сектор</a:t>
            </a:r>
          </a:p>
          <a:p>
            <a:pPr>
              <a:lnSpc>
                <a:spcPts val="500"/>
              </a:lnSpc>
            </a:pPr>
            <a:r>
              <a:rPr lang="ru-RU" sz="600" dirty="0" smtClean="0"/>
              <a:t>Сфера услуг</a:t>
            </a:r>
            <a:endParaRPr lang="ru-RU" sz="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34296" y="5277466"/>
            <a:ext cx="183799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ru-RU" sz="600" b="1" dirty="0" smtClean="0"/>
              <a:t>Вторичный сектор</a:t>
            </a:r>
            <a:r>
              <a:rPr lang="ru-RU" sz="600" dirty="0" smtClean="0"/>
              <a:t/>
            </a:r>
            <a:br>
              <a:rPr lang="ru-RU" sz="600" dirty="0" smtClean="0"/>
            </a:br>
            <a:r>
              <a:rPr lang="ru-RU" sz="600" dirty="0" smtClean="0"/>
              <a:t>Добыча топливно-энергетических полезных ископаемых, производство электроэнергии, газа и воды, строительство</a:t>
            </a:r>
            <a:endParaRPr lang="ru-RU" sz="600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5632644"/>
            <a:ext cx="1338271" cy="28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ru-RU" sz="600" b="1" dirty="0" smtClean="0"/>
              <a:t>Первичный сектор</a:t>
            </a:r>
            <a:r>
              <a:rPr lang="ru-RU" sz="600" dirty="0" smtClean="0"/>
              <a:t/>
            </a:r>
            <a:br>
              <a:rPr lang="ru-RU" sz="600" dirty="0" smtClean="0"/>
            </a:br>
            <a:r>
              <a:rPr lang="ru-RU" sz="600" dirty="0" smtClean="0"/>
              <a:t>Сельское хозяйство, охота и лесное хозяйство, рыболовство</a:t>
            </a:r>
            <a:endParaRPr lang="ru-RU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www.kulturkontakt.or.at</a:t>
            </a:r>
          </a:p>
        </p:txBody>
      </p:sp>
      <p:pic>
        <p:nvPicPr>
          <p:cNvPr id="92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288" y="1557338"/>
            <a:ext cx="7848600" cy="4392612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7848600" cy="4392612"/>
          </a:xfrm>
          <a:noFill/>
          <a:ln>
            <a:miter lim="800000"/>
            <a:headEnd/>
            <a:tailEnd/>
          </a:ln>
        </p:spPr>
      </p:pic>
      <p:pic>
        <p:nvPicPr>
          <p:cNvPr id="5" name="Рисунок 4" descr="Рисунок1_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301" y="1552584"/>
            <a:ext cx="7891475" cy="4448184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www.kulturkontakt.or.at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9450" y="1999110"/>
            <a:ext cx="7857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b="1" dirty="0" smtClean="0"/>
              <a:t>Университет</a:t>
            </a:r>
            <a:endParaRPr lang="ru-RU" sz="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77146" y="1945847"/>
            <a:ext cx="1056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b="1" dirty="0" smtClean="0"/>
              <a:t>Колледж высшего </a:t>
            </a:r>
          </a:p>
          <a:p>
            <a:pPr algn="ctr"/>
            <a:r>
              <a:rPr lang="ru-RU" sz="800" b="1" dirty="0" smtClean="0"/>
              <a:t>образования</a:t>
            </a:r>
            <a:endParaRPr lang="ru-RU" sz="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65655" y="1940109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/>
              <a:t>Специализированные </a:t>
            </a:r>
          </a:p>
          <a:p>
            <a:pPr algn="ctr"/>
            <a:r>
              <a:rPr lang="ru-RU" sz="800" b="1" dirty="0" smtClean="0"/>
              <a:t>курсы после зачисления</a:t>
            </a:r>
            <a:endParaRPr lang="ru-RU" sz="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03939" y="1940473"/>
            <a:ext cx="2500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/>
              <a:t>Высший технический</a:t>
            </a:r>
          </a:p>
          <a:p>
            <a:pPr algn="ctr"/>
            <a:r>
              <a:rPr lang="ru-RU" sz="800" b="1" dirty="0" smtClean="0"/>
              <a:t> колледж</a:t>
            </a:r>
            <a:endParaRPr lang="ru-RU" sz="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3026230"/>
            <a:ext cx="1566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b="1" dirty="0" smtClean="0">
                <a:solidFill>
                  <a:schemeClr val="bg1"/>
                </a:solidFill>
              </a:rPr>
              <a:t>Экзамен на аттестат зрелости</a:t>
            </a:r>
            <a:endParaRPr lang="ru-RU" sz="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16566" y="2668582"/>
            <a:ext cx="24352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b="1" dirty="0" smtClean="0">
                <a:solidFill>
                  <a:schemeClr val="bg1"/>
                </a:solidFill>
              </a:rPr>
              <a:t>Экзамен на аттестат зрелости и защита диплома</a:t>
            </a:r>
            <a:endParaRPr lang="ru-RU" sz="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13008" y="2532056"/>
            <a:ext cx="15087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b="1" dirty="0" smtClean="0">
                <a:solidFill>
                  <a:schemeClr val="bg1"/>
                </a:solidFill>
              </a:rPr>
              <a:t>Профессиональный экзамен</a:t>
            </a:r>
            <a:endParaRPr lang="ru-RU" sz="8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7301" y="2489193"/>
            <a:ext cx="1234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" b="1" dirty="0" smtClean="0">
                <a:solidFill>
                  <a:schemeClr val="bg1"/>
                </a:solidFill>
              </a:rPr>
              <a:t>с предыдущим опытом </a:t>
            </a:r>
          </a:p>
          <a:p>
            <a:r>
              <a:rPr lang="ru-RU" sz="700" b="1" dirty="0" smtClean="0">
                <a:solidFill>
                  <a:schemeClr val="bg1"/>
                </a:solidFill>
              </a:rPr>
              <a:t>работы по специальности</a:t>
            </a:r>
            <a:endParaRPr lang="ru-RU" sz="7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60725" y="3549984"/>
            <a:ext cx="7441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 smtClean="0"/>
              <a:t>ПТУ/</a:t>
            </a:r>
            <a:r>
              <a:rPr lang="en-US" sz="900" b="1" dirty="0" smtClean="0"/>
              <a:t>BVJ*</a:t>
            </a:r>
            <a:endParaRPr lang="ru-RU" sz="9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15074" y="2840033"/>
            <a:ext cx="10715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Обучение и </a:t>
            </a:r>
            <a:r>
              <a:rPr lang="ru-RU" sz="900" b="1" dirty="0" err="1" smtClean="0"/>
              <a:t>профессиональ-ное</a:t>
            </a:r>
            <a:r>
              <a:rPr lang="ru-RU" sz="900" b="1" dirty="0" smtClean="0"/>
              <a:t> училище (двойная система)</a:t>
            </a:r>
            <a:endParaRPr lang="ru-RU" sz="9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92664" y="2973383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Профессионально-технический колледж среднего звена</a:t>
            </a:r>
            <a:endParaRPr lang="ru-RU" sz="9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376604" y="2830338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Педагогический колледж дошкольного воспитания/ педагогический колледж социального образования</a:t>
            </a:r>
            <a:endParaRPr lang="ru-RU" sz="9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05113" y="3953823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/>
              <a:t>Новая средняя </a:t>
            </a:r>
          </a:p>
          <a:p>
            <a:pPr algn="ctr"/>
            <a:r>
              <a:rPr lang="ru-RU" sz="900" b="1" dirty="0" smtClean="0"/>
              <a:t>школа**</a:t>
            </a:r>
            <a:endParaRPr lang="ru-RU" sz="9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305034" y="2928934"/>
            <a:ext cx="13573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Профессионально-технический </a:t>
            </a:r>
          </a:p>
          <a:p>
            <a:r>
              <a:rPr lang="ru-RU" sz="900" b="1" dirty="0" smtClean="0"/>
              <a:t>колледж</a:t>
            </a:r>
            <a:endParaRPr lang="ru-RU" sz="9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300140" y="3949061"/>
            <a:ext cx="1857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Академическая средняя школа</a:t>
            </a:r>
            <a:endParaRPr lang="ru-RU" sz="9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452540" y="3198168"/>
            <a:ext cx="9048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Старшие классы гимназии</a:t>
            </a:r>
            <a:endParaRPr lang="ru-RU" sz="9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500430" y="4643446"/>
            <a:ext cx="1857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Начальная школа</a:t>
            </a:r>
            <a:endParaRPr lang="ru-RU" sz="9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652830" y="5100006"/>
            <a:ext cx="2705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Детское дошкольное учреждение (группа, класс)</a:t>
            </a:r>
            <a:endParaRPr lang="ru-RU" sz="9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071670" y="5357826"/>
            <a:ext cx="1857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Обязательное обучение</a:t>
            </a:r>
            <a:endParaRPr lang="ru-RU" sz="9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357554" y="535782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  *политехническая школа/годичная подготовка</a:t>
            </a:r>
          </a:p>
          <a:p>
            <a:r>
              <a:rPr lang="ru-RU" sz="900" dirty="0" smtClean="0"/>
              <a:t>**испытание модели</a:t>
            </a:r>
            <a:endParaRPr lang="ru-RU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4857752" y="3960816"/>
            <a:ext cx="1857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Общая средняя школа</a:t>
            </a:r>
            <a:endParaRPr lang="ru-RU" sz="9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82998" y="538196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Год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86056" y="5357826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Возраст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51318" y="3835894"/>
            <a:ext cx="323165" cy="116474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900" b="1" dirty="0" smtClean="0"/>
              <a:t>Специальная школа</a:t>
            </a:r>
            <a:endParaRPr lang="ru-RU" sz="9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500826" y="3521599"/>
            <a:ext cx="738664" cy="116153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900" b="1" dirty="0" smtClean="0"/>
              <a:t>Начальная</a:t>
            </a:r>
          </a:p>
          <a:p>
            <a:pPr algn="ctr"/>
            <a:r>
              <a:rPr lang="ru-RU" sz="900" b="1" dirty="0" smtClean="0"/>
              <a:t> школа – </a:t>
            </a:r>
          </a:p>
          <a:p>
            <a:pPr algn="ctr"/>
            <a:r>
              <a:rPr lang="ru-RU" sz="900" b="1" dirty="0" smtClean="0"/>
              <a:t>старший</a:t>
            </a:r>
          </a:p>
          <a:p>
            <a:pPr algn="ctr"/>
            <a:r>
              <a:rPr lang="ru-RU" sz="900" b="1" dirty="0" smtClean="0"/>
              <a:t> возраст</a:t>
            </a:r>
            <a:endParaRPr lang="ru-RU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www.kulturkontakt.or.at</a:t>
            </a:r>
          </a:p>
        </p:txBody>
      </p:sp>
      <p:pic>
        <p:nvPicPr>
          <p:cNvPr id="102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188" y="1412875"/>
            <a:ext cx="7561262" cy="4248150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188" y="1412875"/>
            <a:ext cx="7561262" cy="4248150"/>
          </a:xfrm>
          <a:noFill/>
          <a:ln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www.kulturkontakt.or.at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7620" y="1483656"/>
            <a:ext cx="928694" cy="215444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+mj-lt"/>
              </a:rPr>
              <a:t>Австрия</a:t>
            </a:r>
            <a:endParaRPr lang="ru-RU" sz="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1483656"/>
            <a:ext cx="1143008" cy="21544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+mj-lt"/>
              </a:rPr>
              <a:t>ЕС в среднем</a:t>
            </a:r>
            <a:endParaRPr lang="ru-RU" sz="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1483656"/>
            <a:ext cx="1357322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+mj-lt"/>
              </a:rPr>
              <a:t>Цели ЕС</a:t>
            </a:r>
            <a:endParaRPr lang="ru-RU" sz="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2036796"/>
            <a:ext cx="2857520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+mj-lt"/>
              </a:rPr>
              <a:t>Доля в дошкольном образовании</a:t>
            </a:r>
          </a:p>
          <a:p>
            <a:pPr algn="just"/>
            <a:endParaRPr lang="ru-RU" sz="1400" dirty="0" smtClean="0">
              <a:latin typeface="+mj-lt"/>
            </a:endParaRPr>
          </a:p>
          <a:p>
            <a:pPr algn="just"/>
            <a:r>
              <a:rPr lang="ru-RU" sz="800" dirty="0" smtClean="0">
                <a:latin typeface="+mj-lt"/>
              </a:rPr>
              <a:t>(с 4 лет до начала подготовительной школы)</a:t>
            </a:r>
            <a:endParaRPr lang="ru-RU" sz="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0" y="2928934"/>
            <a:ext cx="785818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latin typeface="+mj-lt"/>
              </a:rPr>
              <a:t>Чтение</a:t>
            </a:r>
            <a:endParaRPr lang="ru-RU" sz="9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3341044"/>
            <a:ext cx="990608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latin typeface="+mj-lt"/>
              </a:rPr>
              <a:t>Математика</a:t>
            </a:r>
            <a:endParaRPr lang="ru-RU" sz="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3769672"/>
            <a:ext cx="1357322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latin typeface="+mj-lt"/>
              </a:rPr>
              <a:t>Естествознание</a:t>
            </a:r>
            <a:endParaRPr lang="ru-RU" sz="9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4135615"/>
            <a:ext cx="278608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+mj-lt"/>
              </a:rPr>
              <a:t>Прервавшие образование в школе или ПТУ</a:t>
            </a:r>
          </a:p>
          <a:p>
            <a:pPr algn="just"/>
            <a:endParaRPr lang="ru-RU" sz="800" dirty="0" smtClean="0">
              <a:latin typeface="+mj-lt"/>
            </a:endParaRPr>
          </a:p>
          <a:p>
            <a:pPr algn="just"/>
            <a:r>
              <a:rPr lang="ru-RU" sz="800" dirty="0" smtClean="0">
                <a:latin typeface="+mj-lt"/>
              </a:rPr>
              <a:t>(18-24 года)</a:t>
            </a:r>
            <a:endParaRPr lang="ru-RU" sz="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5143512"/>
            <a:ext cx="278608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+mj-lt"/>
              </a:rPr>
              <a:t>Взрослые, участвующие в непрерывном образовании</a:t>
            </a:r>
          </a:p>
          <a:p>
            <a:pPr algn="just"/>
            <a:r>
              <a:rPr lang="ru-RU" sz="800" dirty="0" smtClean="0">
                <a:latin typeface="+mj-lt"/>
              </a:rPr>
              <a:t>(25-64 года, в течение 4 недель)</a:t>
            </a:r>
            <a:endParaRPr lang="ru-RU" sz="8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48" y="2857496"/>
            <a:ext cx="121444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latin typeface="+mj-lt"/>
              </a:rPr>
              <a:t>Низкие показатели</a:t>
            </a:r>
          </a:p>
          <a:p>
            <a:pPr algn="just"/>
            <a:endParaRPr lang="ru-RU" sz="900" dirty="0" smtClean="0">
              <a:latin typeface="+mj-lt"/>
            </a:endParaRPr>
          </a:p>
          <a:p>
            <a:pPr algn="just"/>
            <a:r>
              <a:rPr lang="ru-RU" sz="900" dirty="0" smtClean="0">
                <a:latin typeface="+mj-lt"/>
              </a:rPr>
              <a:t>15 лет;</a:t>
            </a:r>
          </a:p>
          <a:p>
            <a:pPr algn="just"/>
            <a:r>
              <a:rPr lang="ru-RU" sz="900" dirty="0" smtClean="0">
                <a:latin typeface="+mj-lt"/>
              </a:rPr>
              <a:t>исследования </a:t>
            </a:r>
            <a:r>
              <a:rPr lang="en-US" sz="900" dirty="0" smtClean="0">
                <a:latin typeface="+mj-lt"/>
              </a:rPr>
              <a:t>PISA</a:t>
            </a:r>
            <a:endParaRPr lang="ru-RU" sz="9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4681847"/>
            <a:ext cx="278608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+mj-lt"/>
              </a:rPr>
              <a:t>Получившие высшее образование</a:t>
            </a:r>
          </a:p>
          <a:p>
            <a:pPr algn="just"/>
            <a:endParaRPr lang="ru-RU" sz="800" dirty="0" smtClean="0">
              <a:latin typeface="+mj-lt"/>
            </a:endParaRPr>
          </a:p>
          <a:p>
            <a:pPr algn="just"/>
            <a:r>
              <a:rPr lang="ru-RU" sz="800" dirty="0" smtClean="0">
                <a:latin typeface="+mj-lt"/>
              </a:rPr>
              <a:t>(30-34 года)</a:t>
            </a:r>
            <a:endParaRPr lang="ru-RU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Inhaltsplatzhalter 2"/>
          <p:cNvSpPr>
            <a:spLocks noGrp="1"/>
          </p:cNvSpPr>
          <p:nvPr>
            <p:ph idx="1"/>
          </p:nvPr>
        </p:nvSpPr>
        <p:spPr bwMode="auto">
          <a:xfrm>
            <a:off x="0" y="1124744"/>
            <a:ext cx="4499992" cy="496909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ru-RU" sz="2200" b="1" dirty="0" smtClean="0"/>
              <a:t>	</a:t>
            </a:r>
            <a:r>
              <a:rPr lang="en-GB" sz="2200" b="1" dirty="0" smtClean="0"/>
              <a:t>Development  </a:t>
            </a:r>
            <a:r>
              <a:rPr lang="en-GB" sz="2200" b="1" dirty="0" smtClean="0"/>
              <a:t>Priorities: </a:t>
            </a:r>
          </a:p>
          <a:p>
            <a:pPr eaLnBrk="1" hangingPunct="1">
              <a:buFontTx/>
              <a:buNone/>
            </a:pPr>
            <a:r>
              <a:rPr lang="ru-RU" sz="2200" b="1" dirty="0" smtClean="0"/>
              <a:t>	</a:t>
            </a:r>
            <a:r>
              <a:rPr lang="en-GB" sz="2200" b="1" dirty="0" smtClean="0"/>
              <a:t>“</a:t>
            </a:r>
            <a:r>
              <a:rPr lang="en-GB" sz="2200" b="1" dirty="0" smtClean="0"/>
              <a:t>LLL:2020” – Strategic aims and  benchmarks till 2020</a:t>
            </a:r>
            <a:r>
              <a:rPr lang="en-GB" sz="2000" b="1" dirty="0" smtClean="0"/>
              <a:t> </a:t>
            </a:r>
          </a:p>
          <a:p>
            <a:pPr indent="-180000" eaLnBrk="1" hangingPunct="1"/>
            <a:r>
              <a:rPr lang="en-GB" sz="1650" dirty="0" smtClean="0"/>
              <a:t>Quality standards for early childhood education </a:t>
            </a:r>
          </a:p>
          <a:p>
            <a:pPr indent="-180000" eaLnBrk="1" hangingPunct="1"/>
            <a:r>
              <a:rPr lang="en-GB" sz="1650" dirty="0" smtClean="0"/>
              <a:t>Reduction of low achieving students in reading to 14%</a:t>
            </a:r>
          </a:p>
          <a:p>
            <a:pPr indent="-180000" eaLnBrk="1" hangingPunct="1"/>
            <a:r>
              <a:rPr lang="en-GB" sz="1650" dirty="0" smtClean="0"/>
              <a:t>Reduction of the rate of early school leavers from 8.7% to 6%</a:t>
            </a:r>
          </a:p>
          <a:p>
            <a:pPr indent="-180000" eaLnBrk="1" hangingPunct="1"/>
            <a:r>
              <a:rPr lang="en-GB" sz="1650" dirty="0" smtClean="0"/>
              <a:t>Increase in the participation rate of low skilled employees (compulsory education)  in adult education from 5.6% to 15%</a:t>
            </a:r>
          </a:p>
          <a:p>
            <a:pPr indent="-180000" eaLnBrk="1" hangingPunct="1"/>
            <a:r>
              <a:rPr lang="en-GB" sz="1650" dirty="0" smtClean="0"/>
              <a:t>Increase in the percentage of 30-34 year olds with a university degree or equivalent to 38%</a:t>
            </a:r>
          </a:p>
          <a:p>
            <a:pPr indent="-180000" eaLnBrk="1" hangingPunct="1"/>
            <a:r>
              <a:rPr lang="en-GB" sz="1650" dirty="0" smtClean="0"/>
              <a:t>Increase in adult education participation from 13.7% to 20%  </a:t>
            </a:r>
            <a:endParaRPr lang="de-AT" sz="1650" b="1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www.kulturkontakt.or.at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211960" y="1124744"/>
            <a:ext cx="4932040" cy="51845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ru-RU" sz="2200" b="1" dirty="0" smtClean="0"/>
              <a:t>	Приоритеты развития</a:t>
            </a:r>
            <a:r>
              <a:rPr lang="en-GB" sz="2200" b="1" dirty="0" smtClean="0"/>
              <a:t>: </a:t>
            </a:r>
          </a:p>
          <a:p>
            <a:pPr eaLnBrk="1" hangingPunct="1">
              <a:buFontTx/>
              <a:buNone/>
            </a:pPr>
            <a:r>
              <a:rPr lang="ru-RU" sz="2200" b="1" dirty="0" smtClean="0"/>
              <a:t>	</a:t>
            </a:r>
            <a:r>
              <a:rPr lang="en-GB" sz="2200" b="1" dirty="0" smtClean="0"/>
              <a:t>“LLL:2020” – </a:t>
            </a:r>
            <a:r>
              <a:rPr lang="ru-RU" sz="2200" b="1" dirty="0" smtClean="0"/>
              <a:t>Стратегические цели и стандарты до</a:t>
            </a:r>
            <a:r>
              <a:rPr lang="en-GB" sz="2200" b="1" dirty="0" smtClean="0"/>
              <a:t> 2020</a:t>
            </a:r>
            <a:r>
              <a:rPr lang="en-GB" sz="2000" b="1" dirty="0" smtClean="0"/>
              <a:t> </a:t>
            </a:r>
          </a:p>
          <a:p>
            <a:pPr indent="-180000" eaLnBrk="1" hangingPunct="1">
              <a:spcBef>
                <a:spcPts val="0"/>
              </a:spcBef>
            </a:pPr>
            <a:r>
              <a:rPr lang="ru-RU" sz="1650" dirty="0" smtClean="0"/>
              <a:t>Стандарты качества для дошкольного образования</a:t>
            </a:r>
            <a:endParaRPr lang="en-GB" sz="1650" dirty="0" smtClean="0"/>
          </a:p>
          <a:p>
            <a:pPr indent="-180000" eaLnBrk="1" hangingPunct="1">
              <a:spcBef>
                <a:spcPts val="0"/>
              </a:spcBef>
            </a:pPr>
            <a:r>
              <a:rPr lang="ru-RU" sz="1650" dirty="0" smtClean="0"/>
              <a:t>Уменьшение количества учащихся с плохо развитым навыком чтения до </a:t>
            </a:r>
            <a:r>
              <a:rPr lang="en-GB" sz="1650" dirty="0" smtClean="0"/>
              <a:t>14%</a:t>
            </a:r>
          </a:p>
          <a:p>
            <a:pPr indent="-180000" eaLnBrk="1" hangingPunct="1">
              <a:spcBef>
                <a:spcPts val="0"/>
              </a:spcBef>
            </a:pPr>
            <a:r>
              <a:rPr lang="ru-RU" sz="1650" dirty="0" smtClean="0"/>
              <a:t>Уменьшение количества учащихся, прерывающих школьное обучение с </a:t>
            </a:r>
            <a:r>
              <a:rPr lang="en-GB" sz="1650" dirty="0" smtClean="0"/>
              <a:t>8.7% </a:t>
            </a:r>
            <a:r>
              <a:rPr lang="ru-RU" sz="1650" dirty="0" smtClean="0"/>
              <a:t>до</a:t>
            </a:r>
            <a:r>
              <a:rPr lang="en-GB" sz="1650" dirty="0" smtClean="0"/>
              <a:t> 6%</a:t>
            </a:r>
          </a:p>
          <a:p>
            <a:pPr indent="-180000" eaLnBrk="1" hangingPunct="1">
              <a:spcBef>
                <a:spcPts val="0"/>
              </a:spcBef>
            </a:pPr>
            <a:r>
              <a:rPr lang="ru-RU" sz="1650" dirty="0" smtClean="0"/>
              <a:t>Увеличение процентной доли низко квалифицированных взрослых работников </a:t>
            </a:r>
            <a:r>
              <a:rPr lang="en-GB" sz="1650" dirty="0" smtClean="0"/>
              <a:t>(</a:t>
            </a:r>
            <a:r>
              <a:rPr lang="ru-RU" sz="1650" dirty="0" smtClean="0"/>
              <a:t>всеобщее обязательное образование</a:t>
            </a:r>
            <a:r>
              <a:rPr lang="en-GB" sz="1650" dirty="0" smtClean="0"/>
              <a:t>) </a:t>
            </a:r>
            <a:r>
              <a:rPr lang="ru-RU" sz="1650" dirty="0" smtClean="0"/>
              <a:t>с</a:t>
            </a:r>
            <a:r>
              <a:rPr lang="en-GB" sz="1650" dirty="0" smtClean="0"/>
              <a:t> 5.6% </a:t>
            </a:r>
            <a:r>
              <a:rPr lang="ru-RU" sz="1650" dirty="0" smtClean="0"/>
              <a:t>до</a:t>
            </a:r>
            <a:r>
              <a:rPr lang="en-GB" sz="1650" dirty="0" smtClean="0"/>
              <a:t> 15%</a:t>
            </a:r>
          </a:p>
          <a:p>
            <a:pPr indent="-180000" eaLnBrk="1" hangingPunct="1">
              <a:spcBef>
                <a:spcPts val="0"/>
              </a:spcBef>
            </a:pPr>
            <a:r>
              <a:rPr lang="ru-RU" sz="1650" dirty="0" smtClean="0"/>
              <a:t>Увеличение процентной доли людей в возрасте </a:t>
            </a:r>
            <a:r>
              <a:rPr lang="en-GB" sz="1650" dirty="0" smtClean="0"/>
              <a:t>30-34</a:t>
            </a:r>
            <a:r>
              <a:rPr lang="ru-RU" sz="1650" dirty="0" smtClean="0"/>
              <a:t> лет с университетским или эквивалентным ему образованием до </a:t>
            </a:r>
            <a:r>
              <a:rPr lang="en-GB" sz="1650" dirty="0" smtClean="0"/>
              <a:t>38%</a:t>
            </a:r>
          </a:p>
          <a:p>
            <a:pPr indent="-180000" eaLnBrk="1" hangingPunct="1">
              <a:spcBef>
                <a:spcPts val="0"/>
              </a:spcBef>
            </a:pPr>
            <a:r>
              <a:rPr lang="ru-RU" sz="1650" dirty="0" smtClean="0"/>
              <a:t>Увеличение процента взрослых получающих образование с </a:t>
            </a:r>
            <a:r>
              <a:rPr lang="en-GB" sz="1650" dirty="0" smtClean="0"/>
              <a:t>13.7% </a:t>
            </a:r>
            <a:r>
              <a:rPr lang="ru-RU" sz="1650" dirty="0" smtClean="0"/>
              <a:t>до</a:t>
            </a:r>
            <a:r>
              <a:rPr lang="en-GB" sz="1650" dirty="0" smtClean="0"/>
              <a:t> 20%  </a:t>
            </a:r>
            <a:endParaRPr lang="de-AT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D2C472"/>
      </a:accent1>
      <a:accent2>
        <a:srgbClr val="AB1600"/>
      </a:accent2>
      <a:accent3>
        <a:srgbClr val="FFFFFF"/>
      </a:accent3>
      <a:accent4>
        <a:srgbClr val="000000"/>
      </a:accent4>
      <a:accent5>
        <a:srgbClr val="E5DEBC"/>
      </a:accent5>
      <a:accent6>
        <a:srgbClr val="9B1300"/>
      </a:accent6>
      <a:hlink>
        <a:srgbClr val="0098F7"/>
      </a:hlink>
      <a:folHlink>
        <a:srgbClr val="B1C0D5"/>
      </a:folHlink>
    </a:clrScheme>
    <a:fontScheme name="Standard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BBC29E"/>
        </a:lt2>
        <a:accent1>
          <a:srgbClr val="D2C472"/>
        </a:accent1>
        <a:accent2>
          <a:srgbClr val="AB1600"/>
        </a:accent2>
        <a:accent3>
          <a:srgbClr val="FFFFFF"/>
        </a:accent3>
        <a:accent4>
          <a:srgbClr val="000000"/>
        </a:accent4>
        <a:accent5>
          <a:srgbClr val="E5DEBC"/>
        </a:accent5>
        <a:accent6>
          <a:srgbClr val="9B1300"/>
        </a:accent6>
        <a:hlink>
          <a:srgbClr val="0098F7"/>
        </a:hlink>
        <a:folHlink>
          <a:srgbClr val="B1C0D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564</Words>
  <Application>Microsoft Office PowerPoint</Application>
  <PresentationFormat>Экран (4:3)</PresentationFormat>
  <Paragraphs>271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Standarddesign</vt:lpstr>
      <vt:lpstr>Bild</vt:lpstr>
      <vt:lpstr>Development Priorities and Challenges  in Education in Austria   Monika Mott, KulturKontakt Austria   Yaroslavl 20-21 April 2012</vt:lpstr>
      <vt:lpstr>Презентация PowerPoint</vt:lpstr>
      <vt:lpstr>An increasingly diverse society Increase in population: 1990: 7.7 mill., 2010 8.4. mill.  Students with another first language: 18.4%,Vienna: 43.3% </vt:lpstr>
      <vt:lpstr>Economic Development - Employment   Unemployment rate: 4.2%,  youth: 8.3 %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tteett</dc:creator>
  <cp:lastModifiedBy>stepanova</cp:lastModifiedBy>
  <cp:revision>431</cp:revision>
  <dcterms:created xsi:type="dcterms:W3CDTF">2004-02-26T13:02:48Z</dcterms:created>
  <dcterms:modified xsi:type="dcterms:W3CDTF">2012-04-17T21:05:30Z</dcterms:modified>
</cp:coreProperties>
</file>